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4"/>
  </p:notesMasterIdLst>
  <p:sldIdLst>
    <p:sldId id="257" r:id="rId2"/>
    <p:sldId id="258" r:id="rId3"/>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6413"/>
  </p:normalViewPr>
  <p:slideViewPr>
    <p:cSldViewPr snapToGrid="0" snapToObjects="1" showGuides="1">
      <p:cViewPr>
        <p:scale>
          <a:sx n="100" d="100"/>
          <a:sy n="100" d="100"/>
        </p:scale>
        <p:origin x="1694" y="-725"/>
      </p:cViewPr>
      <p:guideLst>
        <p:guide orient="horz" pos="431"/>
        <p:guide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E6036E-AE6A-9144-BD20-D8D149A7361D}" type="datetimeFigureOut">
              <a:rPr lang="en-US" smtClean="0"/>
              <a:t>5/2/2023</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05A7E9-0629-2549-9A3B-C079986F6882}" type="slidenum">
              <a:rPr lang="en-US" smtClean="0"/>
              <a:t>‹#›</a:t>
            </a:fld>
            <a:endParaRPr lang="en-US"/>
          </a:p>
        </p:txBody>
      </p:sp>
    </p:spTree>
    <p:extLst>
      <p:ext uri="{BB962C8B-B14F-4D97-AF65-F5344CB8AC3E}">
        <p14:creationId xmlns:p14="http://schemas.microsoft.com/office/powerpoint/2010/main" val="371196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271713" y="1143000"/>
            <a:ext cx="2314575"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678CD60-22D6-124B-9FA7-6B750A1E28B3}" type="slidenum">
              <a:rPr lang="fr-FR" smtClean="0"/>
              <a:t>1</a:t>
            </a:fld>
            <a:endParaRPr lang="fr-FR"/>
          </a:p>
        </p:txBody>
      </p:sp>
    </p:spTree>
    <p:extLst>
      <p:ext uri="{BB962C8B-B14F-4D97-AF65-F5344CB8AC3E}">
        <p14:creationId xmlns:p14="http://schemas.microsoft.com/office/powerpoint/2010/main" val="252017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EFA211-350A-6149-9409-D31B40E28758}"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505BA-B2E1-674F-8BDA-C52B5AB24A8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EFA211-350A-6149-9409-D31B40E28758}"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505BA-B2E1-674F-8BDA-C52B5AB24A8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EFA211-350A-6149-9409-D31B40E28758}"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505BA-B2E1-674F-8BDA-C52B5AB24A8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 VIDE">
    <p:spTree>
      <p:nvGrpSpPr>
        <p:cNvPr id="1" name=""/>
        <p:cNvGrpSpPr/>
        <p:nvPr/>
      </p:nvGrpSpPr>
      <p:grpSpPr>
        <a:xfrm>
          <a:off x="0" y="0"/>
          <a:ext cx="0" cy="0"/>
          <a:chOff x="0" y="0"/>
          <a:chExt cx="0" cy="0"/>
        </a:xfrm>
      </p:grpSpPr>
      <p:pic>
        <p:nvPicPr>
          <p:cNvPr id="3" name="Graphique 14">
            <a:extLst>
              <a:ext uri="{FF2B5EF4-FFF2-40B4-BE49-F238E27FC236}">
                <a16:creationId xmlns:a16="http://schemas.microsoft.com/office/drawing/2014/main" id="{86CE419C-CE30-D54F-B5FC-92E7BEA3621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33519" y="8338232"/>
            <a:ext cx="900000" cy="720000"/>
          </a:xfrm>
          <a:prstGeom prst="rect">
            <a:avLst/>
          </a:prstGeom>
        </p:spPr>
      </p:pic>
    </p:spTree>
    <p:extLst>
      <p:ext uri="{BB962C8B-B14F-4D97-AF65-F5344CB8AC3E}">
        <p14:creationId xmlns:p14="http://schemas.microsoft.com/office/powerpoint/2010/main" val="425236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EFA211-350A-6149-9409-D31B40E28758}"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505BA-B2E1-674F-8BDA-C52B5AB24A8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EFA211-350A-6149-9409-D31B40E28758}"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505BA-B2E1-674F-8BDA-C52B5AB24A8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EFA211-350A-6149-9409-D31B40E28758}"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B505BA-B2E1-674F-8BDA-C52B5AB24A8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EFA211-350A-6149-9409-D31B40E28758}" type="datetimeFigureOut">
              <a:rPr lang="en-US" smtClean="0"/>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B505BA-B2E1-674F-8BDA-C52B5AB24A8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EFA211-350A-6149-9409-D31B40E28758}" type="datetimeFigureOut">
              <a:rPr lang="en-US" smtClean="0"/>
              <a:t>5/2/2023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B505BA-B2E1-674F-8BDA-C52B5AB24A8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EFA211-350A-6149-9409-D31B40E28758}" type="datetimeFigureOut">
              <a:rPr lang="en-US" smtClean="0"/>
              <a:t>5/2/2023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B505BA-B2E1-674F-8BDA-C52B5AB24A8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9EFA211-350A-6149-9409-D31B40E28758}"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B505BA-B2E1-674F-8BDA-C52B5AB24A8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9EFA211-350A-6149-9409-D31B40E28758}"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B505BA-B2E1-674F-8BDA-C52B5AB24A8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C9EFA211-350A-6149-9409-D31B40E28758}" type="datetimeFigureOut">
              <a:rPr lang="en-US" smtClean="0"/>
              <a:t>5/2/2023</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EBB505BA-B2E1-674F-8BDA-C52B5AB24A89}" type="slidenum">
              <a:rPr lang="en-US" smtClean="0"/>
              <a:t>‹#›</a:t>
            </a:fld>
            <a:endParaRPr lang="en-US"/>
          </a:p>
        </p:txBody>
      </p:sp>
    </p:spTree>
    <p:extLst>
      <p:ext uri="{BB962C8B-B14F-4D97-AF65-F5344CB8AC3E}">
        <p14:creationId xmlns:p14="http://schemas.microsoft.com/office/powerpoint/2010/main" val="29748123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D6DF09DE-D3C4-AF45-8A4F-CE8E284F66D6}"/>
              </a:ext>
            </a:extLst>
          </p:cNvPr>
          <p:cNvGraphicFramePr>
            <a:graphicFrameLocks noGrp="1"/>
          </p:cNvGraphicFramePr>
          <p:nvPr>
            <p:extLst>
              <p:ext uri="{D42A27DB-BD31-4B8C-83A1-F6EECF244321}">
                <p14:modId xmlns:p14="http://schemas.microsoft.com/office/powerpoint/2010/main" val="1755033291"/>
              </p:ext>
            </p:extLst>
          </p:nvPr>
        </p:nvGraphicFramePr>
        <p:xfrm>
          <a:off x="557278" y="464821"/>
          <a:ext cx="5792722" cy="8446097"/>
        </p:xfrm>
        <a:graphic>
          <a:graphicData uri="http://schemas.openxmlformats.org/drawingml/2006/table">
            <a:tbl>
              <a:tblPr lastRow="1">
                <a:tableStyleId>{2D5ABB26-0587-4C30-8999-92F81FD0307C}</a:tableStyleId>
              </a:tblPr>
              <a:tblGrid>
                <a:gridCol w="1157222">
                  <a:extLst>
                    <a:ext uri="{9D8B030D-6E8A-4147-A177-3AD203B41FA5}">
                      <a16:colId xmlns:a16="http://schemas.microsoft.com/office/drawing/2014/main" val="20000"/>
                    </a:ext>
                  </a:extLst>
                </a:gridCol>
                <a:gridCol w="4635500">
                  <a:extLst>
                    <a:ext uri="{9D8B030D-6E8A-4147-A177-3AD203B41FA5}">
                      <a16:colId xmlns:a16="http://schemas.microsoft.com/office/drawing/2014/main" val="20001"/>
                    </a:ext>
                  </a:extLst>
                </a:gridCol>
              </a:tblGrid>
              <a:tr h="375782">
                <a:tc>
                  <a:txBody>
                    <a:bodyPr/>
                    <a:lstStyle/>
                    <a:p>
                      <a:pPr marL="0" marR="0" lvl="0" indent="0" algn="just" defTabSz="914400" rtl="0" eaLnBrk="1" fontAlgn="auto" latinLnBrk="0" hangingPunct="1">
                        <a:lnSpc>
                          <a:spcPct val="100000"/>
                        </a:lnSpc>
                        <a:spcBef>
                          <a:spcPts val="500"/>
                        </a:spcBef>
                        <a:spcAft>
                          <a:spcPts val="0"/>
                        </a:spcAft>
                        <a:buClrTx/>
                        <a:buSzTx/>
                        <a:buFontTx/>
                        <a:buNone/>
                        <a:tabLst/>
                        <a:defRPr/>
                      </a:pPr>
                      <a:r>
                        <a:rPr lang="fr-FR" sz="900" b="1" kern="1200" noProof="0" dirty="0">
                          <a:solidFill>
                            <a:srgbClr val="009193"/>
                          </a:solidFill>
                          <a:latin typeface="Avenir Next" charset="0"/>
                          <a:ea typeface="Avenir Next" charset="0"/>
                          <a:cs typeface="Avenir Next" charset="0"/>
                        </a:rPr>
                        <a:t>Partenaire</a:t>
                      </a:r>
                    </a:p>
                  </a:txBody>
                  <a:tcPr marL="81000" marR="68580" marT="34290" marB="34290">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685800" rtl="0" eaLnBrk="1" fontAlgn="auto" latinLnBrk="0" hangingPunct="1">
                        <a:lnSpc>
                          <a:spcPct val="100000"/>
                        </a:lnSpc>
                        <a:spcBef>
                          <a:spcPts val="500"/>
                        </a:spcBef>
                        <a:spcAft>
                          <a:spcPts val="0"/>
                        </a:spcAft>
                        <a:buClrTx/>
                        <a:buSzTx/>
                        <a:buFont typeface="Wingdings" charset="2"/>
                        <a:buNone/>
                        <a:tabLst/>
                        <a:defRPr/>
                      </a:pPr>
                      <a:r>
                        <a:rPr lang="fr-FR" sz="900" b="1" kern="1200" noProof="0" dirty="0">
                          <a:solidFill>
                            <a:srgbClr val="009193"/>
                          </a:solidFill>
                          <a:effectLst/>
                          <a:latin typeface="Avenir Next" charset="0"/>
                          <a:ea typeface="Avenir Next" charset="0"/>
                          <a:cs typeface="Avenir Next" charset="0"/>
                        </a:rPr>
                        <a:t>EPITECH</a:t>
                      </a:r>
                    </a:p>
                    <a:p>
                      <a:pPr marL="171450" marR="0" lvl="0" indent="-171450" algn="just" defTabSz="685800" rtl="0" eaLnBrk="1" fontAlgn="auto" latinLnBrk="0" hangingPunct="1">
                        <a:lnSpc>
                          <a:spcPct val="100000"/>
                        </a:lnSpc>
                        <a:spcBef>
                          <a:spcPts val="500"/>
                        </a:spcBef>
                        <a:spcAft>
                          <a:spcPts val="0"/>
                        </a:spcAft>
                        <a:buClrTx/>
                        <a:buSzTx/>
                        <a:buFont typeface="Wingdings" charset="2"/>
                        <a:buChar char="§"/>
                        <a:tabLst/>
                        <a:defRPr/>
                      </a:pPr>
                      <a:r>
                        <a:rPr lang="fr-FR" sz="900" b="0" kern="1200" baseline="0" noProof="0" dirty="0">
                          <a:solidFill>
                            <a:schemeClr val="accent1">
                              <a:lumMod val="75000"/>
                            </a:schemeClr>
                          </a:solidFill>
                          <a:effectLst/>
                          <a:latin typeface="Avenir Next" charset="0"/>
                          <a:ea typeface="Avenir Next" charset="0"/>
                          <a:cs typeface="Avenir Next" charset="0"/>
                        </a:rPr>
                        <a:t>Contact : ………….</a:t>
                      </a:r>
                      <a:endParaRPr lang="fr-FR" sz="900" b="0" kern="1200" noProof="0" dirty="0">
                        <a:solidFill>
                          <a:schemeClr val="accent1">
                            <a:lumMod val="75000"/>
                          </a:schemeClr>
                        </a:solidFill>
                        <a:effectLst/>
                        <a:latin typeface="Avenir Next" charset="0"/>
                        <a:ea typeface="Avenir Next" charset="0"/>
                        <a:cs typeface="Avenir Next" charset="0"/>
                      </a:endParaRPr>
                    </a:p>
                  </a:txBody>
                  <a:tcPr marL="162000" marR="0" marT="34290" marB="3429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00622358"/>
                  </a:ext>
                </a:extLst>
              </a:tr>
              <a:tr h="232459">
                <a:tc>
                  <a:txBody>
                    <a:bodyPr/>
                    <a:lstStyle/>
                    <a:p>
                      <a:pPr marL="0" marR="0" lvl="0" indent="0" algn="just" defTabSz="914400" rtl="0" eaLnBrk="1" fontAlgn="auto" latinLnBrk="0" hangingPunct="1">
                        <a:lnSpc>
                          <a:spcPct val="100000"/>
                        </a:lnSpc>
                        <a:spcBef>
                          <a:spcPts val="500"/>
                        </a:spcBef>
                        <a:spcAft>
                          <a:spcPts val="0"/>
                        </a:spcAft>
                        <a:buClrTx/>
                        <a:buSzTx/>
                        <a:buFontTx/>
                        <a:buNone/>
                        <a:tabLst/>
                        <a:defRPr/>
                      </a:pPr>
                      <a:r>
                        <a:rPr lang="fr-FR" sz="900" b="1" noProof="0" dirty="0">
                          <a:solidFill>
                            <a:srgbClr val="004C99"/>
                          </a:solidFill>
                          <a:latin typeface="Avenir Next" charset="0"/>
                          <a:ea typeface="Avenir Next" charset="0"/>
                          <a:cs typeface="Avenir Next" charset="0"/>
                        </a:rPr>
                        <a:t>Démarrage</a:t>
                      </a:r>
                      <a:endParaRPr lang="fr-FR" sz="900" b="1" i="0" noProof="0" dirty="0">
                        <a:solidFill>
                          <a:srgbClr val="004C99"/>
                        </a:solidFill>
                        <a:latin typeface="Avenir Next" charset="0"/>
                        <a:ea typeface="Avenir Next" charset="0"/>
                        <a:cs typeface="Avenir Next" charset="0"/>
                      </a:endParaRPr>
                    </a:p>
                  </a:txBody>
                  <a:tcPr marL="81000" marR="68580" marT="34290" marB="34290">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just" rtl="0" eaLnBrk="1" fontAlgn="auto" latinLnBrk="0" hangingPunct="1">
                        <a:lnSpc>
                          <a:spcPct val="100000"/>
                        </a:lnSpc>
                        <a:spcBef>
                          <a:spcPts val="500"/>
                        </a:spcBef>
                        <a:spcAft>
                          <a:spcPts val="0"/>
                        </a:spcAft>
                        <a:buClrTx/>
                        <a:buSzTx/>
                        <a:buFont typeface="Wingdings" charset="2"/>
                        <a:buChar char="§"/>
                      </a:pPr>
                      <a:r>
                        <a:rPr lang="fr-FR" sz="900" b="0" kern="1200" noProof="0" dirty="0">
                          <a:solidFill>
                            <a:srgbClr val="004C99"/>
                          </a:solidFill>
                          <a:effectLst/>
                          <a:latin typeface="Avenir Next"/>
                          <a:ea typeface="Avenir Next" charset="0"/>
                          <a:cs typeface="Avenir Next" charset="0"/>
                        </a:rPr>
                        <a:t>Février  2023</a:t>
                      </a:r>
                    </a:p>
                  </a:txBody>
                  <a:tcPr marL="162000" marR="0" marT="34290" marB="3429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008460">
                <a:tc>
                  <a:txBody>
                    <a:bodyPr/>
                    <a:lstStyle/>
                    <a:p>
                      <a:pPr marL="0" marR="0" lvl="0" indent="0" algn="just" defTabSz="914400" rtl="0" eaLnBrk="1" fontAlgn="auto" latinLnBrk="0" hangingPunct="1">
                        <a:lnSpc>
                          <a:spcPct val="100000"/>
                        </a:lnSpc>
                        <a:spcBef>
                          <a:spcPts val="500"/>
                        </a:spcBef>
                        <a:spcAft>
                          <a:spcPts val="0"/>
                        </a:spcAft>
                        <a:buClrTx/>
                        <a:buSzTx/>
                        <a:buFontTx/>
                        <a:buNone/>
                        <a:tabLst/>
                        <a:defRPr/>
                      </a:pPr>
                      <a:r>
                        <a:rPr lang="fr-FR" sz="900" b="1" noProof="0" dirty="0">
                          <a:solidFill>
                            <a:srgbClr val="004C99"/>
                          </a:solidFill>
                          <a:latin typeface="Avenir Next" charset="0"/>
                          <a:ea typeface="Avenir Next" charset="0"/>
                          <a:cs typeface="Avenir Next" charset="0"/>
                        </a:rPr>
                        <a:t>Contexte et objectifs </a:t>
                      </a:r>
                      <a:endParaRPr lang="fr-FR" sz="900" b="1" i="0" noProof="0" dirty="0">
                        <a:solidFill>
                          <a:srgbClr val="004C99"/>
                        </a:solidFill>
                        <a:latin typeface="Avenir Next" charset="0"/>
                        <a:ea typeface="Avenir Next" charset="0"/>
                        <a:cs typeface="Avenir Next" charset="0"/>
                      </a:endParaRPr>
                    </a:p>
                  </a:txBody>
                  <a:tcPr marL="81000" marR="68580" marT="34290" marB="34290">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just" defTabSz="914400" rtl="0" eaLnBrk="1" fontAlgn="auto" latinLnBrk="0" hangingPunct="1">
                        <a:lnSpc>
                          <a:spcPct val="100000"/>
                        </a:lnSpc>
                        <a:spcBef>
                          <a:spcPts val="500"/>
                        </a:spcBef>
                        <a:spcAft>
                          <a:spcPts val="0"/>
                        </a:spcAft>
                        <a:buClrTx/>
                        <a:buSzTx/>
                        <a:buFont typeface="Wingdings" charset="2"/>
                        <a:buChar char="§"/>
                        <a:tabLst/>
                        <a:defRPr/>
                      </a:pPr>
                      <a:r>
                        <a:rPr lang="fr-FR" sz="900" b="0" kern="1200" dirty="0">
                          <a:solidFill>
                            <a:srgbClr val="004C99"/>
                          </a:solidFill>
                          <a:latin typeface="Avenir Next" charset="0"/>
                          <a:ea typeface="Avenir Next" charset="0"/>
                          <a:cs typeface="Avenir Next" charset="0"/>
                        </a:rPr>
                        <a:t>Le projet consiste à créer un système de gestion intelligente de l'énergie qui vise à aider les propriétaires à suivre ,gérer et optimiser leur consommation d'énergie et à réduire les coûts énergétiques en utilisant des techniques d'intelligence artificielle. Le système sera capable de collecter des données sur la consommation d'énergie, de les analyser et de proposer des solutions pour réduire la consommation et les coûts.</a:t>
                      </a:r>
                    </a:p>
                    <a:p>
                      <a:pPr marL="171450" marR="0" lvl="0" indent="-171450" algn="just" defTabSz="914400" rtl="0" eaLnBrk="1" fontAlgn="auto" latinLnBrk="0" hangingPunct="1">
                        <a:lnSpc>
                          <a:spcPct val="100000"/>
                        </a:lnSpc>
                        <a:spcBef>
                          <a:spcPts val="500"/>
                        </a:spcBef>
                        <a:spcAft>
                          <a:spcPts val="0"/>
                        </a:spcAft>
                        <a:buClrTx/>
                        <a:buSzTx/>
                        <a:buFont typeface="Wingdings" charset="2"/>
                        <a:buChar char="§"/>
                        <a:tabLst/>
                        <a:defRPr/>
                      </a:pPr>
                      <a:r>
                        <a:rPr lang="fr-FR" sz="900" b="0" kern="1200" dirty="0">
                          <a:solidFill>
                            <a:srgbClr val="004C99"/>
                          </a:solidFill>
                          <a:latin typeface="Avenir Next" charset="0"/>
                          <a:ea typeface="Avenir Next" charset="0"/>
                          <a:cs typeface="Avenir Next" charset="0"/>
                        </a:rPr>
                        <a:t>Concevoir un système de suivi de la consommation d'énergie en temps réel pour des infrastructures</a:t>
                      </a:r>
                    </a:p>
                    <a:p>
                      <a:pPr marL="171450" marR="0" lvl="0" indent="-171450" algn="just" defTabSz="914400" rtl="0" eaLnBrk="1" fontAlgn="auto" latinLnBrk="0" hangingPunct="1">
                        <a:lnSpc>
                          <a:spcPct val="100000"/>
                        </a:lnSpc>
                        <a:spcBef>
                          <a:spcPts val="500"/>
                        </a:spcBef>
                        <a:spcAft>
                          <a:spcPts val="0"/>
                        </a:spcAft>
                        <a:buClrTx/>
                        <a:buSzTx/>
                        <a:buFont typeface="Wingdings" charset="2"/>
                        <a:buChar char="§"/>
                        <a:tabLst/>
                        <a:defRPr/>
                      </a:pPr>
                      <a:r>
                        <a:rPr lang="fr-FR" sz="900" b="0" kern="1200" dirty="0">
                          <a:solidFill>
                            <a:srgbClr val="004C99"/>
                          </a:solidFill>
                          <a:latin typeface="Avenir Next" charset="0"/>
                          <a:ea typeface="Avenir Next" charset="0"/>
                          <a:cs typeface="Avenir Next" charset="0"/>
                        </a:rPr>
                        <a:t>Collecter des données en temps réel sur la consommation d'énergie</a:t>
                      </a:r>
                    </a:p>
                    <a:p>
                      <a:pPr marL="171450" marR="0" lvl="0" indent="-171450" algn="just" defTabSz="914400" rtl="0" eaLnBrk="1" fontAlgn="auto" latinLnBrk="0" hangingPunct="1">
                        <a:lnSpc>
                          <a:spcPct val="100000"/>
                        </a:lnSpc>
                        <a:spcBef>
                          <a:spcPts val="500"/>
                        </a:spcBef>
                        <a:spcAft>
                          <a:spcPts val="0"/>
                        </a:spcAft>
                        <a:buClrTx/>
                        <a:buSzTx/>
                        <a:buFont typeface="Wingdings" charset="2"/>
                        <a:buChar char="§"/>
                        <a:tabLst/>
                        <a:defRPr/>
                      </a:pPr>
                      <a:r>
                        <a:rPr lang="fr-FR" sz="900" b="0" kern="1200" dirty="0">
                          <a:solidFill>
                            <a:srgbClr val="004C99"/>
                          </a:solidFill>
                          <a:latin typeface="Avenir Next" charset="0"/>
                          <a:ea typeface="Avenir Next" charset="0"/>
                          <a:cs typeface="Avenir Next" charset="0"/>
                        </a:rPr>
                        <a:t>Offrir des rapports et des visualisations pour aider les utilisateurs à comprendre leur consommation d'énergie et à prendre des décisions éclairées pour réduire leurs coûts et leur impact environnemental</a:t>
                      </a:r>
                    </a:p>
                    <a:p>
                      <a:pPr marL="171450" marR="0" lvl="0" indent="-171450" algn="just" defTabSz="914400" rtl="0" eaLnBrk="1" fontAlgn="auto" latinLnBrk="0" hangingPunct="1">
                        <a:lnSpc>
                          <a:spcPct val="100000"/>
                        </a:lnSpc>
                        <a:spcBef>
                          <a:spcPts val="500"/>
                        </a:spcBef>
                        <a:spcAft>
                          <a:spcPts val="0"/>
                        </a:spcAft>
                        <a:buClrTx/>
                        <a:buSzTx/>
                        <a:buFont typeface="Wingdings" charset="2"/>
                        <a:buChar char="§"/>
                        <a:tabLst/>
                        <a:defRPr/>
                      </a:pPr>
                      <a:r>
                        <a:rPr lang="fr-FR" sz="900" b="0" kern="1200" dirty="0">
                          <a:solidFill>
                            <a:srgbClr val="004C99"/>
                          </a:solidFill>
                          <a:latin typeface="Avenir Next" charset="0"/>
                          <a:ea typeface="Avenir Next" charset="0"/>
                          <a:cs typeface="Avenir Next" charset="0"/>
                        </a:rPr>
                        <a:t>Analyser les données pour identifier les inefficacités et proposer des solutions pour réduire les coûts d'énergie</a:t>
                      </a:r>
                    </a:p>
                  </a:txBody>
                  <a:tcPr marL="162000" marR="0" marT="34290" marB="3429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469431">
                <a:tc>
                  <a:txBody>
                    <a:bodyPr/>
                    <a:lstStyle/>
                    <a:p>
                      <a:pPr lvl="0" algn="just">
                        <a:spcBef>
                          <a:spcPts val="500"/>
                        </a:spcBef>
                      </a:pPr>
                      <a:r>
                        <a:rPr lang="fr-FR" sz="900" b="1" noProof="0" dirty="0">
                          <a:solidFill>
                            <a:srgbClr val="004C99"/>
                          </a:solidFill>
                          <a:latin typeface="Avenir Next" charset="0"/>
                          <a:ea typeface="Avenir Next" charset="0"/>
                          <a:cs typeface="Avenir Next" charset="0"/>
                        </a:rPr>
                        <a:t>Hypothèses de mise en œuvre </a:t>
                      </a:r>
                      <a:endParaRPr lang="fr-FR" sz="900" b="1" i="0" noProof="0" dirty="0">
                        <a:solidFill>
                          <a:srgbClr val="004C99"/>
                        </a:solidFill>
                        <a:latin typeface="Avenir Next" charset="0"/>
                        <a:ea typeface="Avenir Next" charset="0"/>
                        <a:cs typeface="Avenir Next" charset="0"/>
                      </a:endParaRPr>
                    </a:p>
                  </a:txBody>
                  <a:tcPr marL="81000" marR="68580" marT="34290" marB="34290">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just" defTabSz="685800" rtl="0" eaLnBrk="1" fontAlgn="auto" latinLnBrk="0" hangingPunct="1">
                        <a:lnSpc>
                          <a:spcPct val="100000"/>
                        </a:lnSpc>
                        <a:spcBef>
                          <a:spcPts val="500"/>
                        </a:spcBef>
                        <a:spcAft>
                          <a:spcPts val="0"/>
                        </a:spcAft>
                        <a:buClrTx/>
                        <a:buSzTx/>
                        <a:buFont typeface="Wingdings" charset="2"/>
                        <a:buChar char="§"/>
                        <a:tabLst/>
                        <a:defRPr/>
                      </a:pPr>
                      <a:r>
                        <a:rPr lang="fr-FR" sz="900" b="0" kern="1200" noProof="0" dirty="0">
                          <a:solidFill>
                            <a:srgbClr val="004C99"/>
                          </a:solidFill>
                          <a:effectLst/>
                          <a:latin typeface="Avenir Next" charset="0"/>
                          <a:ea typeface="Avenir Next" charset="0"/>
                          <a:cs typeface="Avenir Next" charset="0"/>
                        </a:rPr>
                        <a:t>Etape 1 : Soumission et validation du projet</a:t>
                      </a:r>
                    </a:p>
                    <a:p>
                      <a:pPr marL="171450" marR="0" lvl="0" indent="-171450" algn="just" defTabSz="685800" rtl="0" eaLnBrk="1" fontAlgn="auto" latinLnBrk="0" hangingPunct="1">
                        <a:lnSpc>
                          <a:spcPct val="100000"/>
                        </a:lnSpc>
                        <a:spcBef>
                          <a:spcPts val="500"/>
                        </a:spcBef>
                        <a:spcAft>
                          <a:spcPts val="0"/>
                        </a:spcAft>
                        <a:buClrTx/>
                        <a:buSzTx/>
                        <a:buFont typeface="Wingdings" charset="2"/>
                        <a:buChar char="§"/>
                        <a:tabLst/>
                        <a:defRPr/>
                      </a:pPr>
                      <a:r>
                        <a:rPr lang="fr-FR" sz="900" b="0" kern="1200" noProof="0" dirty="0">
                          <a:solidFill>
                            <a:srgbClr val="004C99"/>
                          </a:solidFill>
                          <a:effectLst/>
                          <a:latin typeface="Avenir Next" charset="0"/>
                          <a:ea typeface="Avenir Next" charset="0"/>
                          <a:cs typeface="Avenir Next" charset="0"/>
                        </a:rPr>
                        <a:t>Etape 2 : Recrutement </a:t>
                      </a:r>
                    </a:p>
                    <a:p>
                      <a:pPr marL="171450" marR="0" lvl="0" indent="-171450" algn="just" defTabSz="685800" rtl="0" eaLnBrk="1" fontAlgn="auto" latinLnBrk="0" hangingPunct="1">
                        <a:lnSpc>
                          <a:spcPct val="100000"/>
                        </a:lnSpc>
                        <a:spcBef>
                          <a:spcPts val="500"/>
                        </a:spcBef>
                        <a:spcAft>
                          <a:spcPts val="0"/>
                        </a:spcAft>
                        <a:buClrTx/>
                        <a:buSzTx/>
                        <a:buFont typeface="Wingdings" charset="2"/>
                        <a:buChar char="§"/>
                        <a:tabLst/>
                        <a:defRPr/>
                      </a:pPr>
                      <a:r>
                        <a:rPr lang="fr-FR" sz="900" b="0" kern="1200" noProof="0" dirty="0">
                          <a:solidFill>
                            <a:srgbClr val="004C99"/>
                          </a:solidFill>
                          <a:effectLst/>
                          <a:latin typeface="Avenir Next" charset="0"/>
                          <a:ea typeface="Avenir Next" charset="0"/>
                          <a:cs typeface="Avenir Next" charset="0"/>
                        </a:rPr>
                        <a:t>Etape 3 : Présentation du projet</a:t>
                      </a:r>
                    </a:p>
                    <a:p>
                      <a:pPr marL="171450" marR="0" lvl="0" indent="-171450" algn="just" defTabSz="685800" rtl="0" eaLnBrk="1" fontAlgn="auto" latinLnBrk="0" hangingPunct="1">
                        <a:lnSpc>
                          <a:spcPct val="100000"/>
                        </a:lnSpc>
                        <a:spcBef>
                          <a:spcPts val="500"/>
                        </a:spcBef>
                        <a:spcAft>
                          <a:spcPts val="0"/>
                        </a:spcAft>
                        <a:buClrTx/>
                        <a:buSzTx/>
                        <a:buFont typeface="Wingdings" charset="2"/>
                        <a:buChar char="§"/>
                        <a:tabLst/>
                        <a:defRPr/>
                      </a:pPr>
                      <a:r>
                        <a:rPr lang="fr-FR" sz="900" b="0" kern="1200" noProof="0" dirty="0">
                          <a:solidFill>
                            <a:srgbClr val="004C99"/>
                          </a:solidFill>
                          <a:effectLst/>
                          <a:latin typeface="Avenir Next" charset="0"/>
                          <a:ea typeface="Avenir Next" charset="0"/>
                          <a:cs typeface="Avenir Next" charset="0"/>
                        </a:rPr>
                        <a:t>Etape 4 : Identification et segmentation des différentes tâches </a:t>
                      </a:r>
                    </a:p>
                    <a:p>
                      <a:pPr marL="171450" marR="0" lvl="0" indent="-171450" algn="just" defTabSz="685800" rtl="0" eaLnBrk="1" fontAlgn="auto" latinLnBrk="0" hangingPunct="1">
                        <a:lnSpc>
                          <a:spcPct val="100000"/>
                        </a:lnSpc>
                        <a:spcBef>
                          <a:spcPts val="500"/>
                        </a:spcBef>
                        <a:spcAft>
                          <a:spcPts val="0"/>
                        </a:spcAft>
                        <a:buClrTx/>
                        <a:buSzTx/>
                        <a:buFont typeface="Wingdings" charset="2"/>
                        <a:buChar char="§"/>
                        <a:tabLst/>
                        <a:defRPr/>
                      </a:pPr>
                      <a:r>
                        <a:rPr lang="fr-FR" sz="900" b="0" kern="1200" noProof="0" dirty="0">
                          <a:solidFill>
                            <a:srgbClr val="004C99"/>
                          </a:solidFill>
                          <a:effectLst/>
                          <a:latin typeface="Avenir Next" charset="0"/>
                          <a:ea typeface="Avenir Next" charset="0"/>
                          <a:cs typeface="Avenir Next" charset="0"/>
                        </a:rPr>
                        <a:t>Etape 5 : Etablissement d’un planning</a:t>
                      </a:r>
                    </a:p>
                    <a:p>
                      <a:pPr marL="171450" marR="0" lvl="0" indent="-171450" algn="just" defTabSz="685800" rtl="0" eaLnBrk="1" fontAlgn="auto" latinLnBrk="0" hangingPunct="1">
                        <a:lnSpc>
                          <a:spcPct val="100000"/>
                        </a:lnSpc>
                        <a:spcBef>
                          <a:spcPts val="500"/>
                        </a:spcBef>
                        <a:spcAft>
                          <a:spcPts val="0"/>
                        </a:spcAft>
                        <a:buClrTx/>
                        <a:buSzTx/>
                        <a:buFont typeface="Wingdings" charset="2"/>
                        <a:buChar char="§"/>
                        <a:tabLst/>
                        <a:defRPr/>
                      </a:pPr>
                      <a:r>
                        <a:rPr lang="fr-FR" sz="900" b="0" kern="1200" noProof="0" dirty="0">
                          <a:solidFill>
                            <a:srgbClr val="004C99"/>
                          </a:solidFill>
                          <a:effectLst/>
                          <a:latin typeface="Avenir Next"/>
                          <a:ea typeface="Avenir Next" charset="0"/>
                          <a:cs typeface="Avenir Next" charset="0"/>
                        </a:rPr>
                        <a:t>Etape 6 : Phase de développement</a:t>
                      </a:r>
                    </a:p>
                    <a:p>
                      <a:pPr marL="171450" marR="0" lvl="0" indent="-171450" algn="just" defTabSz="685800" rtl="0" eaLnBrk="1" fontAlgn="auto" latinLnBrk="0" hangingPunct="1">
                        <a:lnSpc>
                          <a:spcPct val="100000"/>
                        </a:lnSpc>
                        <a:spcBef>
                          <a:spcPts val="500"/>
                        </a:spcBef>
                        <a:spcAft>
                          <a:spcPts val="0"/>
                        </a:spcAft>
                        <a:buClrTx/>
                        <a:buSzTx/>
                        <a:buFont typeface="Wingdings" charset="2"/>
                        <a:buChar char="§"/>
                        <a:tabLst/>
                        <a:defRPr/>
                      </a:pPr>
                      <a:r>
                        <a:rPr lang="fr-FR" sz="900" b="0" kern="1200" noProof="0" dirty="0">
                          <a:solidFill>
                            <a:srgbClr val="004C99"/>
                          </a:solidFill>
                          <a:effectLst/>
                          <a:latin typeface="Avenir Next" charset="0"/>
                          <a:ea typeface="Avenir Next" charset="0"/>
                          <a:cs typeface="Avenir Next" charset="0"/>
                        </a:rPr>
                        <a:t>Etape 7 : Phase de test</a:t>
                      </a:r>
                    </a:p>
                    <a:p>
                      <a:pPr marL="171450" marR="0" lvl="0" indent="-171450" algn="just" defTabSz="685800" rtl="0" eaLnBrk="1" fontAlgn="auto" latinLnBrk="0" hangingPunct="1">
                        <a:lnSpc>
                          <a:spcPct val="100000"/>
                        </a:lnSpc>
                        <a:spcBef>
                          <a:spcPts val="500"/>
                        </a:spcBef>
                        <a:spcAft>
                          <a:spcPts val="0"/>
                        </a:spcAft>
                        <a:buClrTx/>
                        <a:buSzTx/>
                        <a:buFont typeface="Wingdings" charset="2"/>
                        <a:buChar char="§"/>
                        <a:tabLst/>
                        <a:defRPr/>
                      </a:pPr>
                      <a:r>
                        <a:rPr lang="fr-FR" sz="900" b="0" kern="1200" noProof="0" dirty="0">
                          <a:solidFill>
                            <a:srgbClr val="004C99"/>
                          </a:solidFill>
                          <a:effectLst/>
                          <a:latin typeface="Avenir Next" charset="0"/>
                          <a:ea typeface="Avenir Next" charset="0"/>
                          <a:cs typeface="Avenir Next" charset="0"/>
                        </a:rPr>
                        <a:t>Etape 8 : Déploiement d’un  MVP</a:t>
                      </a:r>
                    </a:p>
                  </a:txBody>
                  <a:tcPr marL="162000" marR="0" marT="34290" marB="3429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49219">
                <a:tc>
                  <a:txBody>
                    <a:bodyPr/>
                    <a:lstStyle/>
                    <a:p>
                      <a:pPr marL="0" marR="0" lvl="0" indent="0" algn="just" defTabSz="914400" rtl="0" eaLnBrk="1" fontAlgn="auto" latinLnBrk="0" hangingPunct="1">
                        <a:lnSpc>
                          <a:spcPct val="100000"/>
                        </a:lnSpc>
                        <a:spcBef>
                          <a:spcPts val="500"/>
                        </a:spcBef>
                        <a:spcAft>
                          <a:spcPts val="0"/>
                        </a:spcAft>
                        <a:buClrTx/>
                        <a:buSzTx/>
                        <a:buFontTx/>
                        <a:buNone/>
                        <a:tabLst/>
                        <a:defRPr/>
                      </a:pPr>
                      <a:r>
                        <a:rPr lang="fr-FR" sz="900" b="1" noProof="0" dirty="0">
                          <a:solidFill>
                            <a:srgbClr val="004C99"/>
                          </a:solidFill>
                          <a:latin typeface="Avenir Next" charset="0"/>
                          <a:ea typeface="Avenir Next" charset="0"/>
                          <a:cs typeface="Avenir Next" charset="0"/>
                        </a:rPr>
                        <a:t>Caractéristiques de la cible visée et projections </a:t>
                      </a:r>
                      <a:endParaRPr lang="fr-FR" sz="900" b="1" i="0" noProof="0" dirty="0">
                        <a:solidFill>
                          <a:srgbClr val="004C99"/>
                        </a:solidFill>
                        <a:latin typeface="Avenir Next" charset="0"/>
                        <a:ea typeface="Avenir Next" charset="0"/>
                        <a:cs typeface="Avenir Next" charset="0"/>
                      </a:endParaRPr>
                    </a:p>
                  </a:txBody>
                  <a:tcPr marL="81000" marR="68580" marT="34290" marB="34290">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just" defTabSz="685800" rtl="0" eaLnBrk="1" fontAlgn="auto" latinLnBrk="0" hangingPunct="1">
                        <a:lnSpc>
                          <a:spcPct val="100000"/>
                        </a:lnSpc>
                        <a:spcBef>
                          <a:spcPts val="500"/>
                        </a:spcBef>
                        <a:spcAft>
                          <a:spcPts val="0"/>
                        </a:spcAft>
                        <a:buClrTx/>
                        <a:buSzTx/>
                        <a:buFont typeface="Wingdings" charset="2"/>
                        <a:buChar char="§"/>
                        <a:tabLst/>
                        <a:defRPr/>
                      </a:pPr>
                      <a:r>
                        <a:rPr lang="fr-FR" sz="900" b="0" kern="1200" noProof="0" dirty="0">
                          <a:solidFill>
                            <a:srgbClr val="004C99"/>
                          </a:solidFill>
                          <a:effectLst/>
                          <a:latin typeface="Avenir Next" charset="0"/>
                          <a:ea typeface="Avenir Next" charset="0"/>
                          <a:cs typeface="Avenir Next" charset="0"/>
                        </a:rPr>
                        <a:t>Particulier</a:t>
                      </a:r>
                    </a:p>
                    <a:p>
                      <a:pPr marL="171450" marR="0" lvl="0" indent="-171450" algn="just" defTabSz="685800" rtl="0" eaLnBrk="1" fontAlgn="auto" latinLnBrk="0" hangingPunct="1">
                        <a:lnSpc>
                          <a:spcPct val="100000"/>
                        </a:lnSpc>
                        <a:spcBef>
                          <a:spcPts val="500"/>
                        </a:spcBef>
                        <a:spcAft>
                          <a:spcPts val="0"/>
                        </a:spcAft>
                        <a:buClrTx/>
                        <a:buSzTx/>
                        <a:buFont typeface="Wingdings" charset="2"/>
                        <a:buChar char="§"/>
                        <a:tabLst/>
                        <a:defRPr/>
                      </a:pPr>
                      <a:r>
                        <a:rPr lang="fr-FR" sz="900" b="0" kern="1200" noProof="0" dirty="0">
                          <a:solidFill>
                            <a:srgbClr val="004C99"/>
                          </a:solidFill>
                          <a:effectLst/>
                          <a:latin typeface="Avenir Next" charset="0"/>
                          <a:ea typeface="Avenir Next" charset="0"/>
                          <a:cs typeface="Avenir Next" charset="0"/>
                        </a:rPr>
                        <a:t>Entreprise / Industrie</a:t>
                      </a:r>
                    </a:p>
                  </a:txBody>
                  <a:tcPr marL="162000" marR="0" marT="34290" marB="3429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716253">
                <a:tc>
                  <a:txBody>
                    <a:bodyPr/>
                    <a:lstStyle/>
                    <a:p>
                      <a:pPr marL="0" marR="0" lvl="0" indent="0" algn="just" defTabSz="914400" rtl="0" eaLnBrk="1" fontAlgn="auto" latinLnBrk="0" hangingPunct="1">
                        <a:lnSpc>
                          <a:spcPct val="100000"/>
                        </a:lnSpc>
                        <a:spcBef>
                          <a:spcPts val="500"/>
                        </a:spcBef>
                        <a:spcAft>
                          <a:spcPts val="0"/>
                        </a:spcAft>
                        <a:buClrTx/>
                        <a:buSzTx/>
                        <a:buFontTx/>
                        <a:buNone/>
                        <a:tabLst/>
                        <a:defRPr/>
                      </a:pPr>
                      <a:r>
                        <a:rPr lang="fr-FR" sz="900" b="1" noProof="0" dirty="0">
                          <a:solidFill>
                            <a:srgbClr val="004C99"/>
                          </a:solidFill>
                          <a:latin typeface="Avenir Next" charset="0"/>
                          <a:ea typeface="Avenir Next" charset="0"/>
                          <a:cs typeface="Avenir Next" charset="0"/>
                        </a:rPr>
                        <a:t>Secteurs d’activité impactés </a:t>
                      </a:r>
                      <a:endParaRPr lang="fr-FR" sz="900" b="1" i="0" noProof="0" dirty="0">
                        <a:solidFill>
                          <a:srgbClr val="004C99"/>
                        </a:solidFill>
                        <a:latin typeface="Avenir Next" charset="0"/>
                        <a:ea typeface="Avenir Next" charset="0"/>
                        <a:cs typeface="Avenir Next" charset="0"/>
                      </a:endParaRPr>
                    </a:p>
                  </a:txBody>
                  <a:tcPr marL="81000" marR="68580" marT="34290" marB="34290">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just" defTabSz="914400" rtl="0" eaLnBrk="1" fontAlgn="auto" latinLnBrk="0" hangingPunct="1">
                        <a:lnSpc>
                          <a:spcPct val="100000"/>
                        </a:lnSpc>
                        <a:spcBef>
                          <a:spcPts val="0"/>
                        </a:spcBef>
                        <a:spcAft>
                          <a:spcPts val="0"/>
                        </a:spcAft>
                        <a:buClrTx/>
                        <a:buSzTx/>
                        <a:buFont typeface="Wingdings" charset="2"/>
                        <a:buChar char="§"/>
                        <a:tabLst/>
                        <a:defRPr/>
                      </a:pPr>
                      <a:r>
                        <a:rPr lang="fr-FR" sz="900" b="0" kern="1200" baseline="0" noProof="0" dirty="0">
                          <a:solidFill>
                            <a:srgbClr val="004C99"/>
                          </a:solidFill>
                          <a:effectLst/>
                          <a:latin typeface="Avenir Next" charset="0"/>
                          <a:ea typeface="Avenir Next" charset="0"/>
                          <a:cs typeface="Avenir Next" charset="0"/>
                        </a:rPr>
                        <a:t>Agriculture</a:t>
                      </a:r>
                    </a:p>
                    <a:p>
                      <a:pPr marL="171450" marR="0" lvl="0" indent="-171450" algn="just" defTabSz="914400" rtl="0" eaLnBrk="1" fontAlgn="auto" latinLnBrk="0" hangingPunct="1">
                        <a:lnSpc>
                          <a:spcPct val="100000"/>
                        </a:lnSpc>
                        <a:spcBef>
                          <a:spcPts val="0"/>
                        </a:spcBef>
                        <a:spcAft>
                          <a:spcPts val="0"/>
                        </a:spcAft>
                        <a:buClrTx/>
                        <a:buSzTx/>
                        <a:buFont typeface="Wingdings" charset="2"/>
                        <a:buChar char="§"/>
                        <a:tabLst/>
                        <a:defRPr/>
                      </a:pPr>
                      <a:r>
                        <a:rPr lang="fr-FR" sz="900" b="0" kern="1200" baseline="0" noProof="0" dirty="0">
                          <a:solidFill>
                            <a:srgbClr val="004C99"/>
                          </a:solidFill>
                          <a:effectLst/>
                          <a:latin typeface="Avenir Next" charset="0"/>
                          <a:ea typeface="Avenir Next" charset="0"/>
                          <a:cs typeface="Avenir Next" charset="0"/>
                        </a:rPr>
                        <a:t>Santé</a:t>
                      </a:r>
                    </a:p>
                    <a:p>
                      <a:pPr marL="171450" marR="0" lvl="0" indent="-171450" algn="just" defTabSz="914400" rtl="0" eaLnBrk="1" fontAlgn="auto" latinLnBrk="0" hangingPunct="1">
                        <a:lnSpc>
                          <a:spcPct val="100000"/>
                        </a:lnSpc>
                        <a:spcBef>
                          <a:spcPts val="0"/>
                        </a:spcBef>
                        <a:spcAft>
                          <a:spcPts val="0"/>
                        </a:spcAft>
                        <a:buClrTx/>
                        <a:buSzTx/>
                        <a:buFont typeface="Wingdings" charset="2"/>
                        <a:buChar char="§"/>
                        <a:tabLst/>
                        <a:defRPr/>
                      </a:pPr>
                      <a:r>
                        <a:rPr lang="fr-FR" sz="900" b="0" kern="1200" baseline="0" noProof="0" dirty="0">
                          <a:solidFill>
                            <a:srgbClr val="004C99"/>
                          </a:solidFill>
                          <a:effectLst/>
                          <a:latin typeface="Avenir Next" charset="0"/>
                          <a:ea typeface="Avenir Next" charset="0"/>
                          <a:cs typeface="Avenir Next" charset="0"/>
                        </a:rPr>
                        <a:t>Energie et environnement</a:t>
                      </a:r>
                    </a:p>
                    <a:p>
                      <a:pPr marL="171450" marR="0" lvl="0" indent="-171450" algn="just" defTabSz="914400" rtl="0" eaLnBrk="1" fontAlgn="auto" latinLnBrk="0" hangingPunct="1">
                        <a:lnSpc>
                          <a:spcPct val="100000"/>
                        </a:lnSpc>
                        <a:spcBef>
                          <a:spcPts val="0"/>
                        </a:spcBef>
                        <a:spcAft>
                          <a:spcPts val="0"/>
                        </a:spcAft>
                        <a:buClrTx/>
                        <a:buSzTx/>
                        <a:buFont typeface="Wingdings" charset="2"/>
                        <a:buChar char="§"/>
                        <a:tabLst/>
                        <a:defRPr/>
                      </a:pPr>
                      <a:r>
                        <a:rPr lang="fr-FR" sz="900" b="0" kern="1200" baseline="0" noProof="0" dirty="0">
                          <a:solidFill>
                            <a:srgbClr val="004C99"/>
                          </a:solidFill>
                          <a:effectLst/>
                          <a:latin typeface="Avenir Next" charset="0"/>
                          <a:ea typeface="Avenir Next" charset="0"/>
                          <a:cs typeface="Avenir Next" charset="0"/>
                        </a:rPr>
                        <a:t>Médias et divertissement</a:t>
                      </a:r>
                    </a:p>
                    <a:p>
                      <a:pPr marL="171450" marR="0" lvl="0" indent="-171450" algn="just" defTabSz="914400" rtl="0" eaLnBrk="1" fontAlgn="auto" latinLnBrk="0" hangingPunct="1">
                        <a:lnSpc>
                          <a:spcPct val="100000"/>
                        </a:lnSpc>
                        <a:spcBef>
                          <a:spcPts val="0"/>
                        </a:spcBef>
                        <a:spcAft>
                          <a:spcPts val="0"/>
                        </a:spcAft>
                        <a:buClrTx/>
                        <a:buSzTx/>
                        <a:buFont typeface="Wingdings" charset="2"/>
                        <a:buChar char="§"/>
                        <a:tabLst/>
                        <a:defRPr/>
                      </a:pPr>
                      <a:r>
                        <a:rPr lang="fr-FR" sz="900" b="0" kern="1200" baseline="0" noProof="0" dirty="0">
                          <a:solidFill>
                            <a:srgbClr val="004C99"/>
                          </a:solidFill>
                          <a:effectLst/>
                          <a:latin typeface="Avenir Next" charset="0"/>
                          <a:ea typeface="Avenir Next" charset="0"/>
                          <a:cs typeface="Avenir Next" charset="0"/>
                        </a:rPr>
                        <a:t>Numérique</a:t>
                      </a:r>
                    </a:p>
                  </a:txBody>
                  <a:tcPr marL="162000" marR="0" marT="34290" marB="3429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938675">
                <a:tc>
                  <a:txBody>
                    <a:bodyPr/>
                    <a:lstStyle/>
                    <a:p>
                      <a:pPr lvl="0" algn="just">
                        <a:spcBef>
                          <a:spcPts val="500"/>
                        </a:spcBef>
                      </a:pPr>
                      <a:r>
                        <a:rPr lang="fr-FR" sz="900" b="1" kern="1200" noProof="0" dirty="0">
                          <a:solidFill>
                            <a:srgbClr val="004C99"/>
                          </a:solidFill>
                          <a:effectLst/>
                          <a:latin typeface="Avenir Next" charset="0"/>
                          <a:ea typeface="Avenir Next" charset="0"/>
                          <a:cs typeface="Avenir Next" charset="0"/>
                        </a:rPr>
                        <a:t>Ressources humaines</a:t>
                      </a:r>
                      <a:r>
                        <a:rPr lang="fr-FR" sz="900" b="1" noProof="0" dirty="0">
                          <a:solidFill>
                            <a:srgbClr val="004C99"/>
                          </a:solidFill>
                          <a:effectLst/>
                          <a:latin typeface="Avenir Next" charset="0"/>
                          <a:ea typeface="Avenir Next" charset="0"/>
                          <a:cs typeface="Avenir Next" charset="0"/>
                        </a:rPr>
                        <a:t> </a:t>
                      </a:r>
                      <a:endParaRPr lang="fr-FR" sz="900" b="1" i="0" noProof="0" dirty="0">
                        <a:solidFill>
                          <a:srgbClr val="004C99"/>
                        </a:solidFill>
                        <a:latin typeface="Avenir Next" charset="0"/>
                        <a:ea typeface="Avenir Next" charset="0"/>
                        <a:cs typeface="Avenir Next" charset="0"/>
                      </a:endParaRPr>
                    </a:p>
                  </a:txBody>
                  <a:tcPr marL="81000" marR="68580" marT="34290" marB="34290">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just" defTabSz="914400" rtl="0" eaLnBrk="1" fontAlgn="auto" latinLnBrk="0" hangingPunct="1">
                        <a:lnSpc>
                          <a:spcPct val="100000"/>
                        </a:lnSpc>
                        <a:spcBef>
                          <a:spcPts val="0"/>
                        </a:spcBef>
                        <a:spcAft>
                          <a:spcPts val="0"/>
                        </a:spcAft>
                        <a:buClrTx/>
                        <a:buSzTx/>
                        <a:buFont typeface="Wingdings" charset="2"/>
                        <a:buChar char="§"/>
                        <a:tabLst/>
                        <a:defRPr/>
                      </a:pPr>
                      <a:r>
                        <a:rPr lang="fr-FR" sz="900" b="0" kern="1200" baseline="0" noProof="0" dirty="0">
                          <a:solidFill>
                            <a:srgbClr val="004C99"/>
                          </a:solidFill>
                          <a:effectLst/>
                          <a:latin typeface="Avenir Next" charset="0"/>
                          <a:ea typeface="Avenir Next" charset="0"/>
                          <a:cs typeface="Avenir Next" charset="0"/>
                        </a:rPr>
                        <a:t>Scrum master</a:t>
                      </a:r>
                    </a:p>
                    <a:p>
                      <a:pPr marL="171450" marR="0" lvl="0" indent="-171450" algn="just" defTabSz="914400" rtl="0" eaLnBrk="1" fontAlgn="auto" latinLnBrk="0" hangingPunct="1">
                        <a:lnSpc>
                          <a:spcPct val="100000"/>
                        </a:lnSpc>
                        <a:spcBef>
                          <a:spcPts val="0"/>
                        </a:spcBef>
                        <a:spcAft>
                          <a:spcPts val="0"/>
                        </a:spcAft>
                        <a:buClrTx/>
                        <a:buSzTx/>
                        <a:buFont typeface="Wingdings" charset="2"/>
                        <a:buChar char="§"/>
                        <a:tabLst/>
                        <a:defRPr/>
                      </a:pPr>
                      <a:r>
                        <a:rPr lang="fr-FR" sz="900" b="0" kern="1200" baseline="0" noProof="0" dirty="0">
                          <a:solidFill>
                            <a:srgbClr val="004C99"/>
                          </a:solidFill>
                          <a:effectLst/>
                          <a:latin typeface="Avenir Next" charset="0"/>
                          <a:ea typeface="Avenir Next" charset="0"/>
                          <a:cs typeface="Avenir Next" charset="0"/>
                        </a:rPr>
                        <a:t>Expert en Energie</a:t>
                      </a:r>
                    </a:p>
                    <a:p>
                      <a:pPr marL="171450" marR="0" lvl="0" indent="-171450" algn="just" defTabSz="914400" rtl="0" eaLnBrk="1" fontAlgn="auto" latinLnBrk="0" hangingPunct="1">
                        <a:lnSpc>
                          <a:spcPct val="100000"/>
                        </a:lnSpc>
                        <a:spcBef>
                          <a:spcPts val="0"/>
                        </a:spcBef>
                        <a:spcAft>
                          <a:spcPts val="0"/>
                        </a:spcAft>
                        <a:buClrTx/>
                        <a:buSzTx/>
                        <a:buFont typeface="Wingdings" charset="2"/>
                        <a:buChar char="§"/>
                        <a:tabLst/>
                        <a:defRPr/>
                      </a:pPr>
                      <a:r>
                        <a:rPr lang="fr-FR" sz="900" b="0" kern="1200" baseline="0" noProof="0" dirty="0" err="1">
                          <a:solidFill>
                            <a:srgbClr val="004C99"/>
                          </a:solidFill>
                          <a:effectLst/>
                          <a:latin typeface="Avenir Next" charset="0"/>
                          <a:ea typeface="Avenir Next" charset="0"/>
                          <a:cs typeface="Avenir Next" charset="0"/>
                        </a:rPr>
                        <a:t>ingenieur</a:t>
                      </a:r>
                      <a:r>
                        <a:rPr lang="fr-FR" sz="900" b="0" kern="1200" baseline="0" noProof="0" dirty="0">
                          <a:solidFill>
                            <a:srgbClr val="004C99"/>
                          </a:solidFill>
                          <a:effectLst/>
                          <a:latin typeface="Avenir Next" charset="0"/>
                          <a:ea typeface="Avenir Next" charset="0"/>
                          <a:cs typeface="Avenir Next" charset="0"/>
                        </a:rPr>
                        <a:t> cloud et </a:t>
                      </a:r>
                      <a:r>
                        <a:rPr lang="fr-FR" sz="900" b="0" kern="1200" baseline="0" noProof="0" dirty="0" err="1">
                          <a:solidFill>
                            <a:srgbClr val="004C99"/>
                          </a:solidFill>
                          <a:effectLst/>
                          <a:latin typeface="Avenir Next" charset="0"/>
                          <a:ea typeface="Avenir Next" charset="0"/>
                          <a:cs typeface="Avenir Next" charset="0"/>
                        </a:rPr>
                        <a:t>sécurite</a:t>
                      </a:r>
                      <a:endParaRPr lang="fr-FR" sz="900" b="0" kern="1200" baseline="0" noProof="0" dirty="0">
                        <a:solidFill>
                          <a:srgbClr val="004C99"/>
                        </a:solidFill>
                        <a:effectLst/>
                        <a:latin typeface="Avenir Next" charset="0"/>
                        <a:ea typeface="Avenir Next" charset="0"/>
                        <a:cs typeface="Avenir Next" charset="0"/>
                      </a:endParaRPr>
                    </a:p>
                    <a:p>
                      <a:pPr marL="171450" marR="0" lvl="0" indent="-171450" algn="just" defTabSz="914400" rtl="0" eaLnBrk="1" fontAlgn="auto" latinLnBrk="0" hangingPunct="1">
                        <a:lnSpc>
                          <a:spcPct val="100000"/>
                        </a:lnSpc>
                        <a:spcBef>
                          <a:spcPts val="0"/>
                        </a:spcBef>
                        <a:spcAft>
                          <a:spcPts val="0"/>
                        </a:spcAft>
                        <a:buClrTx/>
                        <a:buSzTx/>
                        <a:buFont typeface="Wingdings" charset="2"/>
                        <a:buChar char="§"/>
                        <a:tabLst/>
                        <a:defRPr/>
                      </a:pPr>
                      <a:r>
                        <a:rPr lang="fr-FR" sz="900" b="0" kern="1200" baseline="0" noProof="0" dirty="0" err="1">
                          <a:solidFill>
                            <a:srgbClr val="004C99"/>
                          </a:solidFill>
                          <a:effectLst/>
                          <a:latin typeface="Avenir Next" charset="0"/>
                          <a:ea typeface="Avenir Next" charset="0"/>
                          <a:cs typeface="Avenir Next" charset="0"/>
                        </a:rPr>
                        <a:t>ingenieur</a:t>
                      </a:r>
                      <a:r>
                        <a:rPr lang="fr-FR" sz="900" b="0" kern="1200" baseline="0" noProof="0" dirty="0">
                          <a:solidFill>
                            <a:srgbClr val="004C99"/>
                          </a:solidFill>
                          <a:effectLst/>
                          <a:latin typeface="Avenir Next" charset="0"/>
                          <a:ea typeface="Avenir Next" charset="0"/>
                          <a:cs typeface="Avenir Next" charset="0"/>
                        </a:rPr>
                        <a:t> data et </a:t>
                      </a:r>
                      <a:r>
                        <a:rPr lang="fr-FR" sz="900" b="0" kern="1200" baseline="0" noProof="0" dirty="0" err="1">
                          <a:solidFill>
                            <a:srgbClr val="004C99"/>
                          </a:solidFill>
                          <a:effectLst/>
                          <a:latin typeface="Avenir Next" charset="0"/>
                          <a:ea typeface="Avenir Next" charset="0"/>
                          <a:cs typeface="Avenir Next" charset="0"/>
                        </a:rPr>
                        <a:t>ia</a:t>
                      </a:r>
                      <a:endParaRPr lang="fr-FR" sz="900" b="0" kern="1200" baseline="0" noProof="0" dirty="0">
                        <a:solidFill>
                          <a:srgbClr val="004C99"/>
                        </a:solidFill>
                        <a:effectLst/>
                        <a:latin typeface="Avenir Next" charset="0"/>
                        <a:ea typeface="Avenir Next" charset="0"/>
                        <a:cs typeface="Avenir Next" charset="0"/>
                      </a:endParaRPr>
                    </a:p>
                    <a:p>
                      <a:pPr marL="171450" marR="0" lvl="0" indent="-171450" algn="just" defTabSz="914400" rtl="0" eaLnBrk="1" fontAlgn="auto" latinLnBrk="0" hangingPunct="1">
                        <a:lnSpc>
                          <a:spcPct val="100000"/>
                        </a:lnSpc>
                        <a:spcBef>
                          <a:spcPts val="0"/>
                        </a:spcBef>
                        <a:spcAft>
                          <a:spcPts val="0"/>
                        </a:spcAft>
                        <a:buClrTx/>
                        <a:buSzTx/>
                        <a:buFont typeface="Wingdings" charset="2"/>
                        <a:buChar char="§"/>
                        <a:tabLst/>
                        <a:defRPr/>
                      </a:pPr>
                      <a:r>
                        <a:rPr lang="fr-FR" sz="900" b="0" kern="1200" baseline="0" noProof="0" dirty="0">
                          <a:solidFill>
                            <a:srgbClr val="004C99"/>
                          </a:solidFill>
                          <a:effectLst/>
                          <a:latin typeface="Avenir Next" charset="0"/>
                          <a:ea typeface="Avenir Next" charset="0"/>
                          <a:cs typeface="Avenir Next" charset="0"/>
                        </a:rPr>
                        <a:t>Ingénieur IOT</a:t>
                      </a:r>
                    </a:p>
                    <a:p>
                      <a:pPr marL="171450" marR="0" lvl="0" indent="-171450" algn="just" defTabSz="914400" rtl="0" eaLnBrk="1" fontAlgn="auto" latinLnBrk="0" hangingPunct="1">
                        <a:lnSpc>
                          <a:spcPct val="100000"/>
                        </a:lnSpc>
                        <a:spcBef>
                          <a:spcPts val="0"/>
                        </a:spcBef>
                        <a:spcAft>
                          <a:spcPts val="0"/>
                        </a:spcAft>
                        <a:buClrTx/>
                        <a:buSzTx/>
                        <a:buFont typeface="Wingdings" charset="2"/>
                        <a:buChar char="§"/>
                        <a:tabLst/>
                        <a:defRPr/>
                      </a:pPr>
                      <a:r>
                        <a:rPr lang="fr-FR" sz="900" b="0" kern="1200" baseline="0" noProof="0" dirty="0">
                          <a:solidFill>
                            <a:srgbClr val="004C99"/>
                          </a:solidFill>
                          <a:effectLst/>
                          <a:latin typeface="Avenir Next" charset="0"/>
                          <a:ea typeface="Avenir Next" charset="0"/>
                          <a:cs typeface="Avenir Next" charset="0"/>
                        </a:rPr>
                        <a:t>Designer </a:t>
                      </a:r>
                    </a:p>
                    <a:p>
                      <a:pPr marL="171450" marR="0" lvl="0" indent="-171450" algn="just" defTabSz="914400" rtl="0" eaLnBrk="1" fontAlgn="auto" latinLnBrk="0" hangingPunct="1">
                        <a:lnSpc>
                          <a:spcPct val="100000"/>
                        </a:lnSpc>
                        <a:spcBef>
                          <a:spcPts val="0"/>
                        </a:spcBef>
                        <a:spcAft>
                          <a:spcPts val="0"/>
                        </a:spcAft>
                        <a:buClrTx/>
                        <a:buSzTx/>
                        <a:buFont typeface="Wingdings" charset="2"/>
                        <a:buChar char="§"/>
                        <a:tabLst/>
                        <a:defRPr/>
                      </a:pPr>
                      <a:r>
                        <a:rPr lang="fr-FR" sz="900" b="0" kern="1200" baseline="0" noProof="0" dirty="0">
                          <a:solidFill>
                            <a:srgbClr val="004C99"/>
                          </a:solidFill>
                          <a:effectLst/>
                          <a:latin typeface="Avenir Next" charset="0"/>
                          <a:ea typeface="Avenir Next" charset="0"/>
                          <a:cs typeface="Avenir Next" charset="0"/>
                        </a:rPr>
                        <a:t>Testeur qualité</a:t>
                      </a:r>
                    </a:p>
                  </a:txBody>
                  <a:tcPr marL="162000" marR="0" marT="34290" marB="3429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746866">
                <a:tc>
                  <a:txBody>
                    <a:bodyPr/>
                    <a:lstStyle/>
                    <a:p>
                      <a:pPr marL="0" marR="0" lvl="0" indent="0" algn="just" defTabSz="914400" rtl="0" eaLnBrk="1" fontAlgn="auto" latinLnBrk="0" hangingPunct="1">
                        <a:lnSpc>
                          <a:spcPct val="100000"/>
                        </a:lnSpc>
                        <a:spcBef>
                          <a:spcPts val="500"/>
                        </a:spcBef>
                        <a:spcAft>
                          <a:spcPts val="0"/>
                        </a:spcAft>
                        <a:buClrTx/>
                        <a:buSzTx/>
                        <a:buFontTx/>
                        <a:buNone/>
                        <a:tabLst/>
                        <a:defRPr/>
                      </a:pPr>
                      <a:r>
                        <a:rPr lang="fr-FR" sz="900" b="1" noProof="0" dirty="0">
                          <a:solidFill>
                            <a:srgbClr val="004C99"/>
                          </a:solidFill>
                          <a:latin typeface="Avenir Next" charset="0"/>
                          <a:ea typeface="Avenir Next" charset="0"/>
                          <a:cs typeface="Avenir Next" charset="0"/>
                        </a:rPr>
                        <a:t>Budget </a:t>
                      </a:r>
                      <a:endParaRPr lang="fr-FR" sz="900" b="1" i="0" noProof="0" dirty="0">
                        <a:solidFill>
                          <a:srgbClr val="004C99"/>
                        </a:solidFill>
                        <a:latin typeface="Avenir Next" charset="0"/>
                        <a:ea typeface="Avenir Next" charset="0"/>
                        <a:cs typeface="Avenir Next" charset="0"/>
                      </a:endParaRPr>
                    </a:p>
                  </a:txBody>
                  <a:tcPr marL="81000" marR="68580" marT="34290" marB="34290">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just" rtl="0" eaLnBrk="1" fontAlgn="auto" latinLnBrk="0" hangingPunct="1">
                        <a:lnSpc>
                          <a:spcPct val="100000"/>
                        </a:lnSpc>
                        <a:spcBef>
                          <a:spcPts val="500"/>
                        </a:spcBef>
                        <a:spcAft>
                          <a:spcPts val="0"/>
                        </a:spcAft>
                        <a:buClrTx/>
                        <a:buSzTx/>
                        <a:buFont typeface="Wingdings" charset="2"/>
                        <a:buChar char="§"/>
                      </a:pPr>
                      <a:r>
                        <a:rPr lang="fr-FR" sz="900" b="0" kern="1200" noProof="0" dirty="0">
                          <a:solidFill>
                            <a:srgbClr val="004C99"/>
                          </a:solidFill>
                          <a:effectLst/>
                          <a:latin typeface="Avenir Next"/>
                          <a:ea typeface="Avenir Next" charset="0"/>
                          <a:cs typeface="Avenir Next" charset="0"/>
                        </a:rPr>
                        <a:t>Ressource humaine</a:t>
                      </a:r>
                      <a:r>
                        <a:rPr lang="fr-FR" sz="900" b="0" kern="1200" baseline="0" noProof="0" dirty="0">
                          <a:solidFill>
                            <a:srgbClr val="004C99"/>
                          </a:solidFill>
                          <a:effectLst/>
                          <a:latin typeface="Avenir Next"/>
                          <a:ea typeface="Avenir Next" charset="0"/>
                          <a:cs typeface="Avenir Next" charset="0"/>
                        </a:rPr>
                        <a:t> : </a:t>
                      </a:r>
                      <a:r>
                        <a:rPr lang="fr-FR" sz="900" b="0" i="0" u="none" strike="noStrike" kern="1200" baseline="0" noProof="0" dirty="0">
                          <a:effectLst/>
                        </a:rPr>
                        <a:t>16 200 000 FCFA</a:t>
                      </a:r>
                      <a:endParaRPr lang="fr-FR" dirty="0"/>
                    </a:p>
                    <a:p>
                      <a:pPr marL="171450" marR="0" lvl="0" indent="-171450" algn="just" rtl="0" eaLnBrk="1" fontAlgn="auto" latinLnBrk="0" hangingPunct="1">
                        <a:lnSpc>
                          <a:spcPct val="100000"/>
                        </a:lnSpc>
                        <a:spcBef>
                          <a:spcPts val="500"/>
                        </a:spcBef>
                        <a:spcAft>
                          <a:spcPts val="0"/>
                        </a:spcAft>
                        <a:buClrTx/>
                        <a:buSzTx/>
                        <a:buFont typeface="Wingdings" charset="2"/>
                        <a:buChar char="§"/>
                      </a:pPr>
                      <a:r>
                        <a:rPr lang="fr-FR" sz="900" b="0" kern="1200" baseline="0" noProof="0" dirty="0">
                          <a:solidFill>
                            <a:srgbClr val="004C99"/>
                          </a:solidFill>
                          <a:effectLst/>
                          <a:latin typeface="Avenir Next"/>
                          <a:ea typeface="Avenir Next" charset="0"/>
                          <a:cs typeface="Avenir Next" charset="0"/>
                        </a:rPr>
                        <a:t>Frais de développement et conception: </a:t>
                      </a:r>
                      <a:r>
                        <a:rPr lang="fr-FR" sz="900" b="0" i="0" u="none" strike="noStrike" kern="1200" baseline="0" noProof="0" dirty="0">
                          <a:effectLst/>
                        </a:rPr>
                        <a:t>14 520 000 FCFA</a:t>
                      </a:r>
                      <a:endParaRPr lang="fr-FR" sz="900" b="0" kern="1200" baseline="0" noProof="0" dirty="0">
                        <a:solidFill>
                          <a:srgbClr val="004C99"/>
                        </a:solidFill>
                        <a:effectLst/>
                        <a:latin typeface="Avenir Next"/>
                      </a:endParaRPr>
                    </a:p>
                    <a:p>
                      <a:pPr marL="171450" marR="0" lvl="0" indent="-171450" algn="just" rtl="0" eaLnBrk="1" fontAlgn="auto" latinLnBrk="0" hangingPunct="1">
                        <a:lnSpc>
                          <a:spcPct val="100000"/>
                        </a:lnSpc>
                        <a:spcBef>
                          <a:spcPts val="500"/>
                        </a:spcBef>
                        <a:spcAft>
                          <a:spcPts val="0"/>
                        </a:spcAft>
                        <a:buClrTx/>
                        <a:buSzTx/>
                        <a:buFont typeface="Wingdings" charset="2"/>
                        <a:buChar char="§"/>
                      </a:pPr>
                      <a:r>
                        <a:rPr lang="fr-FR" sz="900" b="0" kern="1200" baseline="0" noProof="0" dirty="0">
                          <a:solidFill>
                            <a:srgbClr val="004C99"/>
                          </a:solidFill>
                          <a:effectLst/>
                          <a:latin typeface="Avenir Next"/>
                          <a:ea typeface="Avenir Next" charset="0"/>
                          <a:cs typeface="Avenir Next" charset="0"/>
                        </a:rPr>
                        <a:t>Frais d'exploitation et maintenance : </a:t>
                      </a:r>
                      <a:r>
                        <a:rPr lang="fr-FR" sz="900" b="0" i="0" u="none" strike="noStrike" kern="1200" baseline="0" noProof="0" dirty="0">
                          <a:effectLst/>
                        </a:rPr>
                        <a:t>2 880 000 FCFA</a:t>
                      </a:r>
                    </a:p>
                    <a:p>
                      <a:pPr marL="171450" marR="0" lvl="0" indent="-171450" algn="just" rtl="0" eaLnBrk="1" fontAlgn="auto" latinLnBrk="0" hangingPunct="1">
                        <a:lnSpc>
                          <a:spcPct val="100000"/>
                        </a:lnSpc>
                        <a:spcBef>
                          <a:spcPts val="500"/>
                        </a:spcBef>
                        <a:spcAft>
                          <a:spcPts val="0"/>
                        </a:spcAft>
                        <a:buClrTx/>
                        <a:buSzTx/>
                        <a:buFont typeface="Wingdings" charset="2"/>
                        <a:buChar char="§"/>
                      </a:pPr>
                      <a:r>
                        <a:rPr lang="fr-FR" sz="900" b="0" kern="1200" noProof="0" dirty="0">
                          <a:solidFill>
                            <a:srgbClr val="004C99"/>
                          </a:solidFill>
                          <a:effectLst/>
                          <a:latin typeface="Avenir Next"/>
                          <a:ea typeface="Avenir Next" charset="0"/>
                          <a:cs typeface="Avenir Next" charset="0"/>
                        </a:rPr>
                        <a:t>Frais divers : </a:t>
                      </a:r>
                      <a:r>
                        <a:rPr lang="fr-FR" sz="900" b="0" i="0" u="none" strike="noStrike" kern="1200" noProof="0" dirty="0">
                          <a:effectLst/>
                        </a:rPr>
                        <a:t>1 120 000 FCFA</a:t>
                      </a:r>
                    </a:p>
                  </a:txBody>
                  <a:tcPr marL="162000" marR="0" marT="34290" marB="3429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951199">
                <a:tc>
                  <a:txBody>
                    <a:bodyPr/>
                    <a:lstStyle/>
                    <a:p>
                      <a:pPr marL="0" marR="0" lvl="0" indent="0" algn="just" defTabSz="914400" rtl="0" eaLnBrk="1" fontAlgn="auto" latinLnBrk="0" hangingPunct="1">
                        <a:lnSpc>
                          <a:spcPct val="100000"/>
                        </a:lnSpc>
                        <a:spcBef>
                          <a:spcPts val="500"/>
                        </a:spcBef>
                        <a:spcAft>
                          <a:spcPts val="0"/>
                        </a:spcAft>
                        <a:buClrTx/>
                        <a:buSzTx/>
                        <a:buFontTx/>
                        <a:buNone/>
                        <a:tabLst/>
                        <a:defRPr/>
                      </a:pPr>
                      <a:r>
                        <a:rPr lang="fr-FR" sz="900" b="1" kern="1200" noProof="0" dirty="0">
                          <a:solidFill>
                            <a:srgbClr val="004C99"/>
                          </a:solidFill>
                          <a:effectLst/>
                          <a:latin typeface="Avenir Next" charset="0"/>
                          <a:ea typeface="Avenir Next" charset="0"/>
                          <a:cs typeface="Avenir Next" charset="0"/>
                        </a:rPr>
                        <a:t>Apports attendus du partenaire</a:t>
                      </a:r>
                      <a:endParaRPr lang="fr-FR" sz="900" b="1" i="0" noProof="0" dirty="0">
                        <a:solidFill>
                          <a:srgbClr val="004C99"/>
                        </a:solidFill>
                        <a:latin typeface="Avenir Next" charset="0"/>
                        <a:ea typeface="Avenir Next" charset="0"/>
                        <a:cs typeface="Avenir Next" charset="0"/>
                      </a:endParaRPr>
                    </a:p>
                  </a:txBody>
                  <a:tcPr marL="81000" marR="68580" marT="34290" marB="34290">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just" defTabSz="914400" rtl="0" eaLnBrk="1" fontAlgn="auto" latinLnBrk="0" hangingPunct="1">
                        <a:lnSpc>
                          <a:spcPct val="100000"/>
                        </a:lnSpc>
                        <a:spcBef>
                          <a:spcPts val="0"/>
                        </a:spcBef>
                        <a:spcAft>
                          <a:spcPts val="0"/>
                        </a:spcAft>
                        <a:buClrTx/>
                        <a:buSzTx/>
                        <a:buFont typeface="Wingdings" charset="2"/>
                        <a:buChar char="§"/>
                        <a:tabLst/>
                        <a:defRPr/>
                      </a:pPr>
                      <a:r>
                        <a:rPr lang="fr-FR" sz="900" b="0" baseline="0" noProof="0" dirty="0">
                          <a:solidFill>
                            <a:srgbClr val="004C99"/>
                          </a:solidFill>
                          <a:effectLst/>
                          <a:latin typeface="Avenir Next"/>
                          <a:ea typeface="Avenir Next" charset="0"/>
                          <a:cs typeface="Avenir Next" charset="0"/>
                        </a:rPr>
                        <a:t>Capital humain</a:t>
                      </a:r>
                    </a:p>
                    <a:p>
                      <a:pPr marL="171450" marR="0" lvl="0" indent="-171450" algn="just" defTabSz="914400" rtl="0" eaLnBrk="1" fontAlgn="auto" latinLnBrk="0" hangingPunct="1">
                        <a:lnSpc>
                          <a:spcPct val="100000"/>
                        </a:lnSpc>
                        <a:spcBef>
                          <a:spcPts val="0"/>
                        </a:spcBef>
                        <a:spcAft>
                          <a:spcPts val="0"/>
                        </a:spcAft>
                        <a:buClrTx/>
                        <a:buSzTx/>
                        <a:buFont typeface="Wingdings" charset="2"/>
                        <a:buChar char="§"/>
                        <a:tabLst/>
                        <a:defRPr/>
                      </a:pPr>
                      <a:r>
                        <a:rPr lang="fr-FR" sz="900" b="0" baseline="0" noProof="0" dirty="0">
                          <a:solidFill>
                            <a:srgbClr val="004C99"/>
                          </a:solidFill>
                          <a:effectLst/>
                          <a:latin typeface="Avenir Next" charset="0"/>
                          <a:ea typeface="Avenir Next" charset="0"/>
                          <a:cs typeface="Avenir Next" charset="0"/>
                        </a:rPr>
                        <a:t>Publicité</a:t>
                      </a:r>
                    </a:p>
                    <a:p>
                      <a:pPr marL="171450" marR="0" lvl="0" indent="-171450" algn="just" defTabSz="914400" rtl="0" eaLnBrk="1" fontAlgn="auto" latinLnBrk="0" hangingPunct="1">
                        <a:lnSpc>
                          <a:spcPct val="100000"/>
                        </a:lnSpc>
                        <a:spcBef>
                          <a:spcPts val="0"/>
                        </a:spcBef>
                        <a:spcAft>
                          <a:spcPts val="0"/>
                        </a:spcAft>
                        <a:buClrTx/>
                        <a:buSzTx/>
                        <a:buFont typeface="Wingdings" charset="2"/>
                        <a:buChar char="§"/>
                        <a:tabLst/>
                        <a:defRPr/>
                      </a:pPr>
                      <a:r>
                        <a:rPr lang="fr-FR" sz="900" b="0" baseline="0" noProof="0" dirty="0">
                          <a:solidFill>
                            <a:srgbClr val="004C99"/>
                          </a:solidFill>
                          <a:effectLst/>
                          <a:latin typeface="Avenir Next" charset="0"/>
                          <a:ea typeface="Avenir Next" charset="0"/>
                          <a:cs typeface="Avenir Next" charset="0"/>
                        </a:rPr>
                        <a:t>Financement</a:t>
                      </a:r>
                    </a:p>
                  </a:txBody>
                  <a:tcPr marL="162000" marR="0" marT="34290" marB="3429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11" name="Заголовок 1">
            <a:extLst>
              <a:ext uri="{FF2B5EF4-FFF2-40B4-BE49-F238E27FC236}">
                <a16:creationId xmlns:a16="http://schemas.microsoft.com/office/drawing/2014/main" id="{E8E46E23-730E-9D44-B650-7C4D53941CBB}"/>
              </a:ext>
            </a:extLst>
          </p:cNvPr>
          <p:cNvSpPr txBox="1">
            <a:spLocks/>
          </p:cNvSpPr>
          <p:nvPr/>
        </p:nvSpPr>
        <p:spPr>
          <a:xfrm>
            <a:off x="456722" y="43564"/>
            <a:ext cx="6172352" cy="40781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fr-FR" sz="1350" b="1" dirty="0">
                <a:solidFill>
                  <a:srgbClr val="004C99"/>
                </a:solidFill>
                <a:latin typeface="Avenir Next" charset="0"/>
                <a:ea typeface="Avenir Next" charset="0"/>
                <a:cs typeface="Avenir Next" charset="0"/>
              </a:rPr>
              <a:t> Projet « Système de gestion intelligente de l'énergie»</a:t>
            </a:r>
            <a:r>
              <a:rPr lang="fr-FR" sz="1350" dirty="0">
                <a:solidFill>
                  <a:srgbClr val="004C99"/>
                </a:solidFill>
                <a:latin typeface="Avenir Next" charset="0"/>
                <a:ea typeface="Avenir Next" charset="0"/>
                <a:cs typeface="Avenir Next" charset="0"/>
              </a:rPr>
              <a:t> </a:t>
            </a:r>
            <a:endParaRPr lang="fr-FR" altLang="fr-FR" sz="1350" b="1" dirty="0">
              <a:solidFill>
                <a:srgbClr val="004C99"/>
              </a:solidFill>
              <a:latin typeface="Avenir Next" charset="0"/>
              <a:ea typeface="Avenir Next" charset="0"/>
              <a:cs typeface="Avenir Next" charset="0"/>
            </a:endParaRPr>
          </a:p>
        </p:txBody>
      </p:sp>
      <p:cxnSp>
        <p:nvCxnSpPr>
          <p:cNvPr id="15" name="Connecteur droit 14"/>
          <p:cNvCxnSpPr/>
          <p:nvPr/>
        </p:nvCxnSpPr>
        <p:spPr>
          <a:xfrm>
            <a:off x="693453" y="463046"/>
            <a:ext cx="5652000" cy="0"/>
          </a:xfrm>
          <a:prstGeom prst="line">
            <a:avLst/>
          </a:prstGeom>
          <a:ln w="28575">
            <a:solidFill>
              <a:srgbClr val="7AC8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89922" y="8783984"/>
            <a:ext cx="1231427" cy="215444"/>
          </a:xfrm>
          <a:prstGeom prst="rect">
            <a:avLst/>
          </a:prstGeom>
          <a:noFill/>
        </p:spPr>
        <p:txBody>
          <a:bodyPr wrap="none" rtlCol="0">
            <a:spAutoFit/>
          </a:bodyPr>
          <a:lstStyle/>
          <a:p>
            <a:r>
              <a:rPr lang="en-US" sz="800" i="1" dirty="0">
                <a:solidFill>
                  <a:schemeClr val="accent1">
                    <a:lumMod val="75000"/>
                  </a:schemeClr>
                </a:solidFill>
                <a:latin typeface="Avenir Next" charset="0"/>
                <a:ea typeface="Avenir Next" charset="0"/>
                <a:cs typeface="Avenir Next" charset="0"/>
              </a:rPr>
              <a:t>Version revue le 21.04.23</a:t>
            </a:r>
          </a:p>
        </p:txBody>
      </p:sp>
      <p:grpSp>
        <p:nvGrpSpPr>
          <p:cNvPr id="16" name="Google Shape;10794;p65"/>
          <p:cNvGrpSpPr/>
          <p:nvPr/>
        </p:nvGrpSpPr>
        <p:grpSpPr>
          <a:xfrm>
            <a:off x="190895" y="40620"/>
            <a:ext cx="374055" cy="316921"/>
            <a:chOff x="6000100" y="3076250"/>
            <a:chExt cx="587871" cy="512373"/>
          </a:xfrm>
        </p:grpSpPr>
        <p:sp>
          <p:nvSpPr>
            <p:cNvPr id="17" name="Google Shape;10795;p65"/>
            <p:cNvSpPr/>
            <p:nvPr/>
          </p:nvSpPr>
          <p:spPr>
            <a:xfrm>
              <a:off x="6000100" y="3076250"/>
              <a:ext cx="587871" cy="512373"/>
            </a:xfrm>
            <a:custGeom>
              <a:avLst/>
              <a:gdLst/>
              <a:ahLst/>
              <a:cxnLst/>
              <a:rect l="l" t="t" r="r" b="b"/>
              <a:pathLst>
                <a:path w="101884" h="88838" extrusionOk="0">
                  <a:moveTo>
                    <a:pt x="50272" y="0"/>
                  </a:moveTo>
                  <a:cubicBezTo>
                    <a:pt x="31897" y="0"/>
                    <a:pt x="14791" y="11087"/>
                    <a:pt x="8322" y="29000"/>
                  </a:cubicBezTo>
                  <a:cubicBezTo>
                    <a:pt x="1" y="51995"/>
                    <a:pt x="12332" y="77546"/>
                    <a:pt x="35878" y="86063"/>
                  </a:cubicBezTo>
                  <a:cubicBezTo>
                    <a:pt x="41078" y="87945"/>
                    <a:pt x="46391" y="88838"/>
                    <a:pt x="51602" y="88838"/>
                  </a:cubicBezTo>
                  <a:cubicBezTo>
                    <a:pt x="69970" y="88838"/>
                    <a:pt x="87079" y="77751"/>
                    <a:pt x="93562" y="59838"/>
                  </a:cubicBezTo>
                  <a:cubicBezTo>
                    <a:pt x="101883" y="36843"/>
                    <a:pt x="89534" y="11292"/>
                    <a:pt x="66006" y="2775"/>
                  </a:cubicBezTo>
                  <a:cubicBezTo>
                    <a:pt x="60802" y="893"/>
                    <a:pt x="55486" y="0"/>
                    <a:pt x="50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0796;p65"/>
            <p:cNvGrpSpPr/>
            <p:nvPr/>
          </p:nvGrpSpPr>
          <p:grpSpPr>
            <a:xfrm>
              <a:off x="6031360" y="3076713"/>
              <a:ext cx="539107" cy="480965"/>
              <a:chOff x="6031360" y="3076713"/>
              <a:chExt cx="539107" cy="480965"/>
            </a:xfrm>
          </p:grpSpPr>
          <p:sp>
            <p:nvSpPr>
              <p:cNvPr id="19" name="Google Shape;10797;p65"/>
              <p:cNvSpPr/>
              <p:nvPr/>
            </p:nvSpPr>
            <p:spPr>
              <a:xfrm>
                <a:off x="6160232" y="3107767"/>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798;p65"/>
              <p:cNvSpPr/>
              <p:nvPr/>
            </p:nvSpPr>
            <p:spPr>
              <a:xfrm>
                <a:off x="6031360" y="3319580"/>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799;p65"/>
              <p:cNvSpPr/>
              <p:nvPr/>
            </p:nvSpPr>
            <p:spPr>
              <a:xfrm>
                <a:off x="6189159" y="3076713"/>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800;p65"/>
              <p:cNvSpPr/>
              <p:nvPr/>
            </p:nvSpPr>
            <p:spPr>
              <a:xfrm>
                <a:off x="6350006" y="3503923"/>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801;p65"/>
              <p:cNvSpPr/>
              <p:nvPr/>
            </p:nvSpPr>
            <p:spPr>
              <a:xfrm>
                <a:off x="6262180" y="3141947"/>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802;p65"/>
              <p:cNvSpPr/>
              <p:nvPr/>
            </p:nvSpPr>
            <p:spPr>
              <a:xfrm>
                <a:off x="6251907" y="3101042"/>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803;p65"/>
              <p:cNvSpPr/>
              <p:nvPr/>
            </p:nvSpPr>
            <p:spPr>
              <a:xfrm>
                <a:off x="6250613" y="3155645"/>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6" name="Picture 5">
            <a:extLst>
              <a:ext uri="{FF2B5EF4-FFF2-40B4-BE49-F238E27FC236}">
                <a16:creationId xmlns:a16="http://schemas.microsoft.com/office/drawing/2014/main" id="{F226EEA5-744E-D322-4A63-DFD1BF2A641E}"/>
              </a:ext>
            </a:extLst>
          </p:cNvPr>
          <p:cNvPicPr>
            <a:picLocks noChangeAspect="1"/>
          </p:cNvPicPr>
          <p:nvPr/>
        </p:nvPicPr>
        <p:blipFill>
          <a:blip r:embed="rId3"/>
          <a:stretch>
            <a:fillRect/>
          </a:stretch>
        </p:blipFill>
        <p:spPr>
          <a:xfrm>
            <a:off x="6145906" y="8441491"/>
            <a:ext cx="587119" cy="615810"/>
          </a:xfrm>
          <a:prstGeom prst="rect">
            <a:avLst/>
          </a:prstGeom>
        </p:spPr>
      </p:pic>
    </p:spTree>
    <p:extLst>
      <p:ext uri="{BB962C8B-B14F-4D97-AF65-F5344CB8AC3E}">
        <p14:creationId xmlns:p14="http://schemas.microsoft.com/office/powerpoint/2010/main" val="1635774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Прямая соединительная линия 31">
            <a:extLst>
              <a:ext uri="{FF2B5EF4-FFF2-40B4-BE49-F238E27FC236}">
                <a16:creationId xmlns:a16="http://schemas.microsoft.com/office/drawing/2014/main" id="{A89159D3-A03D-F241-9F44-CAB65F9FDC42}"/>
              </a:ext>
            </a:extLst>
          </p:cNvPr>
          <p:cNvCxnSpPr>
            <a:stCxn id="27" idx="4"/>
            <a:endCxn id="29" idx="4"/>
          </p:cNvCxnSpPr>
          <p:nvPr/>
        </p:nvCxnSpPr>
        <p:spPr>
          <a:xfrm>
            <a:off x="916149" y="1871880"/>
            <a:ext cx="16329" cy="2003543"/>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Текст 11">
            <a:extLst>
              <a:ext uri="{FF2B5EF4-FFF2-40B4-BE49-F238E27FC236}">
                <a16:creationId xmlns:a16="http://schemas.microsoft.com/office/drawing/2014/main" id="{DAC3893F-DDF7-784B-B4F1-9283BC8CE39A}"/>
              </a:ext>
            </a:extLst>
          </p:cNvPr>
          <p:cNvSpPr txBox="1">
            <a:spLocks/>
          </p:cNvSpPr>
          <p:nvPr/>
        </p:nvSpPr>
        <p:spPr>
          <a:xfrm>
            <a:off x="1225116" y="3763574"/>
            <a:ext cx="5091676" cy="1516179"/>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defRPr/>
            </a:pPr>
            <a:r>
              <a:rPr lang="fr-FR" sz="900" b="1" dirty="0">
                <a:solidFill>
                  <a:schemeClr val="accent1"/>
                </a:solidFill>
                <a:latin typeface="Avenir Next"/>
                <a:ea typeface="Avenir Next" charset="0"/>
                <a:cs typeface="Avenir Next" charset="0"/>
              </a:rPr>
              <a:t>Janvier - </a:t>
            </a:r>
            <a:r>
              <a:rPr lang="fr-FR" sz="900" b="1" dirty="0">
                <a:solidFill>
                  <a:schemeClr val="accent1"/>
                </a:solidFill>
                <a:ea typeface="+mn-lt"/>
                <a:cs typeface="+mn-lt"/>
              </a:rPr>
              <a:t>Mai </a:t>
            </a:r>
            <a:endParaRPr lang="fr-FR" sz="900" dirty="0">
              <a:solidFill>
                <a:schemeClr val="accent1"/>
              </a:solidFill>
              <a:ea typeface="+mn-lt"/>
              <a:cs typeface="+mn-lt"/>
            </a:endParaRPr>
          </a:p>
          <a:p>
            <a:pPr marL="171450" indent="-171450">
              <a:lnSpc>
                <a:spcPct val="100000"/>
              </a:lnSpc>
              <a:spcBef>
                <a:spcPts val="0"/>
              </a:spcBef>
              <a:buFont typeface="Wingdings" charset="2"/>
              <a:buChar char="§"/>
              <a:defRPr/>
            </a:pPr>
            <a:r>
              <a:rPr lang="fr-FR" sz="900" dirty="0">
                <a:latin typeface="Avenir Next" charset="0"/>
                <a:ea typeface="Avenir Next" charset="0"/>
                <a:cs typeface="Avenir Next" charset="0"/>
              </a:rPr>
              <a:t>Conception et développement du système de suivi de la consommation d'énergie en temps réel</a:t>
            </a:r>
          </a:p>
          <a:p>
            <a:pPr marL="171450" indent="-171450">
              <a:lnSpc>
                <a:spcPct val="100000"/>
              </a:lnSpc>
              <a:spcBef>
                <a:spcPts val="0"/>
              </a:spcBef>
              <a:buFont typeface="Wingdings" charset="2"/>
              <a:buChar char="§"/>
              <a:defRPr/>
            </a:pPr>
            <a:r>
              <a:rPr lang="fr-FR" sz="900" dirty="0">
                <a:latin typeface="Avenir Next" charset="0"/>
                <a:ea typeface="Avenir Next" charset="0"/>
                <a:cs typeface="Avenir Next" charset="0"/>
              </a:rPr>
              <a:t>Création de rapports et de visualisations pour les utilisateurs</a:t>
            </a:r>
          </a:p>
          <a:p>
            <a:pPr marL="171450" indent="-171450">
              <a:lnSpc>
                <a:spcPct val="100000"/>
              </a:lnSpc>
              <a:spcBef>
                <a:spcPts val="0"/>
              </a:spcBef>
              <a:buFont typeface="Wingdings" charset="2"/>
              <a:buChar char="§"/>
              <a:defRPr/>
            </a:pPr>
            <a:r>
              <a:rPr lang="fr-FR" sz="900" dirty="0">
                <a:latin typeface="Avenir Next" charset="0"/>
                <a:ea typeface="Avenir Next" charset="0"/>
                <a:cs typeface="Avenir Next" charset="0"/>
              </a:rPr>
              <a:t>Collecte de données en temps réel sur la consommation d'énergie</a:t>
            </a:r>
          </a:p>
          <a:p>
            <a:pPr marL="171450" indent="-171450">
              <a:lnSpc>
                <a:spcPct val="100000"/>
              </a:lnSpc>
              <a:spcBef>
                <a:spcPts val="0"/>
              </a:spcBef>
              <a:buFont typeface="Wingdings" charset="2"/>
              <a:buChar char="§"/>
              <a:defRPr/>
            </a:pPr>
            <a:r>
              <a:rPr lang="fr-FR" sz="900" dirty="0">
                <a:latin typeface="Avenir Next" charset="0"/>
                <a:ea typeface="Avenir Next" charset="0"/>
                <a:cs typeface="Avenir Next" charset="0"/>
              </a:rPr>
              <a:t>Analyse des données pour identifier les inefficacités et proposer des solutions</a:t>
            </a:r>
            <a:endParaRPr lang="fr-FR" sz="900" b="1" dirty="0">
              <a:latin typeface="Avenir Next" charset="0"/>
              <a:ea typeface="Avenir Next" charset="0"/>
              <a:cs typeface="Avenir Next" charset="0"/>
            </a:endParaRPr>
          </a:p>
          <a:p>
            <a:pPr marL="171450" indent="-171450">
              <a:lnSpc>
                <a:spcPct val="100000"/>
              </a:lnSpc>
              <a:spcBef>
                <a:spcPts val="0"/>
              </a:spcBef>
              <a:buFont typeface="Wingdings,Sans-Serif" panose="020B0604020202020204" pitchFamily="34" charset="0"/>
              <a:buChar char="§"/>
              <a:defRPr/>
            </a:pPr>
            <a:endParaRPr lang="fr-FR" sz="900" dirty="0">
              <a:latin typeface="Calibri"/>
              <a:ea typeface="Avenir Next" charset="0"/>
              <a:cs typeface="Calibri"/>
            </a:endParaRPr>
          </a:p>
          <a:p>
            <a:pPr>
              <a:lnSpc>
                <a:spcPct val="100000"/>
              </a:lnSpc>
              <a:spcBef>
                <a:spcPts val="0"/>
              </a:spcBef>
              <a:buFont typeface="Wingdings" panose="020B0604020202020204" pitchFamily="34" charset="0"/>
              <a:buChar char="v"/>
              <a:defRPr/>
            </a:pPr>
            <a:endParaRPr lang="fr-FR" sz="900" b="1" dirty="0">
              <a:latin typeface="Calibri"/>
              <a:ea typeface="Avenir Next" charset="0"/>
              <a:cs typeface="Calibri"/>
            </a:endParaRPr>
          </a:p>
          <a:p>
            <a:pPr marL="171450" indent="-171450">
              <a:lnSpc>
                <a:spcPct val="100000"/>
              </a:lnSpc>
              <a:spcBef>
                <a:spcPts val="0"/>
              </a:spcBef>
              <a:buFont typeface="Wingdings" panose="020B0604020202020204" pitchFamily="34" charset="0"/>
              <a:buChar char="§"/>
              <a:defRPr/>
            </a:pPr>
            <a:endParaRPr lang="fr-FR" sz="900" b="1" dirty="0">
              <a:latin typeface="Calibri"/>
              <a:ea typeface="Avenir Next" charset="0"/>
              <a:cs typeface="Calibri"/>
            </a:endParaRPr>
          </a:p>
          <a:p>
            <a:pPr marL="0" indent="0">
              <a:lnSpc>
                <a:spcPct val="100000"/>
              </a:lnSpc>
              <a:spcBef>
                <a:spcPts val="0"/>
              </a:spcBef>
              <a:buNone/>
              <a:defRPr/>
            </a:pPr>
            <a:endParaRPr lang="fr-FR" sz="900" b="1" dirty="0">
              <a:latin typeface="Avenir Next"/>
              <a:ea typeface="Avenir Next" charset="0"/>
              <a:cs typeface="Avenir Next" charset="0"/>
            </a:endParaRPr>
          </a:p>
          <a:p>
            <a:pPr marL="0" indent="0">
              <a:lnSpc>
                <a:spcPct val="100000"/>
              </a:lnSpc>
              <a:spcBef>
                <a:spcPts val="0"/>
              </a:spcBef>
              <a:buNone/>
              <a:defRPr/>
            </a:pPr>
            <a:endParaRPr lang="fr-FR" sz="900" dirty="0">
              <a:solidFill>
                <a:schemeClr val="accent1"/>
              </a:solidFill>
              <a:latin typeface="Avenir Next"/>
              <a:ea typeface="Avenir Next" charset="0"/>
              <a:cs typeface="Avenir Next" charset="0"/>
            </a:endParaRPr>
          </a:p>
        </p:txBody>
      </p:sp>
      <p:sp>
        <p:nvSpPr>
          <p:cNvPr id="27" name="Овал 10">
            <a:extLst>
              <a:ext uri="{FF2B5EF4-FFF2-40B4-BE49-F238E27FC236}">
                <a16:creationId xmlns:a16="http://schemas.microsoft.com/office/drawing/2014/main" id="{5DC291BF-B2BC-7247-9902-6F66C49D36DB}"/>
              </a:ext>
            </a:extLst>
          </p:cNvPr>
          <p:cNvSpPr/>
          <p:nvPr/>
        </p:nvSpPr>
        <p:spPr bwMode="auto">
          <a:xfrm>
            <a:off x="607182" y="1253946"/>
            <a:ext cx="617934" cy="617934"/>
          </a:xfrm>
          <a:prstGeom prst="ellipse">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900" dirty="0">
              <a:solidFill>
                <a:schemeClr val="accent1">
                  <a:lumMod val="75000"/>
                </a:schemeClr>
              </a:solidFill>
              <a:latin typeface="Avenir Next" charset="0"/>
              <a:ea typeface="Avenir Next" charset="0"/>
              <a:cs typeface="Avenir Next" charset="0"/>
            </a:endParaRPr>
          </a:p>
        </p:txBody>
      </p:sp>
      <p:sp>
        <p:nvSpPr>
          <p:cNvPr id="28" name="Прямоугольник 13">
            <a:extLst>
              <a:ext uri="{FF2B5EF4-FFF2-40B4-BE49-F238E27FC236}">
                <a16:creationId xmlns:a16="http://schemas.microsoft.com/office/drawing/2014/main" id="{5AB48B72-F792-674E-8091-003250F45106}"/>
              </a:ext>
            </a:extLst>
          </p:cNvPr>
          <p:cNvSpPr>
            <a:spLocks noChangeArrowheads="1"/>
          </p:cNvSpPr>
          <p:nvPr/>
        </p:nvSpPr>
        <p:spPr bwMode="auto">
          <a:xfrm>
            <a:off x="708400" y="1433345"/>
            <a:ext cx="415499" cy="257443"/>
          </a:xfrm>
          <a:prstGeom prst="rect">
            <a:avLst/>
          </a:prstGeom>
          <a:solidFill>
            <a:schemeClr val="bg1"/>
          </a:solidFill>
          <a:ln>
            <a:noFill/>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ts val="1350"/>
              </a:lnSpc>
              <a:spcBef>
                <a:spcPct val="0"/>
              </a:spcBef>
              <a:buNone/>
            </a:pPr>
            <a:r>
              <a:rPr lang="en-US" altLang="fr-FR" sz="900" b="1" dirty="0">
                <a:solidFill>
                  <a:schemeClr val="accent1">
                    <a:lumMod val="75000"/>
                  </a:schemeClr>
                </a:solidFill>
                <a:latin typeface="Avenir Next" charset="0"/>
                <a:ea typeface="Avenir Next" charset="0"/>
                <a:cs typeface="Avenir Next" charset="0"/>
              </a:rPr>
              <a:t>2023</a:t>
            </a:r>
          </a:p>
        </p:txBody>
      </p:sp>
      <p:cxnSp>
        <p:nvCxnSpPr>
          <p:cNvPr id="39" name="Connecteur droit avec flèche 38"/>
          <p:cNvCxnSpPr>
            <a:cxnSpLocks noChangeAspect="1"/>
          </p:cNvCxnSpPr>
          <p:nvPr/>
        </p:nvCxnSpPr>
        <p:spPr>
          <a:xfrm>
            <a:off x="937972" y="3832013"/>
            <a:ext cx="0" cy="1648944"/>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Овал 10">
            <a:extLst>
              <a:ext uri="{FF2B5EF4-FFF2-40B4-BE49-F238E27FC236}">
                <a16:creationId xmlns:a16="http://schemas.microsoft.com/office/drawing/2014/main" id="{5DC291BF-B2BC-7247-9902-6F66C49D36DB}"/>
              </a:ext>
            </a:extLst>
          </p:cNvPr>
          <p:cNvSpPr/>
          <p:nvPr/>
        </p:nvSpPr>
        <p:spPr bwMode="auto">
          <a:xfrm>
            <a:off x="623511" y="3257489"/>
            <a:ext cx="617934" cy="617934"/>
          </a:xfrm>
          <a:prstGeom prst="ellipse">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900" dirty="0">
              <a:solidFill>
                <a:schemeClr val="accent1">
                  <a:lumMod val="75000"/>
                </a:schemeClr>
              </a:solidFill>
              <a:latin typeface="Avenir Next" charset="0"/>
              <a:ea typeface="Avenir Next" charset="0"/>
              <a:cs typeface="Avenir Next" charset="0"/>
            </a:endParaRPr>
          </a:p>
        </p:txBody>
      </p:sp>
      <p:sp>
        <p:nvSpPr>
          <p:cNvPr id="30" name="Прямоугольник 13">
            <a:extLst>
              <a:ext uri="{FF2B5EF4-FFF2-40B4-BE49-F238E27FC236}">
                <a16:creationId xmlns:a16="http://schemas.microsoft.com/office/drawing/2014/main" id="{5AB48B72-F792-674E-8091-003250F45106}"/>
              </a:ext>
            </a:extLst>
          </p:cNvPr>
          <p:cNvSpPr>
            <a:spLocks noChangeArrowheads="1"/>
          </p:cNvSpPr>
          <p:nvPr/>
        </p:nvSpPr>
        <p:spPr bwMode="auto">
          <a:xfrm>
            <a:off x="838923" y="3413946"/>
            <a:ext cx="184730" cy="255519"/>
          </a:xfrm>
          <a:prstGeom prst="rect">
            <a:avLst/>
          </a:prstGeom>
          <a:solidFill>
            <a:schemeClr val="bg1"/>
          </a:solidFill>
          <a:ln>
            <a:noFill/>
          </a:ln>
        </p:spPr>
        <p:txBody>
          <a:bodyPr wrap="non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ts val="1350"/>
              </a:lnSpc>
              <a:spcBef>
                <a:spcPct val="0"/>
              </a:spcBef>
              <a:buNone/>
            </a:pPr>
            <a:endParaRPr lang="en-US" altLang="fr-FR" sz="900" b="1" dirty="0">
              <a:solidFill>
                <a:schemeClr val="accent1">
                  <a:lumMod val="75000"/>
                </a:schemeClr>
              </a:solidFill>
              <a:latin typeface="Avenir Next" charset="0"/>
              <a:ea typeface="Avenir Next" charset="0"/>
              <a:cs typeface="Avenir Next" charset="0"/>
            </a:endParaRPr>
          </a:p>
        </p:txBody>
      </p:sp>
      <p:graphicFrame>
        <p:nvGraphicFramePr>
          <p:cNvPr id="12" name="Tableau 11"/>
          <p:cNvGraphicFramePr>
            <a:graphicFrameLocks noGrp="1"/>
          </p:cNvGraphicFramePr>
          <p:nvPr>
            <p:extLst>
              <p:ext uri="{D42A27DB-BD31-4B8C-83A1-F6EECF244321}">
                <p14:modId xmlns:p14="http://schemas.microsoft.com/office/powerpoint/2010/main" val="29723539"/>
              </p:ext>
            </p:extLst>
          </p:nvPr>
        </p:nvGraphicFramePr>
        <p:xfrm>
          <a:off x="586589" y="912738"/>
          <a:ext cx="5733464" cy="220980"/>
        </p:xfrm>
        <a:graphic>
          <a:graphicData uri="http://schemas.openxmlformats.org/drawingml/2006/table">
            <a:tbl>
              <a:tblPr bandRow="1">
                <a:tableStyleId>{2D5ABB26-0587-4C30-8999-92F81FD0307C}</a:tableStyleId>
              </a:tblPr>
              <a:tblGrid>
                <a:gridCol w="5733464">
                  <a:extLst>
                    <a:ext uri="{9D8B030D-6E8A-4147-A177-3AD203B41FA5}">
                      <a16:colId xmlns:a16="http://schemas.microsoft.com/office/drawing/2014/main" val="20000"/>
                    </a:ext>
                  </a:extLst>
                </a:gridCol>
              </a:tblGrid>
              <a:tr h="2012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b="1" noProof="0" dirty="0">
                          <a:solidFill>
                            <a:srgbClr val="004C99"/>
                          </a:solidFill>
                          <a:latin typeface="Avenir Next" charset="0"/>
                          <a:ea typeface="Avenir Next" charset="0"/>
                          <a:cs typeface="Avenir Next" charset="0"/>
                        </a:rPr>
                        <a:t>Etapes</a:t>
                      </a:r>
                      <a:r>
                        <a:rPr lang="fr-FR" sz="1000" b="1" dirty="0">
                          <a:solidFill>
                            <a:srgbClr val="004C99"/>
                          </a:solidFill>
                          <a:latin typeface="Avenir Next" charset="0"/>
                          <a:ea typeface="Avenir Next" charset="0"/>
                          <a:cs typeface="Avenir Next" charset="0"/>
                        </a:rPr>
                        <a:t> et calendrier prévisionnel </a:t>
                      </a:r>
                    </a:p>
                  </a:txBody>
                  <a:tcPr marL="81000" marR="68580" marT="34290" marB="34290" anchor="ctr">
                    <a:lnL w="6350" cap="flat" cmpd="sng" algn="ctr">
                      <a:noFill/>
                      <a:prstDash val="solid"/>
                      <a:round/>
                      <a:headEnd type="none" w="med" len="med"/>
                      <a:tailEnd type="none" w="med" len="med"/>
                    </a:lnL>
                    <a:lnR>
                      <a:noFill/>
                    </a:lnR>
                    <a:lnT w="6350" cap="flat" cmpd="sng" algn="ctr">
                      <a:no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cxnSp>
        <p:nvCxnSpPr>
          <p:cNvPr id="24" name="Connecteur droit 14"/>
          <p:cNvCxnSpPr/>
          <p:nvPr/>
        </p:nvCxnSpPr>
        <p:spPr>
          <a:xfrm>
            <a:off x="668053" y="602746"/>
            <a:ext cx="5652000" cy="0"/>
          </a:xfrm>
          <a:prstGeom prst="line">
            <a:avLst/>
          </a:prstGeom>
          <a:ln w="28575">
            <a:solidFill>
              <a:srgbClr val="7AC8C0"/>
            </a:solidFill>
          </a:ln>
        </p:spPr>
        <p:style>
          <a:lnRef idx="1">
            <a:schemeClr val="accent1"/>
          </a:lnRef>
          <a:fillRef idx="0">
            <a:schemeClr val="accent1"/>
          </a:fillRef>
          <a:effectRef idx="0">
            <a:schemeClr val="accent1"/>
          </a:effectRef>
          <a:fontRef idx="minor">
            <a:schemeClr val="tx1"/>
          </a:fontRef>
        </p:style>
      </p:cxnSp>
      <p:sp>
        <p:nvSpPr>
          <p:cNvPr id="18" name="TextBox 7"/>
          <p:cNvSpPr txBox="1"/>
          <p:nvPr/>
        </p:nvSpPr>
        <p:spPr>
          <a:xfrm>
            <a:off x="189922" y="8803758"/>
            <a:ext cx="1231427" cy="215444"/>
          </a:xfrm>
          <a:prstGeom prst="rect">
            <a:avLst/>
          </a:prstGeom>
          <a:noFill/>
        </p:spPr>
        <p:txBody>
          <a:bodyPr wrap="none" rtlCol="0">
            <a:spAutoFit/>
          </a:bodyPr>
          <a:lstStyle/>
          <a:p>
            <a:r>
              <a:rPr lang="en-US" sz="800" i="1" dirty="0">
                <a:solidFill>
                  <a:schemeClr val="accent1">
                    <a:lumMod val="75000"/>
                  </a:schemeClr>
                </a:solidFill>
                <a:latin typeface="Avenir Next" charset="0"/>
                <a:ea typeface="Avenir Next" charset="0"/>
                <a:cs typeface="Avenir Next" charset="0"/>
              </a:rPr>
              <a:t>Version revue le 21.04.23</a:t>
            </a:r>
          </a:p>
        </p:txBody>
      </p:sp>
      <p:sp>
        <p:nvSpPr>
          <p:cNvPr id="19" name="Заголовок 1">
            <a:extLst>
              <a:ext uri="{FF2B5EF4-FFF2-40B4-BE49-F238E27FC236}">
                <a16:creationId xmlns:a16="http://schemas.microsoft.com/office/drawing/2014/main" id="{E8E46E23-730E-9D44-B650-7C4D53941CBB}"/>
              </a:ext>
            </a:extLst>
          </p:cNvPr>
          <p:cNvSpPr txBox="1">
            <a:spLocks/>
          </p:cNvSpPr>
          <p:nvPr/>
        </p:nvSpPr>
        <p:spPr>
          <a:xfrm>
            <a:off x="407877" y="183264"/>
            <a:ext cx="6172352" cy="40781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fr-FR" sz="1350" b="1" dirty="0">
                <a:solidFill>
                  <a:srgbClr val="004C99"/>
                </a:solidFill>
                <a:latin typeface="Avenir Next" charset="0"/>
                <a:ea typeface="Avenir Next" charset="0"/>
                <a:cs typeface="Avenir Next" charset="0"/>
              </a:rPr>
              <a:t> Projet « Système de gestion intelligente de l'énergie»</a:t>
            </a:r>
            <a:r>
              <a:rPr lang="fr-FR" sz="1350" dirty="0">
                <a:solidFill>
                  <a:srgbClr val="004C99"/>
                </a:solidFill>
                <a:latin typeface="Avenir Next" charset="0"/>
                <a:ea typeface="Avenir Next" charset="0"/>
                <a:cs typeface="Avenir Next" charset="0"/>
              </a:rPr>
              <a:t> </a:t>
            </a:r>
            <a:endParaRPr lang="fr-FR" altLang="fr-FR" sz="1350" b="1" dirty="0">
              <a:solidFill>
                <a:srgbClr val="004C99"/>
              </a:solidFill>
              <a:latin typeface="Avenir Next" charset="0"/>
              <a:ea typeface="Avenir Next" charset="0"/>
              <a:cs typeface="Avenir Next" charset="0"/>
            </a:endParaRPr>
          </a:p>
        </p:txBody>
      </p:sp>
      <p:grpSp>
        <p:nvGrpSpPr>
          <p:cNvPr id="31" name="Google Shape;10794;p65"/>
          <p:cNvGrpSpPr/>
          <p:nvPr/>
        </p:nvGrpSpPr>
        <p:grpSpPr>
          <a:xfrm>
            <a:off x="176381" y="231120"/>
            <a:ext cx="374055" cy="316921"/>
            <a:chOff x="6000100" y="3076250"/>
            <a:chExt cx="587871" cy="512373"/>
          </a:xfrm>
        </p:grpSpPr>
        <p:sp>
          <p:nvSpPr>
            <p:cNvPr id="32" name="Google Shape;10795;p65"/>
            <p:cNvSpPr/>
            <p:nvPr/>
          </p:nvSpPr>
          <p:spPr>
            <a:xfrm>
              <a:off x="6000100" y="3076250"/>
              <a:ext cx="587871" cy="512373"/>
            </a:xfrm>
            <a:custGeom>
              <a:avLst/>
              <a:gdLst/>
              <a:ahLst/>
              <a:cxnLst/>
              <a:rect l="l" t="t" r="r" b="b"/>
              <a:pathLst>
                <a:path w="101884" h="88838" extrusionOk="0">
                  <a:moveTo>
                    <a:pt x="50272" y="0"/>
                  </a:moveTo>
                  <a:cubicBezTo>
                    <a:pt x="31897" y="0"/>
                    <a:pt x="14791" y="11087"/>
                    <a:pt x="8322" y="29000"/>
                  </a:cubicBezTo>
                  <a:cubicBezTo>
                    <a:pt x="1" y="51995"/>
                    <a:pt x="12332" y="77546"/>
                    <a:pt x="35878" y="86063"/>
                  </a:cubicBezTo>
                  <a:cubicBezTo>
                    <a:pt x="41078" y="87945"/>
                    <a:pt x="46391" y="88838"/>
                    <a:pt x="51602" y="88838"/>
                  </a:cubicBezTo>
                  <a:cubicBezTo>
                    <a:pt x="69970" y="88838"/>
                    <a:pt x="87079" y="77751"/>
                    <a:pt x="93562" y="59838"/>
                  </a:cubicBezTo>
                  <a:cubicBezTo>
                    <a:pt x="101883" y="36843"/>
                    <a:pt x="89534" y="11292"/>
                    <a:pt x="66006" y="2775"/>
                  </a:cubicBezTo>
                  <a:cubicBezTo>
                    <a:pt x="60802" y="893"/>
                    <a:pt x="55486" y="0"/>
                    <a:pt x="50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10796;p65"/>
            <p:cNvGrpSpPr/>
            <p:nvPr/>
          </p:nvGrpSpPr>
          <p:grpSpPr>
            <a:xfrm>
              <a:off x="6031360" y="3076713"/>
              <a:ext cx="539107" cy="480965"/>
              <a:chOff x="6031360" y="3076713"/>
              <a:chExt cx="539107" cy="480965"/>
            </a:xfrm>
          </p:grpSpPr>
          <p:sp>
            <p:nvSpPr>
              <p:cNvPr id="34" name="Google Shape;10797;p65"/>
              <p:cNvSpPr/>
              <p:nvPr/>
            </p:nvSpPr>
            <p:spPr>
              <a:xfrm>
                <a:off x="6160232" y="3107767"/>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798;p65"/>
              <p:cNvSpPr/>
              <p:nvPr/>
            </p:nvSpPr>
            <p:spPr>
              <a:xfrm>
                <a:off x="6031360" y="3319580"/>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799;p65"/>
              <p:cNvSpPr/>
              <p:nvPr/>
            </p:nvSpPr>
            <p:spPr>
              <a:xfrm>
                <a:off x="6189159" y="3076713"/>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800;p65"/>
              <p:cNvSpPr/>
              <p:nvPr/>
            </p:nvSpPr>
            <p:spPr>
              <a:xfrm>
                <a:off x="6350006" y="3503923"/>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801;p65"/>
              <p:cNvSpPr/>
              <p:nvPr/>
            </p:nvSpPr>
            <p:spPr>
              <a:xfrm>
                <a:off x="6262180" y="3141947"/>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802;p65"/>
              <p:cNvSpPr/>
              <p:nvPr/>
            </p:nvSpPr>
            <p:spPr>
              <a:xfrm>
                <a:off x="6251907" y="3101042"/>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803;p65"/>
              <p:cNvSpPr/>
              <p:nvPr/>
            </p:nvSpPr>
            <p:spPr>
              <a:xfrm>
                <a:off x="6250613" y="3155645"/>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a:extLst>
              <a:ext uri="{FF2B5EF4-FFF2-40B4-BE49-F238E27FC236}">
                <a16:creationId xmlns:a16="http://schemas.microsoft.com/office/drawing/2014/main" id="{861DAD8C-D0B7-EE08-A4D6-082A04F11DFC}"/>
              </a:ext>
            </a:extLst>
          </p:cNvPr>
          <p:cNvPicPr>
            <a:picLocks noChangeAspect="1"/>
          </p:cNvPicPr>
          <p:nvPr/>
        </p:nvPicPr>
        <p:blipFill>
          <a:blip r:embed="rId2"/>
          <a:stretch>
            <a:fillRect/>
          </a:stretch>
        </p:blipFill>
        <p:spPr>
          <a:xfrm>
            <a:off x="6145906" y="8441491"/>
            <a:ext cx="587119" cy="615810"/>
          </a:xfrm>
          <a:prstGeom prst="rect">
            <a:avLst/>
          </a:prstGeom>
        </p:spPr>
      </p:pic>
      <p:sp>
        <p:nvSpPr>
          <p:cNvPr id="4" name="Прямоугольник 13">
            <a:extLst>
              <a:ext uri="{FF2B5EF4-FFF2-40B4-BE49-F238E27FC236}">
                <a16:creationId xmlns:a16="http://schemas.microsoft.com/office/drawing/2014/main" id="{404629D8-C955-1B5F-A6D2-5AC5AD03AB3D}"/>
              </a:ext>
            </a:extLst>
          </p:cNvPr>
          <p:cNvSpPr>
            <a:spLocks noChangeArrowheads="1"/>
          </p:cNvSpPr>
          <p:nvPr/>
        </p:nvSpPr>
        <p:spPr bwMode="auto">
          <a:xfrm>
            <a:off x="716563" y="3437734"/>
            <a:ext cx="415499" cy="257443"/>
          </a:xfrm>
          <a:prstGeom prst="rect">
            <a:avLst/>
          </a:prstGeom>
          <a:solidFill>
            <a:schemeClr val="bg1"/>
          </a:solidFill>
          <a:ln>
            <a:noFill/>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ts val="1350"/>
              </a:lnSpc>
              <a:spcBef>
                <a:spcPct val="0"/>
              </a:spcBef>
              <a:buNone/>
            </a:pPr>
            <a:r>
              <a:rPr lang="en-US" altLang="fr-FR" sz="900" b="1" dirty="0">
                <a:solidFill>
                  <a:schemeClr val="accent1">
                    <a:lumMod val="75000"/>
                  </a:schemeClr>
                </a:solidFill>
                <a:latin typeface="Avenir Next" charset="0"/>
                <a:ea typeface="Avenir Next" charset="0"/>
                <a:cs typeface="Avenir Next" charset="0"/>
              </a:rPr>
              <a:t>2024</a:t>
            </a:r>
          </a:p>
        </p:txBody>
      </p:sp>
      <p:sp>
        <p:nvSpPr>
          <p:cNvPr id="5" name="Текст 11">
            <a:extLst>
              <a:ext uri="{FF2B5EF4-FFF2-40B4-BE49-F238E27FC236}">
                <a16:creationId xmlns:a16="http://schemas.microsoft.com/office/drawing/2014/main" id="{C5E69046-3232-3FD6-9AE9-013A84A2729A}"/>
              </a:ext>
            </a:extLst>
          </p:cNvPr>
          <p:cNvSpPr txBox="1">
            <a:spLocks/>
          </p:cNvSpPr>
          <p:nvPr/>
        </p:nvSpPr>
        <p:spPr>
          <a:xfrm>
            <a:off x="1351131" y="1548152"/>
            <a:ext cx="5091676" cy="151617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defRPr/>
            </a:pPr>
            <a:r>
              <a:rPr lang="fr-FR" sz="900" b="1" dirty="0">
                <a:solidFill>
                  <a:schemeClr val="accent1"/>
                </a:solidFill>
                <a:latin typeface="Avenir Next" charset="0"/>
                <a:ea typeface="Avenir Next" charset="0"/>
                <a:cs typeface="Avenir Next" charset="0"/>
              </a:rPr>
              <a:t>Février à Décembre</a:t>
            </a:r>
          </a:p>
          <a:p>
            <a:pPr marL="171450" lvl="0" indent="-171450">
              <a:lnSpc>
                <a:spcPct val="100000"/>
              </a:lnSpc>
              <a:spcBef>
                <a:spcPts val="0"/>
              </a:spcBef>
              <a:buFont typeface="Wingdings" charset="2"/>
              <a:buChar char="§"/>
              <a:defRPr/>
            </a:pPr>
            <a:r>
              <a:rPr lang="fr-FR" sz="900" dirty="0">
                <a:latin typeface="Avenir Next" charset="0"/>
                <a:ea typeface="Avenir Next" charset="0"/>
                <a:cs typeface="Avenir Next" charset="0"/>
              </a:rPr>
              <a:t>Proposition et soumission du </a:t>
            </a:r>
            <a:r>
              <a:rPr lang="fr-FR" sz="900" dirty="0" err="1">
                <a:latin typeface="Avenir Next" charset="0"/>
                <a:ea typeface="Avenir Next" charset="0"/>
                <a:cs typeface="Avenir Next" charset="0"/>
              </a:rPr>
              <a:t>proje</a:t>
            </a:r>
            <a:endParaRPr lang="fr-FR" sz="900" b="1" dirty="0">
              <a:latin typeface="Avenir Next" charset="0"/>
              <a:ea typeface="Avenir Next" charset="0"/>
              <a:cs typeface="Avenir Next" charset="0"/>
            </a:endParaRPr>
          </a:p>
          <a:p>
            <a:pPr marL="171450" indent="-171450">
              <a:lnSpc>
                <a:spcPct val="100000"/>
              </a:lnSpc>
              <a:spcBef>
                <a:spcPts val="0"/>
              </a:spcBef>
              <a:buFont typeface="Wingdings" charset="2"/>
              <a:buChar char="§"/>
              <a:defRPr/>
            </a:pPr>
            <a:r>
              <a:rPr lang="fr-FR" sz="900" dirty="0">
                <a:latin typeface="Avenir Next" charset="0"/>
                <a:ea typeface="Avenir Next" charset="0"/>
                <a:cs typeface="Avenir Next" charset="0"/>
              </a:rPr>
              <a:t>Recrutement des experts</a:t>
            </a:r>
          </a:p>
          <a:p>
            <a:pPr marL="171450" indent="-171450">
              <a:lnSpc>
                <a:spcPct val="100000"/>
              </a:lnSpc>
              <a:spcBef>
                <a:spcPts val="0"/>
              </a:spcBef>
              <a:buFont typeface="Wingdings" charset="2"/>
              <a:buChar char="§"/>
              <a:defRPr/>
            </a:pPr>
            <a:r>
              <a:rPr lang="fr-FR" sz="900" dirty="0">
                <a:latin typeface="Avenir Next" charset="0"/>
                <a:ea typeface="Avenir Next" charset="0"/>
                <a:cs typeface="Avenir Next" charset="0"/>
              </a:rPr>
              <a:t>Etablissement du plan d’action et de la fiche projet</a:t>
            </a:r>
          </a:p>
          <a:p>
            <a:pPr marL="171450" indent="-171450">
              <a:lnSpc>
                <a:spcPct val="100000"/>
              </a:lnSpc>
              <a:spcBef>
                <a:spcPts val="0"/>
              </a:spcBef>
              <a:buFont typeface="Wingdings" charset="2"/>
              <a:buChar char="§"/>
              <a:defRPr/>
            </a:pPr>
            <a:r>
              <a:rPr lang="fr-FR" sz="900" dirty="0">
                <a:latin typeface="Avenir Next" charset="0"/>
                <a:ea typeface="Avenir Next" charset="0"/>
                <a:cs typeface="Avenir Next" charset="0"/>
              </a:rPr>
              <a:t>Elaboration du planning</a:t>
            </a:r>
          </a:p>
          <a:p>
            <a:pPr marL="171450" indent="-171450">
              <a:lnSpc>
                <a:spcPct val="100000"/>
              </a:lnSpc>
              <a:spcBef>
                <a:spcPts val="0"/>
              </a:spcBef>
              <a:buFont typeface="Wingdings" charset="2"/>
              <a:buChar char="§"/>
              <a:defRPr/>
            </a:pPr>
            <a:r>
              <a:rPr lang="fr-FR" sz="900" dirty="0">
                <a:latin typeface="Avenir Next" charset="0"/>
                <a:ea typeface="Avenir Next" charset="0"/>
                <a:cs typeface="Avenir Next" charset="0"/>
              </a:rPr>
              <a:t>Démarrage de la phase de développement</a:t>
            </a:r>
          </a:p>
          <a:p>
            <a:pPr>
              <a:lnSpc>
                <a:spcPct val="100000"/>
              </a:lnSpc>
              <a:spcBef>
                <a:spcPts val="0"/>
              </a:spcBef>
              <a:defRPr/>
            </a:pPr>
            <a:endParaRPr lang="fr-FR" sz="900" dirty="0">
              <a:solidFill>
                <a:schemeClr val="accent1"/>
              </a:solidFill>
              <a:latin typeface="Avenir Next" charset="0"/>
              <a:ea typeface="Avenir Next" charset="0"/>
              <a:cs typeface="Avenir Next" charset="0"/>
            </a:endParaRPr>
          </a:p>
        </p:txBody>
      </p:sp>
    </p:spTree>
    <p:extLst>
      <p:ext uri="{BB962C8B-B14F-4D97-AF65-F5344CB8AC3E}">
        <p14:creationId xmlns:p14="http://schemas.microsoft.com/office/powerpoint/2010/main" val="8256648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28291</TotalTime>
  <Words>402</Words>
  <Application>Microsoft Office PowerPoint</Application>
  <PresentationFormat>On-screen Show (4:3)</PresentationFormat>
  <Paragraphs>68</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Avenir Next</vt:lpstr>
      <vt:lpstr>Calibri</vt:lpstr>
      <vt:lpstr>Calibri Light</vt:lpstr>
      <vt:lpstr>Wingdings</vt:lpstr>
      <vt:lpstr>Wingdings,Sans-Serif</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Claude Borna</dc:creator>
  <cp:lastModifiedBy>kedote</cp:lastModifiedBy>
  <cp:revision>226</cp:revision>
  <cp:lastPrinted>2021-07-13T08:36:02Z</cp:lastPrinted>
  <dcterms:created xsi:type="dcterms:W3CDTF">2021-07-09T13:36:13Z</dcterms:created>
  <dcterms:modified xsi:type="dcterms:W3CDTF">2023-05-02T08:54:17Z</dcterms:modified>
</cp:coreProperties>
</file>