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76" r:id="rId12"/>
    <p:sldId id="277" r:id="rId13"/>
    <p:sldId id="278" r:id="rId14"/>
    <p:sldId id="279" r:id="rId15"/>
    <p:sldId id="280" r:id="rId16"/>
    <p:sldId id="281" r:id="rId17"/>
    <p:sldId id="282" r:id="rId18"/>
    <p:sldId id="267" r:id="rId19"/>
    <p:sldId id="268" r:id="rId20"/>
    <p:sldId id="269" r:id="rId21"/>
    <p:sldId id="270" r:id="rId22"/>
    <p:sldId id="271" r:id="rId23"/>
    <p:sldId id="272" r:id="rId24"/>
    <p:sldId id="273" r:id="rId25"/>
    <p:sldId id="274" r:id="rId26"/>
    <p:sldId id="27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14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165447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427119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296210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32865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9C17E7-6F7E-4FE1-B0CF-0D87ED71BD20}"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6302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9C17E7-6F7E-4FE1-B0CF-0D87ED71BD20}"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193210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9C17E7-6F7E-4FE1-B0CF-0D87ED71BD20}"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406872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9C17E7-6F7E-4FE1-B0CF-0D87ED71BD20}"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246739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C17E7-6F7E-4FE1-B0CF-0D87ED71BD20}"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192747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9C17E7-6F7E-4FE1-B0CF-0D87ED71BD20}"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78544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9C17E7-6F7E-4FE1-B0CF-0D87ED71BD20}"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3639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17E7-6F7E-4FE1-B0CF-0D87ED71BD20}" type="datetimeFigureOut">
              <a:rPr lang="en-US" smtClean="0"/>
              <a:t>12/9/2018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ED7E9-D772-4A12-BA00-FA3F97117CF1}" type="slidenum">
              <a:rPr lang="en-US" smtClean="0"/>
              <a:t>‹#›</a:t>
            </a:fld>
            <a:endParaRPr lang="en-US"/>
          </a:p>
        </p:txBody>
      </p:sp>
    </p:spTree>
    <p:extLst>
      <p:ext uri="{BB962C8B-B14F-4D97-AF65-F5344CB8AC3E}">
        <p14:creationId xmlns:p14="http://schemas.microsoft.com/office/powerpoint/2010/main" val="3502847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0" y="1172439"/>
            <a:ext cx="9144000" cy="2256561"/>
          </a:xfrm>
        </p:spPr>
        <p:txBody>
          <a:bodyPr anchor="ctr">
            <a:noAutofit/>
          </a:bodyPr>
          <a:lstStyle/>
          <a:p>
            <a:pPr algn="ctr">
              <a:lnSpc>
                <a:spcPct val="100000"/>
              </a:lnSpc>
            </a:pPr>
            <a:r>
              <a:rPr lang="en-PH" sz="3200" b="1" dirty="0" err="1" smtClean="0">
                <a:latin typeface="CollegiateBlackFLF" panose="02000603040000020004" pitchFamily="2" charset="0"/>
              </a:rPr>
              <a:t>Recoletos</a:t>
            </a:r>
            <a:r>
              <a:rPr lang="en-PH" sz="3200" b="1" dirty="0" smtClean="0">
                <a:latin typeface="CollegiateBlackFLF" panose="02000603040000020004" pitchFamily="2" charset="0"/>
              </a:rPr>
              <a:t> </a:t>
            </a:r>
            <a:r>
              <a:rPr lang="en-PH" sz="3200" b="1" dirty="0" smtClean="0">
                <a:latin typeface="CollegiateBlackFLF" panose="02000603040000020004" pitchFamily="2" charset="0"/>
              </a:rPr>
              <a:t>Community Outreach </a:t>
            </a:r>
            <a:r>
              <a:rPr lang="en-PH" sz="3200" b="1" dirty="0" smtClean="0">
                <a:latin typeface="CollegiateBlackFLF" panose="02000603040000020004" pitchFamily="2" charset="0"/>
              </a:rPr>
              <a:t>Program</a:t>
            </a:r>
            <a:r>
              <a:rPr lang="en-PH" sz="3200" b="1" dirty="0" smtClean="0">
                <a:latin typeface="CollegiateBlackFLF" panose="02000603040000020004" pitchFamily="2" charset="0"/>
              </a:rPr>
              <a:t/>
            </a:r>
            <a:br>
              <a:rPr lang="en-PH" sz="3200" b="1" dirty="0" smtClean="0">
                <a:latin typeface="CollegiateBlackFLF" panose="02000603040000020004" pitchFamily="2" charset="0"/>
              </a:rPr>
            </a:br>
            <a:r>
              <a:rPr lang="en-PH" sz="3200" b="1" dirty="0" smtClean="0">
                <a:latin typeface="CollegiateBlackFLF" panose="02000603040000020004" pitchFamily="2" charset="0"/>
              </a:rPr>
              <a:t>Community </a:t>
            </a:r>
            <a:r>
              <a:rPr lang="en-PH" sz="3200" b="1" dirty="0">
                <a:latin typeface="CollegiateBlackFLF" panose="02000603040000020004" pitchFamily="2" charset="0"/>
              </a:rPr>
              <a:t>Extension </a:t>
            </a:r>
            <a:r>
              <a:rPr lang="en-PH" sz="3200" b="1" dirty="0" smtClean="0">
                <a:latin typeface="CollegiateBlackFLF" panose="02000603040000020004" pitchFamily="2" charset="0"/>
              </a:rPr>
              <a:t>Website</a:t>
            </a:r>
            <a:r>
              <a:rPr lang="en-PH" sz="3200" b="1" dirty="0" smtClean="0">
                <a:latin typeface="Great Vibes" panose="02000507080000020002" pitchFamily="50" charset="0"/>
              </a:rPr>
              <a:t/>
            </a:r>
            <a:br>
              <a:rPr lang="en-PH" sz="3200" b="1" dirty="0" smtClean="0">
                <a:latin typeface="Great Vibes" panose="02000507080000020002" pitchFamily="50" charset="0"/>
              </a:rPr>
            </a:br>
            <a:r>
              <a:rPr lang="en-PH" sz="2800" b="1" dirty="0" smtClean="0">
                <a:latin typeface="Century Gothic" panose="020B0502020202020204" pitchFamily="34" charset="0"/>
              </a:rPr>
              <a:t> </a:t>
            </a:r>
            <a:r>
              <a:rPr lang="en-PH" sz="2800" b="1" dirty="0">
                <a:latin typeface="Century Gothic" panose="020B0502020202020204" pitchFamily="34" charset="0"/>
              </a:rPr>
              <a:t>(</a:t>
            </a:r>
            <a:r>
              <a:rPr lang="en-PH" sz="2800" b="1" dirty="0" err="1">
                <a:latin typeface="Century Gothic" panose="020B0502020202020204" pitchFamily="34" charset="0"/>
              </a:rPr>
              <a:t>ReCOP</a:t>
            </a:r>
            <a:r>
              <a:rPr lang="en-PH" sz="2800" b="1" dirty="0">
                <a:latin typeface="Century Gothic" panose="020B0502020202020204" pitchFamily="34" charset="0"/>
              </a:rPr>
              <a:t> – </a:t>
            </a:r>
            <a:r>
              <a:rPr lang="en-PH" sz="2800" b="1" dirty="0" err="1">
                <a:latin typeface="Century Gothic" panose="020B0502020202020204" pitchFamily="34" charset="0"/>
              </a:rPr>
              <a:t>ComEx</a:t>
            </a:r>
            <a:r>
              <a:rPr lang="en-PH" sz="2800" b="1" dirty="0">
                <a:latin typeface="Century Gothic" panose="020B0502020202020204" pitchFamily="34" charset="0"/>
              </a:rPr>
              <a:t>) </a:t>
            </a:r>
            <a:endParaRPr lang="en-US" sz="2800" b="1" dirty="0">
              <a:latin typeface="Century Gothic" panose="020B0502020202020204" pitchFamily="34" charset="0"/>
            </a:endParaRPr>
          </a:p>
        </p:txBody>
      </p:sp>
      <p:sp>
        <p:nvSpPr>
          <p:cNvPr id="3" name="Subtitle 2"/>
          <p:cNvSpPr>
            <a:spLocks noGrp="1"/>
          </p:cNvSpPr>
          <p:nvPr>
            <p:ph type="subTitle" idx="1"/>
          </p:nvPr>
        </p:nvSpPr>
        <p:spPr>
          <a:xfrm>
            <a:off x="1143000" y="3703797"/>
            <a:ext cx="6858000" cy="2023891"/>
          </a:xfrm>
        </p:spPr>
        <p:txBody>
          <a:bodyPr>
            <a:noAutofit/>
          </a:bodyPr>
          <a:lstStyle/>
          <a:p>
            <a:pPr algn="ctr"/>
            <a:r>
              <a:rPr lang="en-US" sz="1600" b="1" dirty="0" smtClean="0">
                <a:latin typeface="Century Gothic" panose="020B0502020202020204" pitchFamily="34" charset="0"/>
              </a:rPr>
              <a:t>Presented by:</a:t>
            </a:r>
          </a:p>
          <a:p>
            <a:pPr algn="ctr"/>
            <a:r>
              <a:rPr lang="en-US" sz="1600" b="1" dirty="0" smtClean="0">
                <a:latin typeface="Century Gothic" panose="020B0502020202020204" pitchFamily="34" charset="0"/>
              </a:rPr>
              <a:t>AUSTRIA, MARIAN T.</a:t>
            </a:r>
          </a:p>
          <a:p>
            <a:pPr algn="ctr"/>
            <a:r>
              <a:rPr lang="en-US" sz="1600" b="1" dirty="0" smtClean="0">
                <a:latin typeface="Century Gothic" panose="020B0502020202020204" pitchFamily="34" charset="0"/>
              </a:rPr>
              <a:t>JAMINAL, IVAN ASHLEY F.</a:t>
            </a:r>
          </a:p>
          <a:p>
            <a:pPr algn="ctr"/>
            <a:r>
              <a:rPr lang="en-US" sz="1600" b="1" dirty="0" smtClean="0">
                <a:latin typeface="Century Gothic" panose="020B0502020202020204" pitchFamily="34" charset="0"/>
              </a:rPr>
              <a:t>MAJILLO, SERGE ANGELO I. </a:t>
            </a:r>
          </a:p>
          <a:p>
            <a:pPr algn="ctr"/>
            <a:r>
              <a:rPr lang="en-US" sz="1600" b="1" dirty="0" smtClean="0">
                <a:latin typeface="Century Gothic" panose="020B0502020202020204" pitchFamily="34" charset="0"/>
              </a:rPr>
              <a:t>QUINTIN, ALEX AUSTIN S.</a:t>
            </a:r>
          </a:p>
          <a:p>
            <a:pPr algn="ctr"/>
            <a:r>
              <a:rPr lang="en-US" sz="1600" b="1" dirty="0" smtClean="0">
                <a:latin typeface="Century Gothic" panose="020B0502020202020204" pitchFamily="34" charset="0"/>
              </a:rPr>
              <a:t>SOTTO, MARIE LEEN </a:t>
            </a:r>
            <a:r>
              <a:rPr lang="en-US" sz="1600" b="1" dirty="0" smtClean="0">
                <a:latin typeface="Century Gothic" panose="020B0502020202020204" pitchFamily="34" charset="0"/>
              </a:rPr>
              <a:t>S</a:t>
            </a:r>
            <a:r>
              <a:rPr lang="en-US" sz="1600" b="1" dirty="0" smtClean="0">
                <a:latin typeface="Century Gothic" panose="020B0502020202020204" pitchFamily="34" charset="0"/>
              </a:rPr>
              <a:t>.</a:t>
            </a:r>
            <a:endParaRPr lang="en-US" sz="1600" b="1" dirty="0">
              <a:latin typeface="Century Gothic" panose="020B0502020202020204" pitchFamily="34" charset="0"/>
            </a:endParaRPr>
          </a:p>
        </p:txBody>
      </p:sp>
    </p:spTree>
    <p:extLst>
      <p:ext uri="{BB962C8B-B14F-4D97-AF65-F5344CB8AC3E}">
        <p14:creationId xmlns:p14="http://schemas.microsoft.com/office/powerpoint/2010/main" val="361593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Century Gothic" panose="020B0502020202020204" pitchFamily="34" charset="0"/>
              </a:rPr>
              <a:t>WDLC</a:t>
            </a:r>
            <a:endParaRPr lang="en-US" sz="4000" b="1" dirty="0">
              <a:latin typeface="Century Gothic" panose="020B0502020202020204" pitchFamily="34" charset="0"/>
            </a:endParaRPr>
          </a:p>
        </p:txBody>
      </p:sp>
      <p:sp>
        <p:nvSpPr>
          <p:cNvPr id="3" name="Content Placeholder 2"/>
          <p:cNvSpPr>
            <a:spLocks noGrp="1"/>
          </p:cNvSpPr>
          <p:nvPr>
            <p:ph idx="1"/>
          </p:nvPr>
        </p:nvSpPr>
        <p:spPr>
          <a:xfrm>
            <a:off x="628650" y="1551304"/>
            <a:ext cx="7886700" cy="4849495"/>
          </a:xfrm>
        </p:spPr>
        <p:txBody>
          <a:bodyPr>
            <a:normAutofit/>
          </a:bodyPr>
          <a:lstStyle/>
          <a:p>
            <a:endParaRPr lang="en-US" sz="2200" dirty="0" smtClean="0"/>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pPr marL="0" indent="0" algn="ctr">
              <a:buNone/>
            </a:pPr>
            <a:r>
              <a:rPr lang="en-PH" sz="2200" dirty="0">
                <a:latin typeface="Century Gothic" panose="020B0502020202020204" pitchFamily="34" charset="0"/>
              </a:rPr>
              <a:t>The researchers used the spiral model under the Web Development Life Cycle.</a:t>
            </a:r>
            <a:endParaRPr lang="en-US" sz="2200" dirty="0">
              <a:latin typeface="Century Gothic" panose="020B0502020202020204" pitchFamily="34" charset="0"/>
            </a:endParaRPr>
          </a:p>
          <a:p>
            <a:endParaRPr lang="en-US" sz="2200" dirty="0"/>
          </a:p>
        </p:txBody>
      </p:sp>
      <p:pic>
        <p:nvPicPr>
          <p:cNvPr id="4" name="Picture 3"/>
          <p:cNvPicPr>
            <a:picLocks noChangeAspect="1"/>
          </p:cNvPicPr>
          <p:nvPr/>
        </p:nvPicPr>
        <p:blipFill>
          <a:blip r:embed="rId2"/>
          <a:stretch>
            <a:fillRect/>
          </a:stretch>
        </p:blipFill>
        <p:spPr>
          <a:xfrm>
            <a:off x="1162475" y="1690689"/>
            <a:ext cx="7001929" cy="3484743"/>
          </a:xfrm>
          <a:prstGeom prst="rect">
            <a:avLst/>
          </a:prstGeom>
        </p:spPr>
      </p:pic>
    </p:spTree>
    <p:extLst>
      <p:ext uri="{BB962C8B-B14F-4D97-AF65-F5344CB8AC3E}">
        <p14:creationId xmlns:p14="http://schemas.microsoft.com/office/powerpoint/2010/main" val="331324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r>
              <a:rPr lang="en-PH" b="1" dirty="0">
                <a:latin typeface="Century Gothic" panose="020B0502020202020204" pitchFamily="34" charset="0"/>
              </a:rPr>
              <a:t>Mobile-Responsive Web Application. </a:t>
            </a:r>
          </a:p>
          <a:p>
            <a:pPr marL="457200" lvl="1" indent="0" algn="just" fontAlgn="ctr">
              <a:buNone/>
            </a:pPr>
            <a:r>
              <a:rPr lang="en-PH" dirty="0" smtClean="0">
                <a:latin typeface="Century Gothic" panose="020B0502020202020204" pitchFamily="34" charset="0"/>
              </a:rPr>
              <a:t>Nowadays, using gadgets such as mobile phones, tablets, and laptops etc. enables visitors to find websites anytime and anywhere given that internet connection is available. The researchers utilized frameworks like Python-Flask and </a:t>
            </a:r>
            <a:r>
              <a:rPr lang="en-PH" dirty="0" err="1" smtClean="0">
                <a:latin typeface="Century Gothic" panose="020B0502020202020204" pitchFamily="34" charset="0"/>
              </a:rPr>
              <a:t>Bulma</a:t>
            </a:r>
            <a:r>
              <a:rPr lang="en-PH" dirty="0" smtClean="0">
                <a:latin typeface="Century Gothic" panose="020B0502020202020204" pitchFamily="34" charset="0"/>
              </a:rPr>
              <a:t> CSS in order to achieve a website design that will scale to almost all devices available today.</a:t>
            </a:r>
            <a:endParaRPr lang="en-US" dirty="0">
              <a:latin typeface="Century Gothic" panose="020B0502020202020204" pitchFamily="34" charset="0"/>
            </a:endParaRPr>
          </a:p>
        </p:txBody>
      </p:sp>
    </p:spTree>
    <p:extLst>
      <p:ext uri="{BB962C8B-B14F-4D97-AF65-F5344CB8AC3E}">
        <p14:creationId xmlns:p14="http://schemas.microsoft.com/office/powerpoint/2010/main" val="335437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r>
              <a:rPr lang="en-PH" b="1" dirty="0">
                <a:latin typeface="Century Gothic" panose="020B0502020202020204" pitchFamily="34" charset="0"/>
              </a:rPr>
              <a:t>Partners and Beneficiaries Visibility. </a:t>
            </a:r>
            <a:endParaRPr lang="en-PH" b="1" dirty="0" smtClean="0">
              <a:latin typeface="Century Gothic" panose="020B0502020202020204" pitchFamily="34" charset="0"/>
            </a:endParaRPr>
          </a:p>
          <a:p>
            <a:pPr marL="457200" lvl="1" indent="0" algn="just" fontAlgn="ctr">
              <a:buNone/>
            </a:pPr>
            <a:r>
              <a:rPr lang="en-PH" dirty="0" smtClean="0">
                <a:latin typeface="Century Gothic" panose="020B0502020202020204" pitchFamily="34" charset="0"/>
              </a:rPr>
              <a:t>The proposed website will provide a list of partners and beneficiaries currently affiliated to </a:t>
            </a:r>
            <a:r>
              <a:rPr lang="en-PH" dirty="0" err="1" smtClean="0">
                <a:latin typeface="Century Gothic" panose="020B0502020202020204" pitchFamily="34" charset="0"/>
              </a:rPr>
              <a:t>SSCRdC</a:t>
            </a:r>
            <a:r>
              <a:rPr lang="en-PH" dirty="0" smtClean="0">
                <a:latin typeface="Century Gothic" panose="020B0502020202020204" pitchFamily="34" charset="0"/>
              </a:rPr>
              <a:t>. In addition, the users will be able to search through the list to find prospect outreach sponsors and receivers.</a:t>
            </a:r>
            <a:endParaRPr lang="en-US" dirty="0">
              <a:latin typeface="Century Gothic" panose="020B0502020202020204" pitchFamily="34" charset="0"/>
            </a:endParaRPr>
          </a:p>
        </p:txBody>
      </p:sp>
    </p:spTree>
    <p:extLst>
      <p:ext uri="{BB962C8B-B14F-4D97-AF65-F5344CB8AC3E}">
        <p14:creationId xmlns:p14="http://schemas.microsoft.com/office/powerpoint/2010/main" val="286224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r>
              <a:rPr lang="en-PH" b="1" dirty="0">
                <a:latin typeface="Century Gothic" panose="020B0502020202020204" pitchFamily="34" charset="0"/>
              </a:rPr>
              <a:t>Outreach Attendance and Evaluation Reports. </a:t>
            </a:r>
            <a:endParaRPr lang="en-PH" b="1" dirty="0" smtClean="0">
              <a:latin typeface="Century Gothic" panose="020B0502020202020204" pitchFamily="34" charset="0"/>
            </a:endParaRPr>
          </a:p>
          <a:p>
            <a:pPr marL="457200" lvl="1" indent="0" algn="just" fontAlgn="ctr">
              <a:buNone/>
            </a:pPr>
            <a:r>
              <a:rPr lang="en-PH" dirty="0" smtClean="0">
                <a:latin typeface="Century Gothic" panose="020B0502020202020204" pitchFamily="34" charset="0"/>
              </a:rPr>
              <a:t>The </a:t>
            </a:r>
            <a:r>
              <a:rPr lang="en-PH" dirty="0">
                <a:latin typeface="Century Gothic" panose="020B0502020202020204" pitchFamily="34" charset="0"/>
              </a:rPr>
              <a:t>system will enable the client to monitor event participation rates as well as the participant’s feedback and rating on outreach program activities. The reports were displayed in tables and graphs.</a:t>
            </a:r>
            <a:endParaRPr lang="en-US" dirty="0">
              <a:latin typeface="Century Gothic" panose="020B0502020202020204" pitchFamily="34" charset="0"/>
            </a:endParaRPr>
          </a:p>
        </p:txBody>
      </p:sp>
    </p:spTree>
    <p:extLst>
      <p:ext uri="{BB962C8B-B14F-4D97-AF65-F5344CB8AC3E}">
        <p14:creationId xmlns:p14="http://schemas.microsoft.com/office/powerpoint/2010/main" val="59659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r>
              <a:rPr lang="en-PH" b="1" dirty="0">
                <a:latin typeface="Century Gothic" panose="020B0502020202020204" pitchFamily="34" charset="0"/>
              </a:rPr>
              <a:t>Outreach Updates and </a:t>
            </a:r>
            <a:r>
              <a:rPr lang="en-PH" b="1" dirty="0" smtClean="0">
                <a:latin typeface="Century Gothic" panose="020B0502020202020204" pitchFamily="34" charset="0"/>
              </a:rPr>
              <a:t>Notifications.</a:t>
            </a:r>
          </a:p>
          <a:p>
            <a:pPr marL="457200" lvl="1" indent="0" algn="just" fontAlgn="ctr">
              <a:buNone/>
            </a:pPr>
            <a:r>
              <a:rPr lang="en-PH" dirty="0" smtClean="0">
                <a:latin typeface="Century Gothic" panose="020B0502020202020204" pitchFamily="34" charset="0"/>
              </a:rPr>
              <a:t>Website </a:t>
            </a:r>
            <a:r>
              <a:rPr lang="en-PH" dirty="0">
                <a:latin typeface="Century Gothic" panose="020B0502020202020204" pitchFamily="34" charset="0"/>
              </a:rPr>
              <a:t>will enable users to stay updated about the latest news and status about upcoming, ongoing and completed outreach program activities. The website will also enable push notifications through emails an hour before an outreach activity is to be conducted.</a:t>
            </a:r>
            <a:endParaRPr lang="en-US" dirty="0">
              <a:latin typeface="Century Gothic" panose="020B0502020202020204" pitchFamily="34" charset="0"/>
            </a:endParaRPr>
          </a:p>
        </p:txBody>
      </p:sp>
    </p:spTree>
    <p:extLst>
      <p:ext uri="{BB962C8B-B14F-4D97-AF65-F5344CB8AC3E}">
        <p14:creationId xmlns:p14="http://schemas.microsoft.com/office/powerpoint/2010/main" val="394340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r>
              <a:rPr lang="en-PH" b="1" dirty="0">
                <a:latin typeface="Century Gothic" panose="020B0502020202020204" pitchFamily="34" charset="0"/>
              </a:rPr>
              <a:t>Outreach Activities </a:t>
            </a:r>
            <a:r>
              <a:rPr lang="en-PH" b="1" dirty="0" smtClean="0">
                <a:latin typeface="Century Gothic" panose="020B0502020202020204" pitchFamily="34" charset="0"/>
              </a:rPr>
              <a:t>Advertisement.</a:t>
            </a:r>
          </a:p>
          <a:p>
            <a:pPr marL="457200" lvl="1" indent="0" algn="just" fontAlgn="ctr">
              <a:buNone/>
            </a:pPr>
            <a:r>
              <a:rPr lang="en-PH" dirty="0" smtClean="0">
                <a:latin typeface="Century Gothic" panose="020B0502020202020204" pitchFamily="34" charset="0"/>
              </a:rPr>
              <a:t>The </a:t>
            </a:r>
            <a:r>
              <a:rPr lang="en-PH" dirty="0">
                <a:latin typeface="Century Gothic" panose="020B0502020202020204" pitchFamily="34" charset="0"/>
              </a:rPr>
              <a:t>website will promote and advertise in-house outreach activities that will help the school to be known not just for providing a good quality education but also for helping its partner communities and the environment.</a:t>
            </a:r>
            <a:endParaRPr lang="en-US" dirty="0">
              <a:latin typeface="Century Gothic" panose="020B0502020202020204" pitchFamily="34" charset="0"/>
            </a:endParaRPr>
          </a:p>
        </p:txBody>
      </p:sp>
    </p:spTree>
    <p:extLst>
      <p:ext uri="{BB962C8B-B14F-4D97-AF65-F5344CB8AC3E}">
        <p14:creationId xmlns:p14="http://schemas.microsoft.com/office/powerpoint/2010/main" val="72278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gn="just" fontAlgn="ctr"/>
            <a:r>
              <a:rPr lang="en-PH" b="1" dirty="0">
                <a:latin typeface="Century Gothic" panose="020B0502020202020204" pitchFamily="34" charset="0"/>
              </a:rPr>
              <a:t>Faster Proposal </a:t>
            </a:r>
            <a:r>
              <a:rPr lang="en-PH" b="1" dirty="0" smtClean="0">
                <a:latin typeface="Century Gothic" panose="020B0502020202020204" pitchFamily="34" charset="0"/>
              </a:rPr>
              <a:t>Approval.</a:t>
            </a:r>
          </a:p>
          <a:p>
            <a:pPr marL="457200" lvl="1" indent="0" algn="just" fontAlgn="ctr">
              <a:buNone/>
            </a:pPr>
            <a:r>
              <a:rPr lang="en-PH" dirty="0" smtClean="0">
                <a:latin typeface="Century Gothic" panose="020B0502020202020204" pitchFamily="34" charset="0"/>
              </a:rPr>
              <a:t>Through </a:t>
            </a:r>
            <a:r>
              <a:rPr lang="en-PH" dirty="0" err="1">
                <a:latin typeface="Century Gothic" panose="020B0502020202020204" pitchFamily="34" charset="0"/>
              </a:rPr>
              <a:t>ReCOP-ComEx</a:t>
            </a:r>
            <a:r>
              <a:rPr lang="en-PH" dirty="0">
                <a:latin typeface="Century Gothic" panose="020B0502020202020204" pitchFamily="34" charset="0"/>
              </a:rPr>
              <a:t> Website, manual process of requesting proposal can be easy and lessen the time it takes to approve. The website will be sending the activity proposal requests to the offices concerned via email. The email will be containing the attached documentary requirements and an acknowledgement form that the receiver must accomplish to sign the proposal.</a:t>
            </a:r>
            <a:endParaRPr lang="en-US" dirty="0">
              <a:latin typeface="Century Gothic" panose="020B0502020202020204" pitchFamily="34" charset="0"/>
            </a:endParaRPr>
          </a:p>
        </p:txBody>
      </p:sp>
    </p:spTree>
    <p:extLst>
      <p:ext uri="{BB962C8B-B14F-4D97-AF65-F5344CB8AC3E}">
        <p14:creationId xmlns:p14="http://schemas.microsoft.com/office/powerpoint/2010/main" val="111876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gn="just" fontAlgn="ctr"/>
            <a:r>
              <a:rPr lang="en-PH" b="1" dirty="0">
                <a:latin typeface="Century Gothic" panose="020B0502020202020204" pitchFamily="34" charset="0"/>
              </a:rPr>
              <a:t>Partners and Beneficiaries </a:t>
            </a:r>
            <a:r>
              <a:rPr lang="en-PH" b="1" dirty="0" smtClean="0">
                <a:latin typeface="Century Gothic" panose="020B0502020202020204" pitchFamily="34" charset="0"/>
              </a:rPr>
              <a:t>Referral.</a:t>
            </a:r>
          </a:p>
          <a:p>
            <a:pPr marL="457200" lvl="1" indent="0" algn="just" fontAlgn="ctr">
              <a:buNone/>
            </a:pPr>
            <a:r>
              <a:rPr lang="en-PH" dirty="0" smtClean="0">
                <a:latin typeface="Century Gothic" panose="020B0502020202020204" pitchFamily="34" charset="0"/>
              </a:rPr>
              <a:t>The </a:t>
            </a:r>
            <a:r>
              <a:rPr lang="en-PH" dirty="0">
                <a:latin typeface="Century Gothic" panose="020B0502020202020204" pitchFamily="34" charset="0"/>
              </a:rPr>
              <a:t>website will require newly signed users to refer at least one community or organization the school can help or can be partners with. The referred parties will be receiving an email with the link to website’s sign-up page.</a:t>
            </a:r>
            <a:endParaRPr lang="en-US" dirty="0">
              <a:latin typeface="Century Gothic" panose="020B0502020202020204" pitchFamily="34" charset="0"/>
            </a:endParaRPr>
          </a:p>
        </p:txBody>
      </p:sp>
    </p:spTree>
    <p:extLst>
      <p:ext uri="{BB962C8B-B14F-4D97-AF65-F5344CB8AC3E}">
        <p14:creationId xmlns:p14="http://schemas.microsoft.com/office/powerpoint/2010/main" val="354257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0734"/>
            <a:ext cx="7429499" cy="1478570"/>
          </a:xfrm>
        </p:spPr>
        <p:txBody>
          <a:bodyPr/>
          <a:lstStyle/>
          <a:p>
            <a:r>
              <a:rPr lang="en-US" b="1" dirty="0" smtClean="0">
                <a:latin typeface="Century Gothic" panose="020B0502020202020204" pitchFamily="34" charset="0"/>
              </a:rPr>
              <a:t>Roles and Responsibilities</a:t>
            </a:r>
            <a:endParaRPr lang="en-US" b="1" dirty="0">
              <a:latin typeface="Century Gothic" panose="020B0502020202020204" pitchFamily="34" charset="0"/>
            </a:endParaRPr>
          </a:p>
        </p:txBody>
      </p:sp>
      <p:sp>
        <p:nvSpPr>
          <p:cNvPr id="3" name="Content Placeholder 2"/>
          <p:cNvSpPr>
            <a:spLocks noGrp="1"/>
          </p:cNvSpPr>
          <p:nvPr>
            <p:ph idx="1"/>
          </p:nvPr>
        </p:nvSpPr>
        <p:spPr>
          <a:xfrm>
            <a:off x="856060" y="1539304"/>
            <a:ext cx="8068484" cy="5074920"/>
          </a:xfrm>
        </p:spPr>
        <p:txBody>
          <a:bodyPr>
            <a:noAutofit/>
          </a:bodyPr>
          <a:lstStyle/>
          <a:p>
            <a:r>
              <a:rPr lang="en-US" b="1" dirty="0">
                <a:effectLst/>
                <a:latin typeface="Century Gothic" panose="020B0502020202020204" pitchFamily="34" charset="0"/>
              </a:rPr>
              <a:t>Re-COP Admin </a:t>
            </a:r>
            <a:endParaRPr lang="en-US" dirty="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	</a:t>
            </a:r>
            <a:r>
              <a:rPr lang="en-US" sz="2200" b="1" dirty="0" smtClean="0">
                <a:effectLst/>
                <a:latin typeface="Century Gothic" panose="020B0502020202020204" pitchFamily="34" charset="0"/>
              </a:rPr>
              <a:t>-</a:t>
            </a:r>
            <a:r>
              <a:rPr lang="en-US" sz="2200" dirty="0" smtClean="0">
                <a:effectLst/>
                <a:latin typeface="Century Gothic" panose="020B0502020202020204" pitchFamily="34" charset="0"/>
              </a:rPr>
              <a:t> the </a:t>
            </a:r>
            <a:r>
              <a:rPr lang="en-US" sz="2200" dirty="0">
                <a:effectLst/>
                <a:latin typeface="Century Gothic" panose="020B0502020202020204" pitchFamily="34" charset="0"/>
              </a:rPr>
              <a:t>administrator of the website can do the following: </a:t>
            </a:r>
            <a:endParaRPr lang="en-US" sz="2200" dirty="0" smtClean="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1) views the pending outreach activities, approved or disapproved outreach activities, completed outreach </a:t>
            </a:r>
            <a:r>
              <a:rPr lang="en-US" sz="2200" dirty="0" smtClean="0">
                <a:effectLst/>
                <a:latin typeface="Century Gothic" panose="020B0502020202020204" pitchFamily="34" charset="0"/>
              </a:rPr>
              <a:t>activities</a:t>
            </a:r>
            <a:endParaRPr lang="en-US" sz="2200" dirty="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(2</a:t>
            </a:r>
            <a:r>
              <a:rPr lang="en-US" sz="2200" dirty="0">
                <a:effectLst/>
                <a:latin typeface="Century Gothic" panose="020B0502020202020204" pitchFamily="34" charset="0"/>
              </a:rPr>
              <a:t>) approves proposed outreach activities proposed by partners and </a:t>
            </a:r>
            <a:r>
              <a:rPr lang="en-US" sz="2200" dirty="0" smtClean="0">
                <a:effectLst/>
                <a:latin typeface="Century Gothic" panose="020B0502020202020204" pitchFamily="34" charset="0"/>
              </a:rPr>
              <a:t>linkages</a:t>
            </a:r>
          </a:p>
          <a:p>
            <a:pPr marL="0" indent="0">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3) declines proposed activities by partners and linkages due to certain grounds like not proposing the activity 2 weeks before the activity, unclear information of the proposed </a:t>
            </a:r>
            <a:r>
              <a:rPr lang="en-US" sz="2200" dirty="0" smtClean="0">
                <a:effectLst/>
                <a:latin typeface="Century Gothic" panose="020B0502020202020204" pitchFamily="34" charset="0"/>
              </a:rPr>
              <a:t>activity</a:t>
            </a:r>
            <a:endParaRPr lang="en-US" sz="2200" dirty="0">
              <a:effectLst/>
              <a:latin typeface="Century Gothic" panose="020B0502020202020204" pitchFamily="34" charset="0"/>
            </a:endParaRPr>
          </a:p>
        </p:txBody>
      </p:sp>
    </p:spTree>
    <p:extLst>
      <p:ext uri="{BB962C8B-B14F-4D97-AF65-F5344CB8AC3E}">
        <p14:creationId xmlns:p14="http://schemas.microsoft.com/office/powerpoint/2010/main" val="3125286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628" y="722376"/>
            <a:ext cx="7830740" cy="5440680"/>
          </a:xfrm>
        </p:spPr>
        <p:txBody>
          <a:bodyPr>
            <a:normAutofit fontScale="92500" lnSpcReduction="10000"/>
          </a:bodyPr>
          <a:lstStyle/>
          <a:p>
            <a:pPr marL="0" indent="0">
              <a:buNone/>
            </a:pPr>
            <a:r>
              <a:rPr lang="en-US" dirty="0" smtClean="0">
                <a:effectLst/>
                <a:latin typeface="Century Gothic" panose="020B0502020202020204" pitchFamily="34" charset="0"/>
              </a:rPr>
              <a:t>(4) cancel events due to certain grounds e.g. bad weather </a:t>
            </a:r>
          </a:p>
          <a:p>
            <a:pPr marL="0" indent="0">
              <a:buNone/>
            </a:pPr>
            <a:r>
              <a:rPr lang="en-US" dirty="0" smtClean="0">
                <a:effectLst/>
                <a:latin typeface="Century Gothic" panose="020B0502020202020204" pitchFamily="34" charset="0"/>
              </a:rPr>
              <a:t>(</a:t>
            </a:r>
            <a:r>
              <a:rPr lang="en-US" dirty="0">
                <a:effectLst/>
                <a:latin typeface="Century Gothic" panose="020B0502020202020204" pitchFamily="34" charset="0"/>
              </a:rPr>
              <a:t>5) create institutional outreach activities that registered users can view and join </a:t>
            </a:r>
          </a:p>
          <a:p>
            <a:pPr marL="0" indent="0">
              <a:buNone/>
            </a:pPr>
            <a:r>
              <a:rPr lang="en-US" dirty="0">
                <a:effectLst/>
                <a:latin typeface="Century Gothic" panose="020B0502020202020204" pitchFamily="34" charset="0"/>
              </a:rPr>
              <a:t>(6) arrange memorandum of agreement for partners and linkages </a:t>
            </a:r>
          </a:p>
          <a:p>
            <a:pPr marL="0" indent="0">
              <a:buNone/>
            </a:pPr>
            <a:r>
              <a:rPr lang="en-US" dirty="0">
                <a:effectLst/>
                <a:latin typeface="Century Gothic" panose="020B0502020202020204" pitchFamily="34" charset="0"/>
              </a:rPr>
              <a:t>(7) notifies the joined registered users about upcoming outreach activities that the registered users joined, also notifies users about outreach activities so that users can join the activity</a:t>
            </a:r>
          </a:p>
          <a:p>
            <a:pPr marL="0" indent="0">
              <a:buNone/>
            </a:pPr>
            <a:r>
              <a:rPr lang="en-US" dirty="0" smtClean="0">
                <a:effectLst/>
                <a:latin typeface="Century Gothic" panose="020B0502020202020204" pitchFamily="34" charset="0"/>
              </a:rPr>
              <a:t>(</a:t>
            </a:r>
            <a:r>
              <a:rPr lang="en-US" dirty="0">
                <a:effectLst/>
                <a:latin typeface="Century Gothic" panose="020B0502020202020204" pitchFamily="34" charset="0"/>
              </a:rPr>
              <a:t>8) budgets institutional activities of the Re-COP </a:t>
            </a:r>
          </a:p>
          <a:p>
            <a:pPr marL="0" indent="0">
              <a:buNone/>
            </a:pPr>
            <a:r>
              <a:rPr lang="en-US" dirty="0">
                <a:effectLst/>
                <a:latin typeface="Century Gothic" panose="020B0502020202020204" pitchFamily="34" charset="0"/>
              </a:rPr>
              <a:t>(9) schedules the outreach </a:t>
            </a:r>
            <a:r>
              <a:rPr lang="en-US" dirty="0" smtClean="0">
                <a:effectLst/>
                <a:latin typeface="Century Gothic" panose="020B0502020202020204" pitchFamily="34" charset="0"/>
              </a:rPr>
              <a:t>activities </a:t>
            </a:r>
            <a:r>
              <a:rPr lang="en-US" dirty="0">
                <a:effectLst/>
                <a:latin typeface="Century Gothic" panose="020B0502020202020204" pitchFamily="34" charset="0"/>
              </a:rPr>
              <a:t>to applicable time and date</a:t>
            </a:r>
          </a:p>
        </p:txBody>
      </p:sp>
    </p:spTree>
    <p:extLst>
      <p:ext uri="{BB962C8B-B14F-4D97-AF65-F5344CB8AC3E}">
        <p14:creationId xmlns:p14="http://schemas.microsoft.com/office/powerpoint/2010/main" val="870804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What is Outreach?</a:t>
            </a:r>
            <a:endParaRPr lang="en-US" sz="4000" b="1" dirty="0">
              <a:latin typeface="Century Gothic" panose="020B0502020202020204" pitchFamily="34" charset="0"/>
            </a:endParaRPr>
          </a:p>
        </p:txBody>
      </p:sp>
      <p:sp>
        <p:nvSpPr>
          <p:cNvPr id="3" name="Content Placeholder 2"/>
          <p:cNvSpPr>
            <a:spLocks noGrp="1"/>
          </p:cNvSpPr>
          <p:nvPr>
            <p:ph idx="1"/>
          </p:nvPr>
        </p:nvSpPr>
        <p:spPr>
          <a:xfrm>
            <a:off x="628650" y="1590494"/>
            <a:ext cx="7886700" cy="4351338"/>
          </a:xfrm>
        </p:spPr>
        <p:txBody>
          <a:bodyPr>
            <a:normAutofit/>
          </a:bodyPr>
          <a:lstStyle/>
          <a:p>
            <a:pPr>
              <a:lnSpc>
                <a:spcPct val="150000"/>
              </a:lnSpc>
            </a:pPr>
            <a:endParaRPr lang="en-US" sz="2400" dirty="0" smtClean="0">
              <a:latin typeface="Century Gothic" panose="020B0502020202020204" pitchFamily="34" charset="0"/>
            </a:endParaRPr>
          </a:p>
          <a:p>
            <a:pPr>
              <a:lnSpc>
                <a:spcPct val="150000"/>
              </a:lnSpc>
            </a:pPr>
            <a:r>
              <a:rPr lang="en-US" sz="2400" dirty="0" smtClean="0">
                <a:latin typeface="Century Gothic" panose="020B0502020202020204" pitchFamily="34" charset="0"/>
              </a:rPr>
              <a:t>As </a:t>
            </a:r>
            <a:r>
              <a:rPr lang="en-US" sz="2400" dirty="0">
                <a:latin typeface="Century Gothic" panose="020B0502020202020204" pitchFamily="34" charset="0"/>
              </a:rPr>
              <a:t>defined in Merriam-Webster’s dictionary, an </a:t>
            </a:r>
            <a:r>
              <a:rPr lang="en-US" sz="2400" dirty="0" smtClean="0">
                <a:latin typeface="Century Gothic" panose="020B0502020202020204" pitchFamily="34" charset="0"/>
              </a:rPr>
              <a:t>“outreach” </a:t>
            </a:r>
            <a:r>
              <a:rPr lang="en-US" sz="2400" dirty="0">
                <a:latin typeface="Century Gothic" panose="020B0502020202020204" pitchFamily="34" charset="0"/>
              </a:rPr>
              <a:t>is an act of reaching out, the extent or limit of reach and the extending of services or assistance beyond current or usual limits.</a:t>
            </a:r>
          </a:p>
        </p:txBody>
      </p:sp>
    </p:spTree>
    <p:extLst>
      <p:ext uri="{BB962C8B-B14F-4D97-AF65-F5344CB8AC3E}">
        <p14:creationId xmlns:p14="http://schemas.microsoft.com/office/powerpoint/2010/main" val="726818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364" y="777302"/>
            <a:ext cx="7429499" cy="3849561"/>
          </a:xfrm>
        </p:spPr>
        <p:txBody>
          <a:bodyPr>
            <a:normAutofit fontScale="92500" lnSpcReduction="20000"/>
          </a:bodyPr>
          <a:lstStyle/>
          <a:p>
            <a:r>
              <a:rPr lang="en-US" sz="2600" b="1" dirty="0">
                <a:effectLst/>
                <a:latin typeface="Century Gothic" panose="020B0502020202020204" pitchFamily="34" charset="0"/>
              </a:rPr>
              <a:t>Registered </a:t>
            </a:r>
            <a:r>
              <a:rPr lang="en-US" sz="2600" b="1" dirty="0" smtClean="0">
                <a:effectLst/>
                <a:latin typeface="Century Gothic" panose="020B0502020202020204" pitchFamily="34" charset="0"/>
              </a:rPr>
              <a:t>Users</a:t>
            </a:r>
          </a:p>
          <a:p>
            <a:pPr marL="0" indent="0">
              <a:buNone/>
            </a:pPr>
            <a:r>
              <a:rPr lang="en-US" b="1" dirty="0">
                <a:effectLst/>
                <a:latin typeface="Century Gothic" panose="020B0502020202020204" pitchFamily="34" charset="0"/>
              </a:rPr>
              <a:t>	</a:t>
            </a:r>
            <a:r>
              <a:rPr lang="en-US" b="1" dirty="0" smtClean="0">
                <a:effectLst/>
                <a:latin typeface="Century Gothic" panose="020B0502020202020204" pitchFamily="34" charset="0"/>
              </a:rPr>
              <a:t>-</a:t>
            </a:r>
            <a:r>
              <a:rPr lang="en-US" dirty="0" smtClean="0">
                <a:effectLst/>
                <a:latin typeface="Century Gothic" panose="020B0502020202020204" pitchFamily="34" charset="0"/>
              </a:rPr>
              <a:t> </a:t>
            </a:r>
            <a:r>
              <a:rPr lang="en-US" dirty="0">
                <a:effectLst/>
                <a:latin typeface="Century Gothic" panose="020B0502020202020204" pitchFamily="34" charset="0"/>
              </a:rPr>
              <a:t>registered users of the website can do the following: </a:t>
            </a:r>
            <a:endParaRPr lang="en-US" dirty="0" smtClean="0">
              <a:effectLst/>
              <a:latin typeface="Century Gothic" panose="020B0502020202020204" pitchFamily="34" charset="0"/>
            </a:endParaRPr>
          </a:p>
          <a:p>
            <a:pPr marL="0" indent="0">
              <a:buNone/>
            </a:pPr>
            <a:endParaRPr lang="en-US" dirty="0" smtClean="0">
              <a:effectLst/>
              <a:latin typeface="Century Gothic" panose="020B0502020202020204" pitchFamily="34" charset="0"/>
            </a:endParaRPr>
          </a:p>
          <a:p>
            <a:pPr marL="457200" indent="-457200">
              <a:buAutoNum type="arabicParenBoth"/>
            </a:pPr>
            <a:r>
              <a:rPr lang="en-US" dirty="0" smtClean="0">
                <a:effectLst/>
                <a:latin typeface="Century Gothic" panose="020B0502020202020204" pitchFamily="34" charset="0"/>
              </a:rPr>
              <a:t>views </a:t>
            </a:r>
            <a:r>
              <a:rPr lang="en-US" dirty="0">
                <a:effectLst/>
                <a:latin typeface="Century Gothic" panose="020B0502020202020204" pitchFamily="34" charset="0"/>
              </a:rPr>
              <a:t>outreach activities that they can register </a:t>
            </a:r>
            <a:r>
              <a:rPr lang="en-US" dirty="0" smtClean="0">
                <a:effectLst/>
                <a:latin typeface="Century Gothic" panose="020B0502020202020204" pitchFamily="34" charset="0"/>
              </a:rPr>
              <a:t>to</a:t>
            </a:r>
          </a:p>
          <a:p>
            <a:pPr marL="457200" indent="-457200">
              <a:buAutoNum type="arabicParenBoth"/>
            </a:pPr>
            <a:r>
              <a:rPr lang="en-US" dirty="0" smtClean="0">
                <a:effectLst/>
                <a:latin typeface="Century Gothic" panose="020B0502020202020204" pitchFamily="34" charset="0"/>
              </a:rPr>
              <a:t>refers </a:t>
            </a:r>
            <a:r>
              <a:rPr lang="en-US" dirty="0">
                <a:effectLst/>
                <a:latin typeface="Century Gothic" panose="020B0502020202020204" pitchFamily="34" charset="0"/>
              </a:rPr>
              <a:t>prospect partners and linkages that can benefit the </a:t>
            </a:r>
            <a:r>
              <a:rPr lang="en-US" dirty="0" smtClean="0">
                <a:effectLst/>
                <a:latin typeface="Century Gothic" panose="020B0502020202020204" pitchFamily="34" charset="0"/>
              </a:rPr>
              <a:t>Re-COP</a:t>
            </a:r>
          </a:p>
          <a:p>
            <a:pPr marL="457200" indent="-457200">
              <a:buAutoNum type="arabicParenBoth"/>
            </a:pPr>
            <a:r>
              <a:rPr lang="en-US" dirty="0" smtClean="0">
                <a:effectLst/>
                <a:latin typeface="Century Gothic" panose="020B0502020202020204" pitchFamily="34" charset="0"/>
              </a:rPr>
              <a:t> </a:t>
            </a:r>
            <a:r>
              <a:rPr lang="en-US" dirty="0">
                <a:effectLst/>
                <a:latin typeface="Century Gothic" panose="020B0502020202020204" pitchFamily="34" charset="0"/>
              </a:rPr>
              <a:t>j</a:t>
            </a:r>
            <a:r>
              <a:rPr lang="en-US" dirty="0" smtClean="0">
                <a:effectLst/>
                <a:latin typeface="Century Gothic" panose="020B0502020202020204" pitchFamily="34" charset="0"/>
              </a:rPr>
              <a:t>oin </a:t>
            </a:r>
            <a:r>
              <a:rPr lang="en-US" dirty="0">
                <a:effectLst/>
                <a:latin typeface="Century Gothic" panose="020B0502020202020204" pitchFamily="34" charset="0"/>
              </a:rPr>
              <a:t>outreach activities that is approved by the Re-COP</a:t>
            </a:r>
            <a:endParaRPr lang="en-US" dirty="0">
              <a:latin typeface="Century Gothic" panose="020B0502020202020204" pitchFamily="34" charset="0"/>
            </a:endParaRPr>
          </a:p>
        </p:txBody>
      </p:sp>
    </p:spTree>
    <p:extLst>
      <p:ext uri="{BB962C8B-B14F-4D97-AF65-F5344CB8AC3E}">
        <p14:creationId xmlns:p14="http://schemas.microsoft.com/office/powerpoint/2010/main" val="1530358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780" y="713232"/>
            <a:ext cx="7876460" cy="5934456"/>
          </a:xfrm>
        </p:spPr>
        <p:txBody>
          <a:bodyPr>
            <a:normAutofit/>
          </a:bodyPr>
          <a:lstStyle/>
          <a:p>
            <a:r>
              <a:rPr lang="en-US" b="1" dirty="0">
                <a:effectLst/>
                <a:latin typeface="Century Gothic" panose="020B0502020202020204" pitchFamily="34" charset="0"/>
              </a:rPr>
              <a:t>Partners and Linkages </a:t>
            </a:r>
          </a:p>
          <a:p>
            <a:pPr marL="0" indent="0">
              <a:buNone/>
            </a:pPr>
            <a:r>
              <a:rPr lang="en-US" sz="2200" dirty="0" smtClean="0">
                <a:effectLst/>
                <a:latin typeface="Century Gothic" panose="020B0502020202020204" pitchFamily="34" charset="0"/>
              </a:rPr>
              <a:t>	- partners </a:t>
            </a:r>
            <a:r>
              <a:rPr lang="en-US" sz="2200" dirty="0">
                <a:effectLst/>
                <a:latin typeface="Century Gothic" panose="020B0502020202020204" pitchFamily="34" charset="0"/>
              </a:rPr>
              <a:t>and linkages of the website can do the following: </a:t>
            </a:r>
          </a:p>
          <a:p>
            <a:pPr marL="0" indent="0">
              <a:buNone/>
            </a:pPr>
            <a:r>
              <a:rPr lang="en-US" sz="2200" dirty="0" smtClean="0">
                <a:effectLst/>
                <a:latin typeface="Century Gothic" panose="020B0502020202020204" pitchFamily="34" charset="0"/>
              </a:rPr>
              <a:t>(1)cancel </a:t>
            </a:r>
            <a:r>
              <a:rPr lang="en-US" sz="2200" dirty="0">
                <a:effectLst/>
                <a:latin typeface="Century Gothic" panose="020B0502020202020204" pitchFamily="34" charset="0"/>
              </a:rPr>
              <a:t>events due to </a:t>
            </a:r>
            <a:endParaRPr lang="en-US" sz="2200" dirty="0" smtClean="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2) sign memorandum of agreement to the Re-COP (3) notifies participants on the outreach program the user registered to </a:t>
            </a:r>
            <a:endParaRPr lang="en-US" sz="2200" dirty="0" smtClean="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4) budgets the outreach activity conducted by the partners and linkages </a:t>
            </a:r>
          </a:p>
          <a:p>
            <a:pPr marL="0" indent="0">
              <a:buNone/>
            </a:pPr>
            <a:r>
              <a:rPr lang="en-US" sz="2200" dirty="0" smtClean="0">
                <a:effectLst/>
                <a:latin typeface="Century Gothic" panose="020B0502020202020204" pitchFamily="34" charset="0"/>
              </a:rPr>
              <a:t>(5) schedules the proposed activity they proposed to the Re-COP </a:t>
            </a:r>
          </a:p>
        </p:txBody>
      </p:sp>
    </p:spTree>
    <p:extLst>
      <p:ext uri="{BB962C8B-B14F-4D97-AF65-F5344CB8AC3E}">
        <p14:creationId xmlns:p14="http://schemas.microsoft.com/office/powerpoint/2010/main" val="1396740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8940" y="905256"/>
            <a:ext cx="7429499" cy="5151121"/>
          </a:xfrm>
        </p:spPr>
        <p:txBody>
          <a:bodyPr>
            <a:normAutofit/>
          </a:bodyPr>
          <a:lstStyle/>
          <a:p>
            <a:pPr marL="0" indent="0">
              <a:buNone/>
            </a:pPr>
            <a:r>
              <a:rPr lang="en-US" dirty="0">
                <a:effectLst/>
                <a:latin typeface="Century Gothic" panose="020B0502020202020204" pitchFamily="34" charset="0"/>
              </a:rPr>
              <a:t>(</a:t>
            </a:r>
            <a:r>
              <a:rPr lang="en-US" dirty="0" smtClean="0">
                <a:effectLst/>
                <a:latin typeface="Century Gothic" panose="020B0502020202020204" pitchFamily="34" charset="0"/>
              </a:rPr>
              <a:t>6) </a:t>
            </a:r>
            <a:r>
              <a:rPr lang="en-US" dirty="0">
                <a:effectLst/>
                <a:latin typeface="Century Gothic" panose="020B0502020202020204" pitchFamily="34" charset="0"/>
              </a:rPr>
              <a:t>refers possible partners and linkages of the Re-COP </a:t>
            </a:r>
          </a:p>
          <a:p>
            <a:pPr marL="0" indent="0">
              <a:buNone/>
            </a:pPr>
            <a:r>
              <a:rPr lang="en-US" dirty="0">
                <a:effectLst/>
                <a:latin typeface="Century Gothic" panose="020B0502020202020204" pitchFamily="34" charset="0"/>
              </a:rPr>
              <a:t>(7) propose outreach activities to the Re-COP</a:t>
            </a:r>
            <a:endParaRPr lang="en-US" dirty="0">
              <a:latin typeface="Century Gothic" panose="020B0502020202020204" pitchFamily="34" charset="0"/>
            </a:endParaRPr>
          </a:p>
          <a:p>
            <a:pPr marL="0" indent="0">
              <a:buNone/>
            </a:pPr>
            <a:endParaRPr lang="en-US" b="1" dirty="0" smtClean="0">
              <a:effectLst/>
              <a:latin typeface="Century Gothic" panose="020B0502020202020204" pitchFamily="34" charset="0"/>
            </a:endParaRPr>
          </a:p>
          <a:p>
            <a:r>
              <a:rPr lang="en-US" b="1" dirty="0" smtClean="0">
                <a:effectLst/>
                <a:latin typeface="Century Gothic" panose="020B0502020202020204" pitchFamily="34" charset="0"/>
              </a:rPr>
              <a:t>Visitors</a:t>
            </a:r>
            <a:r>
              <a:rPr lang="en-US" dirty="0" smtClean="0">
                <a:effectLst/>
                <a:latin typeface="Century Gothic" panose="020B0502020202020204" pitchFamily="34" charset="0"/>
              </a:rPr>
              <a:t> </a:t>
            </a:r>
            <a:endParaRPr lang="en-US" dirty="0">
              <a:effectLst/>
              <a:latin typeface="Century Gothic" panose="020B0502020202020204" pitchFamily="34" charset="0"/>
            </a:endParaRPr>
          </a:p>
          <a:p>
            <a:pPr marL="0" indent="0">
              <a:buNone/>
            </a:pPr>
            <a:r>
              <a:rPr lang="en-US" dirty="0" smtClean="0">
                <a:effectLst/>
                <a:latin typeface="Century Gothic" panose="020B0502020202020204" pitchFamily="34" charset="0"/>
              </a:rPr>
              <a:t>	</a:t>
            </a:r>
            <a:r>
              <a:rPr lang="en-US" b="1" dirty="0" smtClean="0">
                <a:effectLst/>
                <a:latin typeface="Century Gothic" panose="020B0502020202020204" pitchFamily="34" charset="0"/>
              </a:rPr>
              <a:t>-</a:t>
            </a:r>
            <a:r>
              <a:rPr lang="en-US" dirty="0" smtClean="0">
                <a:effectLst/>
                <a:latin typeface="Century Gothic" panose="020B0502020202020204" pitchFamily="34" charset="0"/>
              </a:rPr>
              <a:t> visitors </a:t>
            </a:r>
            <a:r>
              <a:rPr lang="en-US" dirty="0">
                <a:effectLst/>
                <a:latin typeface="Century Gothic" panose="020B0502020202020204" pitchFamily="34" charset="0"/>
              </a:rPr>
              <a:t>of the website can do the following: </a:t>
            </a:r>
            <a:endParaRPr lang="en-US" dirty="0" smtClean="0">
              <a:effectLst/>
              <a:latin typeface="Century Gothic" panose="020B0502020202020204" pitchFamily="34" charset="0"/>
            </a:endParaRPr>
          </a:p>
          <a:p>
            <a:r>
              <a:rPr lang="en-US" dirty="0" smtClean="0">
                <a:effectLst/>
                <a:latin typeface="Century Gothic" panose="020B0502020202020204" pitchFamily="34" charset="0"/>
              </a:rPr>
              <a:t>(</a:t>
            </a:r>
            <a:r>
              <a:rPr lang="en-US" dirty="0">
                <a:effectLst/>
                <a:latin typeface="Century Gothic" panose="020B0502020202020204" pitchFamily="34" charset="0"/>
              </a:rPr>
              <a:t>1) view outreach activities of the Re-COP</a:t>
            </a:r>
            <a:endParaRPr lang="en-US" dirty="0">
              <a:latin typeface="Century Gothic" panose="020B0502020202020204" pitchFamily="34" charset="0"/>
            </a:endParaRPr>
          </a:p>
        </p:txBody>
      </p:sp>
    </p:spTree>
    <p:extLst>
      <p:ext uri="{BB962C8B-B14F-4D97-AF65-F5344CB8AC3E}">
        <p14:creationId xmlns:p14="http://schemas.microsoft.com/office/powerpoint/2010/main" val="1772682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Century Gothic" panose="020B0502020202020204" pitchFamily="34" charset="0"/>
              </a:rPr>
              <a:t>Hardware and Software Requirements</a:t>
            </a:r>
            <a:endParaRPr lang="en-US" sz="3200" b="1" dirty="0">
              <a:latin typeface="Century Gothic" panose="020B0502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0817536"/>
              </p:ext>
            </p:extLst>
          </p:nvPr>
        </p:nvGraphicFramePr>
        <p:xfrm>
          <a:off x="783438" y="2132818"/>
          <a:ext cx="7574741" cy="3030583"/>
        </p:xfrm>
        <a:graphic>
          <a:graphicData uri="http://schemas.openxmlformats.org/drawingml/2006/table">
            <a:tbl>
              <a:tblPr firstRow="1" firstCol="1" bandRow="1">
                <a:tableStyleId>{3C2FFA5D-87B4-456A-9821-1D502468CF0F}</a:tableStyleId>
              </a:tblPr>
              <a:tblGrid>
                <a:gridCol w="1903681">
                  <a:extLst>
                    <a:ext uri="{9D8B030D-6E8A-4147-A177-3AD203B41FA5}">
                      <a16:colId xmlns:a16="http://schemas.microsoft.com/office/drawing/2014/main" val="3363985902"/>
                    </a:ext>
                  </a:extLst>
                </a:gridCol>
                <a:gridCol w="5671060">
                  <a:extLst>
                    <a:ext uri="{9D8B030D-6E8A-4147-A177-3AD203B41FA5}">
                      <a16:colId xmlns:a16="http://schemas.microsoft.com/office/drawing/2014/main" val="3200471310"/>
                    </a:ext>
                  </a:extLst>
                </a:gridCol>
              </a:tblGrid>
              <a:tr h="275508">
                <a:tc>
                  <a:txBody>
                    <a:bodyPr/>
                    <a:lstStyle/>
                    <a:p>
                      <a:pPr marL="0" marR="0" algn="just">
                        <a:lnSpc>
                          <a:spcPct val="107000"/>
                        </a:lnSpc>
                        <a:spcBef>
                          <a:spcPts val="0"/>
                        </a:spcBef>
                        <a:spcAft>
                          <a:spcPts val="0"/>
                        </a:spcAft>
                      </a:pPr>
                      <a:r>
                        <a:rPr lang="en-PH" sz="1600" dirty="0">
                          <a:effectLst/>
                        </a:rPr>
                        <a:t>I/O Device</a:t>
                      </a:r>
                      <a:endPar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tc>
                  <a:txBody>
                    <a:bodyPr/>
                    <a:lstStyle/>
                    <a:p>
                      <a:pPr marL="0" marR="0" algn="just">
                        <a:lnSpc>
                          <a:spcPct val="107000"/>
                        </a:lnSpc>
                        <a:spcBef>
                          <a:spcPts val="0"/>
                        </a:spcBef>
                        <a:spcAft>
                          <a:spcPts val="0"/>
                        </a:spcAft>
                      </a:pPr>
                      <a:r>
                        <a:rPr lang="en-PH" sz="1600" dirty="0">
                          <a:effectLst/>
                        </a:rPr>
                        <a:t>Monitor, Mouse, Keyboard, CPU</a:t>
                      </a:r>
                      <a:endPar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extLst>
                  <a:ext uri="{0D108BD9-81ED-4DB2-BD59-A6C34878D82A}">
                    <a16:rowId xmlns:a16="http://schemas.microsoft.com/office/drawing/2014/main" val="4022960105"/>
                  </a:ext>
                </a:extLst>
              </a:tr>
              <a:tr h="275508">
                <a:tc>
                  <a:txBody>
                    <a:bodyPr/>
                    <a:lstStyle/>
                    <a:p>
                      <a:pPr marL="0" marR="0" algn="just">
                        <a:lnSpc>
                          <a:spcPct val="107000"/>
                        </a:lnSpc>
                        <a:spcBef>
                          <a:spcPts val="0"/>
                        </a:spcBef>
                        <a:spcAft>
                          <a:spcPts val="0"/>
                        </a:spcAft>
                      </a:pPr>
                      <a:r>
                        <a:rPr lang="en-PH" sz="1600">
                          <a:effectLst/>
                        </a:rPr>
                        <a:t>Processor</a:t>
                      </a:r>
                      <a:endParaRPr lang="en-US" sz="16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tc>
                  <a:txBody>
                    <a:bodyPr/>
                    <a:lstStyle/>
                    <a:p>
                      <a:pPr marL="0" marR="0" algn="just">
                        <a:lnSpc>
                          <a:spcPct val="107000"/>
                        </a:lnSpc>
                        <a:spcBef>
                          <a:spcPts val="0"/>
                        </a:spcBef>
                        <a:spcAft>
                          <a:spcPts val="0"/>
                        </a:spcAft>
                      </a:pPr>
                      <a:r>
                        <a:rPr lang="en-PH" sz="1600">
                          <a:effectLst/>
                        </a:rPr>
                        <a:t>Intel Core i5 – 8250U 1.60GHz processor </a:t>
                      </a:r>
                      <a:endParaRPr lang="en-US" sz="16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extLst>
                  <a:ext uri="{0D108BD9-81ED-4DB2-BD59-A6C34878D82A}">
                    <a16:rowId xmlns:a16="http://schemas.microsoft.com/office/drawing/2014/main" val="57156189"/>
                  </a:ext>
                </a:extLst>
              </a:tr>
              <a:tr h="275508">
                <a:tc>
                  <a:txBody>
                    <a:bodyPr/>
                    <a:lstStyle/>
                    <a:p>
                      <a:pPr marL="0" marR="0" algn="just">
                        <a:lnSpc>
                          <a:spcPct val="107000"/>
                        </a:lnSpc>
                        <a:spcBef>
                          <a:spcPts val="0"/>
                        </a:spcBef>
                        <a:spcAft>
                          <a:spcPts val="0"/>
                        </a:spcAft>
                      </a:pPr>
                      <a:r>
                        <a:rPr lang="en-PH" sz="1600">
                          <a:effectLst/>
                        </a:rPr>
                        <a:t>Motherboard</a:t>
                      </a:r>
                      <a:endParaRPr lang="en-US" sz="16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tc>
                  <a:txBody>
                    <a:bodyPr/>
                    <a:lstStyle/>
                    <a:p>
                      <a:pPr marL="0" marR="0" algn="just">
                        <a:lnSpc>
                          <a:spcPct val="107000"/>
                        </a:lnSpc>
                        <a:spcBef>
                          <a:spcPts val="0"/>
                        </a:spcBef>
                        <a:spcAft>
                          <a:spcPts val="0"/>
                        </a:spcAft>
                      </a:pPr>
                      <a:r>
                        <a:rPr lang="en-PH" sz="1600" dirty="0">
                          <a:effectLst/>
                        </a:rPr>
                        <a:t>ASPIRE E5-576G-59AB</a:t>
                      </a:r>
                      <a:endPar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extLst>
                  <a:ext uri="{0D108BD9-81ED-4DB2-BD59-A6C34878D82A}">
                    <a16:rowId xmlns:a16="http://schemas.microsoft.com/office/drawing/2014/main" val="416279494"/>
                  </a:ext>
                </a:extLst>
              </a:tr>
              <a:tr h="275508">
                <a:tc>
                  <a:txBody>
                    <a:bodyPr/>
                    <a:lstStyle/>
                    <a:p>
                      <a:pPr marL="0" marR="0" algn="just">
                        <a:lnSpc>
                          <a:spcPct val="107000"/>
                        </a:lnSpc>
                        <a:spcBef>
                          <a:spcPts val="0"/>
                        </a:spcBef>
                        <a:spcAft>
                          <a:spcPts val="0"/>
                        </a:spcAft>
                      </a:pPr>
                      <a:r>
                        <a:rPr lang="en-PH" sz="1600">
                          <a:effectLst/>
                        </a:rPr>
                        <a:t>Memory</a:t>
                      </a:r>
                      <a:endParaRPr lang="en-US" sz="16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tc>
                  <a:txBody>
                    <a:bodyPr/>
                    <a:lstStyle/>
                    <a:p>
                      <a:pPr marL="0" marR="0" algn="just">
                        <a:lnSpc>
                          <a:spcPct val="107000"/>
                        </a:lnSpc>
                        <a:spcBef>
                          <a:spcPts val="0"/>
                        </a:spcBef>
                        <a:spcAft>
                          <a:spcPts val="0"/>
                        </a:spcAft>
                      </a:pPr>
                      <a:r>
                        <a:rPr lang="en-PH" sz="1600" dirty="0">
                          <a:effectLst/>
                        </a:rPr>
                        <a:t>4GB DDR3</a:t>
                      </a:r>
                      <a:endPar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extLst>
                  <a:ext uri="{0D108BD9-81ED-4DB2-BD59-A6C34878D82A}">
                    <a16:rowId xmlns:a16="http://schemas.microsoft.com/office/drawing/2014/main" val="1430165970"/>
                  </a:ext>
                </a:extLst>
              </a:tr>
              <a:tr h="275508">
                <a:tc>
                  <a:txBody>
                    <a:bodyPr/>
                    <a:lstStyle/>
                    <a:p>
                      <a:pPr marL="0" marR="0" algn="just">
                        <a:lnSpc>
                          <a:spcPct val="107000"/>
                        </a:lnSpc>
                        <a:spcBef>
                          <a:spcPts val="0"/>
                        </a:spcBef>
                        <a:spcAft>
                          <a:spcPts val="0"/>
                        </a:spcAft>
                      </a:pPr>
                      <a:r>
                        <a:rPr lang="en-PH" sz="1600" dirty="0">
                          <a:effectLst/>
                        </a:rPr>
                        <a:t>Hard Disk Drive</a:t>
                      </a:r>
                      <a:endPar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tc>
                  <a:txBody>
                    <a:bodyPr/>
                    <a:lstStyle/>
                    <a:p>
                      <a:pPr marL="0" marR="0" algn="just">
                        <a:lnSpc>
                          <a:spcPct val="107000"/>
                        </a:lnSpc>
                        <a:spcBef>
                          <a:spcPts val="0"/>
                        </a:spcBef>
                        <a:spcAft>
                          <a:spcPts val="0"/>
                        </a:spcAft>
                      </a:pPr>
                      <a:r>
                        <a:rPr lang="en-PH" sz="1600">
                          <a:effectLst/>
                        </a:rPr>
                        <a:t>2Tb</a:t>
                      </a:r>
                      <a:endParaRPr lang="en-US" sz="16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extLst>
                  <a:ext uri="{0D108BD9-81ED-4DB2-BD59-A6C34878D82A}">
                    <a16:rowId xmlns:a16="http://schemas.microsoft.com/office/drawing/2014/main" val="2749891145"/>
                  </a:ext>
                </a:extLst>
              </a:tr>
              <a:tr h="1653043">
                <a:tc>
                  <a:txBody>
                    <a:bodyPr/>
                    <a:lstStyle/>
                    <a:p>
                      <a:pPr marL="0" marR="0" algn="just">
                        <a:lnSpc>
                          <a:spcPct val="107000"/>
                        </a:lnSpc>
                        <a:spcBef>
                          <a:spcPts val="0"/>
                        </a:spcBef>
                        <a:spcAft>
                          <a:spcPts val="0"/>
                        </a:spcAft>
                      </a:pPr>
                      <a:r>
                        <a:rPr lang="en-PH" sz="1600">
                          <a:effectLst/>
                        </a:rPr>
                        <a:t>Auxiliaries</a:t>
                      </a:r>
                      <a:endParaRPr lang="en-US" sz="16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tc>
                  <a:txBody>
                    <a:bodyPr/>
                    <a:lstStyle/>
                    <a:p>
                      <a:pPr marL="0" marR="0" algn="just">
                        <a:lnSpc>
                          <a:spcPct val="107000"/>
                        </a:lnSpc>
                        <a:spcBef>
                          <a:spcPts val="0"/>
                        </a:spcBef>
                        <a:spcAft>
                          <a:spcPts val="0"/>
                        </a:spcAft>
                      </a:pPr>
                      <a:r>
                        <a:rPr lang="en-PH" sz="1600" dirty="0">
                          <a:effectLst/>
                        </a:rPr>
                        <a:t>NVIDIA GeForce MX150 with 2 GB of dedicated GDDR5 VRAM </a:t>
                      </a:r>
                      <a:endParaRPr lang="en-US" sz="1600" dirty="0">
                        <a:effectLst/>
                      </a:endParaRPr>
                    </a:p>
                    <a:p>
                      <a:pPr marL="0" marR="0" algn="just">
                        <a:lnSpc>
                          <a:spcPct val="107000"/>
                        </a:lnSpc>
                        <a:spcBef>
                          <a:spcPts val="0"/>
                        </a:spcBef>
                        <a:spcAft>
                          <a:spcPts val="0"/>
                        </a:spcAft>
                      </a:pPr>
                      <a:r>
                        <a:rPr lang="en-PH" sz="1600" dirty="0">
                          <a:effectLst/>
                        </a:rPr>
                        <a:t>15.6" Full HD 1920 x 1080 high-brightness resolution</a:t>
                      </a:r>
                      <a:endParaRPr lang="en-US" sz="1600" dirty="0">
                        <a:effectLst/>
                      </a:endParaRPr>
                    </a:p>
                    <a:p>
                      <a:pPr marL="0" marR="0" algn="just">
                        <a:lnSpc>
                          <a:spcPct val="107000"/>
                        </a:lnSpc>
                        <a:spcBef>
                          <a:spcPts val="0"/>
                        </a:spcBef>
                        <a:spcAft>
                          <a:spcPts val="0"/>
                        </a:spcAft>
                      </a:pPr>
                      <a:r>
                        <a:rPr lang="en-PH" sz="1600" dirty="0">
                          <a:effectLst/>
                        </a:rPr>
                        <a:t>8X DVD-Super Multi double-layer drive</a:t>
                      </a:r>
                      <a:endParaRPr lang="en-US" sz="1600" dirty="0">
                        <a:effectLst/>
                      </a:endParaRPr>
                    </a:p>
                    <a:p>
                      <a:pPr marL="0" marR="0" algn="just">
                        <a:lnSpc>
                          <a:spcPct val="107000"/>
                        </a:lnSpc>
                        <a:spcBef>
                          <a:spcPts val="0"/>
                        </a:spcBef>
                        <a:spcAft>
                          <a:spcPts val="0"/>
                        </a:spcAft>
                      </a:pPr>
                      <a:r>
                        <a:rPr lang="en-PH" sz="1600" dirty="0">
                          <a:effectLst/>
                        </a:rPr>
                        <a:t>WLAN: 802.11a/b/g/n/ac wireless LAN</a:t>
                      </a:r>
                      <a:endParaRPr lang="en-US" sz="1600" dirty="0">
                        <a:effectLst/>
                      </a:endParaRPr>
                    </a:p>
                    <a:p>
                      <a:pPr marL="0" marR="0" algn="just">
                        <a:lnSpc>
                          <a:spcPct val="107000"/>
                        </a:lnSpc>
                        <a:spcBef>
                          <a:spcPts val="0"/>
                        </a:spcBef>
                        <a:spcAft>
                          <a:spcPts val="0"/>
                        </a:spcAft>
                      </a:pPr>
                      <a:r>
                        <a:rPr lang="en-PH" sz="1600" dirty="0">
                          <a:effectLst/>
                        </a:rPr>
                        <a:t>41.4 </a:t>
                      </a:r>
                      <a:r>
                        <a:rPr lang="en-PH" sz="1600" dirty="0" err="1">
                          <a:effectLst/>
                        </a:rPr>
                        <a:t>Wh</a:t>
                      </a:r>
                      <a:r>
                        <a:rPr lang="en-PH" sz="1600" dirty="0">
                          <a:effectLst/>
                        </a:rPr>
                        <a:t> 2800 </a:t>
                      </a:r>
                      <a:r>
                        <a:rPr lang="en-PH" sz="1600" dirty="0" err="1">
                          <a:effectLst/>
                        </a:rPr>
                        <a:t>mAh</a:t>
                      </a:r>
                      <a:r>
                        <a:rPr lang="en-PH" sz="1600" dirty="0">
                          <a:effectLst/>
                        </a:rPr>
                        <a:t> 14.8 V 4-cell Li-ion battery pack</a:t>
                      </a:r>
                      <a:endPar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5326" marR="105326" marT="0" marB="0"/>
                </a:tc>
                <a:extLst>
                  <a:ext uri="{0D108BD9-81ED-4DB2-BD59-A6C34878D82A}">
                    <a16:rowId xmlns:a16="http://schemas.microsoft.com/office/drawing/2014/main" val="3875115433"/>
                  </a:ext>
                </a:extLst>
              </a:tr>
            </a:tbl>
          </a:graphicData>
        </a:graphic>
      </p:graphicFrame>
      <p:sp>
        <p:nvSpPr>
          <p:cNvPr id="5" name="TextBox 4"/>
          <p:cNvSpPr txBox="1"/>
          <p:nvPr/>
        </p:nvSpPr>
        <p:spPr>
          <a:xfrm>
            <a:off x="2435030" y="5374697"/>
            <a:ext cx="4271555" cy="461665"/>
          </a:xfrm>
          <a:prstGeom prst="rect">
            <a:avLst/>
          </a:prstGeom>
          <a:noFill/>
        </p:spPr>
        <p:txBody>
          <a:bodyPr wrap="square" rtlCol="0">
            <a:spAutoFit/>
          </a:bodyPr>
          <a:lstStyle/>
          <a:p>
            <a:pPr algn="ctr"/>
            <a:r>
              <a:rPr lang="en-US" sz="2400" dirty="0" smtClean="0"/>
              <a:t>Hardware Development Tools</a:t>
            </a:r>
            <a:endParaRPr lang="en-US" sz="2400" dirty="0"/>
          </a:p>
        </p:txBody>
      </p:sp>
    </p:spTree>
    <p:extLst>
      <p:ext uri="{BB962C8B-B14F-4D97-AF65-F5344CB8AC3E}">
        <p14:creationId xmlns:p14="http://schemas.microsoft.com/office/powerpoint/2010/main" val="12842895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73006815"/>
              </p:ext>
            </p:extLst>
          </p:nvPr>
        </p:nvGraphicFramePr>
        <p:xfrm>
          <a:off x="684412" y="1612312"/>
          <a:ext cx="7757704" cy="2913015"/>
        </p:xfrm>
        <a:graphic>
          <a:graphicData uri="http://schemas.openxmlformats.org/drawingml/2006/table">
            <a:tbl>
              <a:tblPr firstRow="1" firstCol="1" bandRow="1">
                <a:tableStyleId>{3C2FFA5D-87B4-456A-9821-1D502468CF0F}</a:tableStyleId>
              </a:tblPr>
              <a:tblGrid>
                <a:gridCol w="3789460">
                  <a:extLst>
                    <a:ext uri="{9D8B030D-6E8A-4147-A177-3AD203B41FA5}">
                      <a16:colId xmlns:a16="http://schemas.microsoft.com/office/drawing/2014/main" val="1115469813"/>
                    </a:ext>
                  </a:extLst>
                </a:gridCol>
                <a:gridCol w="3968244">
                  <a:extLst>
                    <a:ext uri="{9D8B030D-6E8A-4147-A177-3AD203B41FA5}">
                      <a16:colId xmlns:a16="http://schemas.microsoft.com/office/drawing/2014/main" val="3156751227"/>
                    </a:ext>
                  </a:extLst>
                </a:gridCol>
              </a:tblGrid>
              <a:tr h="364127">
                <a:tc>
                  <a:txBody>
                    <a:bodyPr/>
                    <a:lstStyle/>
                    <a:p>
                      <a:pPr marL="0" marR="0" algn="just">
                        <a:lnSpc>
                          <a:spcPct val="107000"/>
                        </a:lnSpc>
                        <a:spcBef>
                          <a:spcPts val="0"/>
                        </a:spcBef>
                        <a:spcAft>
                          <a:spcPts val="0"/>
                        </a:spcAft>
                      </a:pPr>
                      <a:r>
                        <a:rPr lang="en-PH" sz="1900" dirty="0">
                          <a:effectLst/>
                        </a:rPr>
                        <a:t>Compiler</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tc>
                  <a:txBody>
                    <a:bodyPr/>
                    <a:lstStyle/>
                    <a:p>
                      <a:pPr marL="0" marR="0" algn="just">
                        <a:lnSpc>
                          <a:spcPct val="107000"/>
                        </a:lnSpc>
                        <a:spcBef>
                          <a:spcPts val="0"/>
                        </a:spcBef>
                        <a:spcAft>
                          <a:spcPts val="0"/>
                        </a:spcAft>
                      </a:pPr>
                      <a:r>
                        <a:rPr lang="en-PH" sz="1900">
                          <a:effectLst/>
                        </a:rPr>
                        <a:t>Python </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extLst>
                  <a:ext uri="{0D108BD9-81ED-4DB2-BD59-A6C34878D82A}">
                    <a16:rowId xmlns:a16="http://schemas.microsoft.com/office/drawing/2014/main" val="2196148972"/>
                  </a:ext>
                </a:extLst>
              </a:tr>
              <a:tr h="364127">
                <a:tc>
                  <a:txBody>
                    <a:bodyPr/>
                    <a:lstStyle/>
                    <a:p>
                      <a:pPr marL="0" marR="0" algn="just">
                        <a:lnSpc>
                          <a:spcPct val="107000"/>
                        </a:lnSpc>
                        <a:spcBef>
                          <a:spcPts val="0"/>
                        </a:spcBef>
                        <a:spcAft>
                          <a:spcPts val="0"/>
                        </a:spcAft>
                        <a:tabLst>
                          <a:tab pos="2272030" algn="r"/>
                        </a:tabLst>
                      </a:pPr>
                      <a:r>
                        <a:rPr lang="en-PH" sz="1900" dirty="0">
                          <a:effectLst/>
                        </a:rPr>
                        <a:t>Database Server</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tc>
                  <a:txBody>
                    <a:bodyPr/>
                    <a:lstStyle/>
                    <a:p>
                      <a:pPr marL="0" marR="0" algn="just">
                        <a:lnSpc>
                          <a:spcPct val="107000"/>
                        </a:lnSpc>
                        <a:spcBef>
                          <a:spcPts val="0"/>
                        </a:spcBef>
                        <a:spcAft>
                          <a:spcPts val="0"/>
                        </a:spcAft>
                      </a:pPr>
                      <a:r>
                        <a:rPr lang="en-PH" sz="1900">
                          <a:effectLst/>
                        </a:rPr>
                        <a:t>MySQL</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extLst>
                  <a:ext uri="{0D108BD9-81ED-4DB2-BD59-A6C34878D82A}">
                    <a16:rowId xmlns:a16="http://schemas.microsoft.com/office/drawing/2014/main" val="687185969"/>
                  </a:ext>
                </a:extLst>
              </a:tr>
              <a:tr h="728253">
                <a:tc>
                  <a:txBody>
                    <a:bodyPr/>
                    <a:lstStyle/>
                    <a:p>
                      <a:pPr marL="0" marR="0" algn="just">
                        <a:lnSpc>
                          <a:spcPct val="107000"/>
                        </a:lnSpc>
                        <a:spcBef>
                          <a:spcPts val="0"/>
                        </a:spcBef>
                        <a:spcAft>
                          <a:spcPts val="0"/>
                        </a:spcAft>
                        <a:tabLst>
                          <a:tab pos="2272030" algn="r"/>
                        </a:tabLst>
                      </a:pPr>
                      <a:r>
                        <a:rPr lang="en-PH" sz="1900">
                          <a:effectLst/>
                        </a:rPr>
                        <a:t>Database Integrated Development Environment</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tc>
                  <a:txBody>
                    <a:bodyPr/>
                    <a:lstStyle/>
                    <a:p>
                      <a:pPr marL="0" marR="0" algn="just">
                        <a:lnSpc>
                          <a:spcPct val="107000"/>
                        </a:lnSpc>
                        <a:spcBef>
                          <a:spcPts val="0"/>
                        </a:spcBef>
                        <a:spcAft>
                          <a:spcPts val="0"/>
                        </a:spcAft>
                      </a:pPr>
                      <a:r>
                        <a:rPr lang="en-PH" sz="1900">
                          <a:effectLst/>
                        </a:rPr>
                        <a:t>phpMyAdmin</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extLst>
                  <a:ext uri="{0D108BD9-81ED-4DB2-BD59-A6C34878D82A}">
                    <a16:rowId xmlns:a16="http://schemas.microsoft.com/office/drawing/2014/main" val="334883838"/>
                  </a:ext>
                </a:extLst>
              </a:tr>
              <a:tr h="364127">
                <a:tc>
                  <a:txBody>
                    <a:bodyPr/>
                    <a:lstStyle/>
                    <a:p>
                      <a:pPr marL="0" marR="0" algn="just">
                        <a:lnSpc>
                          <a:spcPct val="107000"/>
                        </a:lnSpc>
                        <a:spcBef>
                          <a:spcPts val="0"/>
                        </a:spcBef>
                        <a:spcAft>
                          <a:spcPts val="0"/>
                        </a:spcAft>
                      </a:pPr>
                      <a:r>
                        <a:rPr lang="en-PH" sz="1900">
                          <a:effectLst/>
                        </a:rPr>
                        <a:t>Design of User Interface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tc>
                  <a:txBody>
                    <a:bodyPr/>
                    <a:lstStyle/>
                    <a:p>
                      <a:pPr marL="0" marR="0" algn="just">
                        <a:lnSpc>
                          <a:spcPct val="107000"/>
                        </a:lnSpc>
                        <a:spcBef>
                          <a:spcPts val="0"/>
                        </a:spcBef>
                        <a:spcAft>
                          <a:spcPts val="0"/>
                        </a:spcAft>
                      </a:pPr>
                      <a:r>
                        <a:rPr lang="en-PH" sz="1900">
                          <a:effectLst/>
                        </a:rPr>
                        <a:t>Bulma and Adobe Photoshop</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extLst>
                  <a:ext uri="{0D108BD9-81ED-4DB2-BD59-A6C34878D82A}">
                    <a16:rowId xmlns:a16="http://schemas.microsoft.com/office/drawing/2014/main" val="1626398541"/>
                  </a:ext>
                </a:extLst>
              </a:tr>
              <a:tr h="364127">
                <a:tc>
                  <a:txBody>
                    <a:bodyPr/>
                    <a:lstStyle/>
                    <a:p>
                      <a:pPr marL="0" marR="0" algn="just">
                        <a:lnSpc>
                          <a:spcPct val="107000"/>
                        </a:lnSpc>
                        <a:spcBef>
                          <a:spcPts val="0"/>
                        </a:spcBef>
                        <a:spcAft>
                          <a:spcPts val="0"/>
                        </a:spcAft>
                      </a:pPr>
                      <a:r>
                        <a:rPr lang="en-PH" sz="1900">
                          <a:effectLst/>
                        </a:rPr>
                        <a:t>Text Editor</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tc>
                  <a:txBody>
                    <a:bodyPr/>
                    <a:lstStyle/>
                    <a:p>
                      <a:pPr marL="0" marR="0" algn="just">
                        <a:lnSpc>
                          <a:spcPct val="107000"/>
                        </a:lnSpc>
                        <a:spcBef>
                          <a:spcPts val="0"/>
                        </a:spcBef>
                        <a:spcAft>
                          <a:spcPts val="0"/>
                        </a:spcAft>
                      </a:pPr>
                      <a:r>
                        <a:rPr lang="en-PH" sz="1900">
                          <a:effectLst/>
                        </a:rPr>
                        <a:t>Sublime text</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extLst>
                  <a:ext uri="{0D108BD9-81ED-4DB2-BD59-A6C34878D82A}">
                    <a16:rowId xmlns:a16="http://schemas.microsoft.com/office/drawing/2014/main" val="1302230558"/>
                  </a:ext>
                </a:extLst>
              </a:tr>
              <a:tr h="364127">
                <a:tc>
                  <a:txBody>
                    <a:bodyPr/>
                    <a:lstStyle/>
                    <a:p>
                      <a:pPr marL="0" marR="0" algn="just">
                        <a:lnSpc>
                          <a:spcPct val="107000"/>
                        </a:lnSpc>
                        <a:spcBef>
                          <a:spcPts val="0"/>
                        </a:spcBef>
                        <a:spcAft>
                          <a:spcPts val="0"/>
                        </a:spcAft>
                      </a:pPr>
                      <a:r>
                        <a:rPr lang="en-PH" sz="1900">
                          <a:effectLst/>
                        </a:rPr>
                        <a:t>System Documentation</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tc>
                  <a:txBody>
                    <a:bodyPr/>
                    <a:lstStyle/>
                    <a:p>
                      <a:pPr marL="0" marR="0" algn="just">
                        <a:lnSpc>
                          <a:spcPct val="107000"/>
                        </a:lnSpc>
                        <a:spcBef>
                          <a:spcPts val="0"/>
                        </a:spcBef>
                        <a:spcAft>
                          <a:spcPts val="0"/>
                        </a:spcAft>
                      </a:pPr>
                      <a:r>
                        <a:rPr lang="en-PH" sz="1900">
                          <a:effectLst/>
                        </a:rPr>
                        <a:t>Microsoft Word 2016</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extLst>
                  <a:ext uri="{0D108BD9-81ED-4DB2-BD59-A6C34878D82A}">
                    <a16:rowId xmlns:a16="http://schemas.microsoft.com/office/drawing/2014/main" val="4133919630"/>
                  </a:ext>
                </a:extLst>
              </a:tr>
              <a:tr h="364127">
                <a:tc>
                  <a:txBody>
                    <a:bodyPr/>
                    <a:lstStyle/>
                    <a:p>
                      <a:pPr marL="0" marR="0" algn="just">
                        <a:lnSpc>
                          <a:spcPct val="107000"/>
                        </a:lnSpc>
                        <a:spcBef>
                          <a:spcPts val="0"/>
                        </a:spcBef>
                        <a:spcAft>
                          <a:spcPts val="0"/>
                        </a:spcAft>
                      </a:pPr>
                      <a:r>
                        <a:rPr lang="en-PH" sz="1900" dirty="0">
                          <a:effectLst/>
                        </a:rPr>
                        <a:t>Operating System</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tc>
                  <a:txBody>
                    <a:bodyPr/>
                    <a:lstStyle/>
                    <a:p>
                      <a:pPr marL="0" marR="0" algn="just">
                        <a:lnSpc>
                          <a:spcPct val="107000"/>
                        </a:lnSpc>
                        <a:spcBef>
                          <a:spcPts val="0"/>
                        </a:spcBef>
                        <a:spcAft>
                          <a:spcPts val="0"/>
                        </a:spcAft>
                      </a:pPr>
                      <a:r>
                        <a:rPr lang="en-PH" sz="1900" dirty="0">
                          <a:effectLst/>
                        </a:rPr>
                        <a:t>Microsoft Windows 10 Home</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241" marR="120241" marT="0" marB="0"/>
                </a:tc>
                <a:extLst>
                  <a:ext uri="{0D108BD9-81ED-4DB2-BD59-A6C34878D82A}">
                    <a16:rowId xmlns:a16="http://schemas.microsoft.com/office/drawing/2014/main" val="4241893981"/>
                  </a:ext>
                </a:extLst>
              </a:tr>
            </a:tbl>
          </a:graphicData>
        </a:graphic>
      </p:graphicFrame>
      <p:sp>
        <p:nvSpPr>
          <p:cNvPr id="6" name="TextBox 5"/>
          <p:cNvSpPr txBox="1"/>
          <p:nvPr/>
        </p:nvSpPr>
        <p:spPr>
          <a:xfrm>
            <a:off x="2427486" y="4744372"/>
            <a:ext cx="4271555" cy="461665"/>
          </a:xfrm>
          <a:prstGeom prst="rect">
            <a:avLst/>
          </a:prstGeom>
          <a:noFill/>
        </p:spPr>
        <p:txBody>
          <a:bodyPr wrap="square" rtlCol="0">
            <a:spAutoFit/>
          </a:bodyPr>
          <a:lstStyle/>
          <a:p>
            <a:pPr algn="ctr"/>
            <a:r>
              <a:rPr lang="en-US" sz="2400" dirty="0" smtClean="0"/>
              <a:t>Software Development Tools</a:t>
            </a:r>
            <a:endParaRPr lang="en-US" sz="2400" dirty="0"/>
          </a:p>
        </p:txBody>
      </p:sp>
    </p:spTree>
    <p:extLst>
      <p:ext uri="{BB962C8B-B14F-4D97-AF65-F5344CB8AC3E}">
        <p14:creationId xmlns:p14="http://schemas.microsoft.com/office/powerpoint/2010/main" val="11708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922" y="517934"/>
            <a:ext cx="7429499" cy="1478570"/>
          </a:xfrm>
        </p:spPr>
        <p:txBody>
          <a:bodyPr>
            <a:normAutofit/>
          </a:bodyPr>
          <a:lstStyle/>
          <a:p>
            <a:pPr algn="ctr"/>
            <a:r>
              <a:rPr lang="en-US" sz="4000" b="1" dirty="0" smtClean="0">
                <a:latin typeface="Century Gothic" panose="020B0502020202020204" pitchFamily="34" charset="0"/>
              </a:rPr>
              <a:t>Cost and Benefit Analysis</a:t>
            </a:r>
            <a:endParaRPr lang="en-US" sz="4000" b="1" dirty="0">
              <a:latin typeface="Century Gothic" panose="020B0502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31962551"/>
              </p:ext>
            </p:extLst>
          </p:nvPr>
        </p:nvGraphicFramePr>
        <p:xfrm>
          <a:off x="635286" y="1951332"/>
          <a:ext cx="7980773" cy="3948542"/>
        </p:xfrm>
        <a:graphic>
          <a:graphicData uri="http://schemas.openxmlformats.org/drawingml/2006/table">
            <a:tbl>
              <a:tblPr>
                <a:tableStyleId>{5C22544A-7EE6-4342-B048-85BDC9FD1C3A}</a:tableStyleId>
              </a:tblPr>
              <a:tblGrid>
                <a:gridCol w="812438">
                  <a:extLst>
                    <a:ext uri="{9D8B030D-6E8A-4147-A177-3AD203B41FA5}">
                      <a16:colId xmlns:a16="http://schemas.microsoft.com/office/drawing/2014/main" val="3309982615"/>
                    </a:ext>
                  </a:extLst>
                </a:gridCol>
                <a:gridCol w="812438">
                  <a:extLst>
                    <a:ext uri="{9D8B030D-6E8A-4147-A177-3AD203B41FA5}">
                      <a16:colId xmlns:a16="http://schemas.microsoft.com/office/drawing/2014/main" val="3342638449"/>
                    </a:ext>
                  </a:extLst>
                </a:gridCol>
                <a:gridCol w="824749">
                  <a:extLst>
                    <a:ext uri="{9D8B030D-6E8A-4147-A177-3AD203B41FA5}">
                      <a16:colId xmlns:a16="http://schemas.microsoft.com/office/drawing/2014/main" val="1497378773"/>
                    </a:ext>
                  </a:extLst>
                </a:gridCol>
                <a:gridCol w="1128387">
                  <a:extLst>
                    <a:ext uri="{9D8B030D-6E8A-4147-A177-3AD203B41FA5}">
                      <a16:colId xmlns:a16="http://schemas.microsoft.com/office/drawing/2014/main" val="903757876"/>
                    </a:ext>
                  </a:extLst>
                </a:gridCol>
                <a:gridCol w="824749">
                  <a:extLst>
                    <a:ext uri="{9D8B030D-6E8A-4147-A177-3AD203B41FA5}">
                      <a16:colId xmlns:a16="http://schemas.microsoft.com/office/drawing/2014/main" val="38532649"/>
                    </a:ext>
                  </a:extLst>
                </a:gridCol>
                <a:gridCol w="824749">
                  <a:extLst>
                    <a:ext uri="{9D8B030D-6E8A-4147-A177-3AD203B41FA5}">
                      <a16:colId xmlns:a16="http://schemas.microsoft.com/office/drawing/2014/main" val="2285590152"/>
                    </a:ext>
                  </a:extLst>
                </a:gridCol>
                <a:gridCol w="812438">
                  <a:extLst>
                    <a:ext uri="{9D8B030D-6E8A-4147-A177-3AD203B41FA5}">
                      <a16:colId xmlns:a16="http://schemas.microsoft.com/office/drawing/2014/main" val="4292437871"/>
                    </a:ext>
                  </a:extLst>
                </a:gridCol>
                <a:gridCol w="812438">
                  <a:extLst>
                    <a:ext uri="{9D8B030D-6E8A-4147-A177-3AD203B41FA5}">
                      <a16:colId xmlns:a16="http://schemas.microsoft.com/office/drawing/2014/main" val="770207540"/>
                    </a:ext>
                  </a:extLst>
                </a:gridCol>
                <a:gridCol w="1128387">
                  <a:extLst>
                    <a:ext uri="{9D8B030D-6E8A-4147-A177-3AD203B41FA5}">
                      <a16:colId xmlns:a16="http://schemas.microsoft.com/office/drawing/2014/main" val="3420659530"/>
                    </a:ext>
                  </a:extLst>
                </a:gridCol>
              </a:tblGrid>
              <a:tr h="262525">
                <a:tc gridSpan="3">
                  <a:txBody>
                    <a:bodyPr/>
                    <a:lstStyle/>
                    <a:p>
                      <a:pPr algn="l" fontAlgn="b"/>
                      <a:r>
                        <a:rPr lang="en-US" sz="1700" u="none" strike="noStrike">
                          <a:effectLst/>
                        </a:rPr>
                        <a:t>COSTS</a:t>
                      </a:r>
                      <a:endParaRPr lang="en-US" sz="1700" b="1"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gridSpan="4">
                  <a:txBody>
                    <a:bodyPr/>
                    <a:lstStyle/>
                    <a:p>
                      <a:pPr algn="l" fontAlgn="b"/>
                      <a:r>
                        <a:rPr lang="en-US" sz="1700" u="none" strike="noStrike">
                          <a:effectLst/>
                        </a:rPr>
                        <a:t>BENEFITS</a:t>
                      </a:r>
                      <a:endParaRPr lang="en-US" sz="1700" b="1"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4020729812"/>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r>
                        <a:rPr lang="en-US" sz="1500" u="none" strike="noStrike">
                          <a:effectLst/>
                        </a:rPr>
                        <a:t> </a:t>
                      </a:r>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3191657852"/>
                  </a:ext>
                </a:extLst>
              </a:tr>
              <a:tr h="262525">
                <a:tc gridSpan="3">
                  <a:txBody>
                    <a:bodyPr/>
                    <a:lstStyle/>
                    <a:p>
                      <a:pPr algn="l" fontAlgn="b"/>
                      <a:r>
                        <a:rPr lang="en-US" sz="1700" u="none" strike="noStrike">
                          <a:effectLst/>
                        </a:rPr>
                        <a:t>*One-Time Cost</a:t>
                      </a:r>
                      <a:endParaRPr lang="en-US" sz="1700" b="1"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gridSpan="4">
                  <a:txBody>
                    <a:bodyPr/>
                    <a:lstStyle/>
                    <a:p>
                      <a:pPr algn="l" fontAlgn="b"/>
                      <a:r>
                        <a:rPr lang="en-US" sz="1700" u="none" strike="noStrike">
                          <a:effectLst/>
                        </a:rPr>
                        <a:t>*Tangible</a:t>
                      </a:r>
                      <a:endParaRPr lang="en-US" sz="1700" b="1"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3374656672"/>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r>
                        <a:rPr lang="en-US" sz="1500" u="none" strike="noStrike">
                          <a:effectLst/>
                        </a:rPr>
                        <a:t> </a:t>
                      </a:r>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2989472186"/>
                  </a:ext>
                </a:extLst>
              </a:tr>
              <a:tr h="241523">
                <a:tc gridSpan="3">
                  <a:txBody>
                    <a:bodyPr/>
                    <a:lstStyle/>
                    <a:p>
                      <a:pPr algn="l" fontAlgn="b"/>
                      <a:r>
                        <a:rPr lang="en-US" sz="1500" u="none" strike="noStrike">
                          <a:effectLst/>
                        </a:rPr>
                        <a:t>Development Cost</a:t>
                      </a:r>
                      <a:endParaRPr lang="en-US" sz="1500" b="0"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a:txBody>
                    <a:bodyPr/>
                    <a:lstStyle/>
                    <a:p>
                      <a:pPr algn="r" fontAlgn="b"/>
                      <a:r>
                        <a:rPr lang="en-US" sz="1500" u="none" strike="noStrike">
                          <a:effectLst/>
                        </a:rPr>
                        <a:t>50,000.00</a:t>
                      </a:r>
                      <a:endParaRPr lang="en-US" sz="1500" b="0" i="0" u="none" strike="noStrike">
                        <a:solidFill>
                          <a:srgbClr val="000000"/>
                        </a:solidFill>
                        <a:effectLst/>
                        <a:latin typeface="Century Gothic" panose="020B0502020202020204" pitchFamily="34" charset="0"/>
                      </a:endParaRPr>
                    </a:p>
                  </a:txBody>
                  <a:tcPr marL="10501" marR="10501" marT="10501" marB="0" anchor="b"/>
                </a:tc>
                <a:tc gridSpan="4">
                  <a:txBody>
                    <a:bodyPr/>
                    <a:lstStyle/>
                    <a:p>
                      <a:pPr algn="l" fontAlgn="b"/>
                      <a:r>
                        <a:rPr lang="en-US" sz="1500" u="none" strike="noStrike">
                          <a:effectLst/>
                        </a:rPr>
                        <a:t>Less Papers</a:t>
                      </a:r>
                      <a:endParaRPr lang="en-US" sz="1500" b="0"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1500" u="none" strike="noStrike">
                          <a:effectLst/>
                        </a:rPr>
                        <a:t>5,160.00</a:t>
                      </a:r>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3503051248"/>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r>
                        <a:rPr lang="en-US" sz="1500" u="none" strike="noStrike">
                          <a:effectLst/>
                        </a:rPr>
                        <a:t>Total:</a:t>
                      </a:r>
                      <a:endParaRPr lang="en-US" sz="1500" b="1" i="0" u="none" strike="noStrike">
                        <a:solidFill>
                          <a:srgbClr val="000000"/>
                        </a:solidFill>
                        <a:effectLst/>
                        <a:latin typeface="Century Gothic" panose="020B0502020202020204" pitchFamily="34" charset="0"/>
                      </a:endParaRPr>
                    </a:p>
                  </a:txBody>
                  <a:tcPr marL="10501" marR="10501" marT="10501" marB="0" anchor="b"/>
                </a:tc>
                <a:tc>
                  <a:txBody>
                    <a:bodyPr/>
                    <a:lstStyle/>
                    <a:p>
                      <a:pPr algn="r" fontAlgn="b"/>
                      <a:r>
                        <a:rPr lang="en-US" sz="1500" u="none" strike="noStrike">
                          <a:effectLst/>
                        </a:rPr>
                        <a:t>50,000.00</a:t>
                      </a:r>
                      <a:endParaRPr lang="en-US" sz="1500" b="1" i="0" u="none" strike="noStrike">
                        <a:solidFill>
                          <a:srgbClr val="000000"/>
                        </a:solidFill>
                        <a:effectLst/>
                        <a:latin typeface="Century Gothic" panose="020B0502020202020204" pitchFamily="34" charset="0"/>
                      </a:endParaRPr>
                    </a:p>
                  </a:txBody>
                  <a:tcPr marL="10501" marR="10501" marT="10501" marB="0" anchor="b"/>
                </a:tc>
                <a:tc gridSpan="4">
                  <a:txBody>
                    <a:bodyPr/>
                    <a:lstStyle/>
                    <a:p>
                      <a:pPr algn="l" fontAlgn="b"/>
                      <a:r>
                        <a:rPr lang="en-US" sz="1500" u="none" strike="noStrike">
                          <a:effectLst/>
                        </a:rPr>
                        <a:t>Additional donations</a:t>
                      </a:r>
                      <a:endParaRPr lang="en-US" sz="1500" b="0"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1500" u="none" strike="noStrike">
                          <a:effectLst/>
                        </a:rPr>
                        <a:t>32,500.00</a:t>
                      </a:r>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2582627580"/>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r>
                        <a:rPr lang="en-US" sz="1500" u="none" strike="noStrike">
                          <a:effectLst/>
                        </a:rPr>
                        <a:t> </a:t>
                      </a:r>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r>
                        <a:rPr lang="en-US" sz="1500" u="none" strike="noStrike">
                          <a:effectLst/>
                        </a:rPr>
                        <a:t>Total:</a:t>
                      </a:r>
                      <a:endParaRPr lang="en-US" sz="1500" b="1" i="0" u="none" strike="noStrike">
                        <a:solidFill>
                          <a:srgbClr val="000000"/>
                        </a:solidFill>
                        <a:effectLst/>
                        <a:latin typeface="Century Gothic" panose="020B0502020202020204" pitchFamily="34" charset="0"/>
                      </a:endParaRPr>
                    </a:p>
                  </a:txBody>
                  <a:tcPr marL="10501" marR="10501" marT="10501" marB="0" anchor="b"/>
                </a:tc>
                <a:tc>
                  <a:txBody>
                    <a:bodyPr/>
                    <a:lstStyle/>
                    <a:p>
                      <a:pPr algn="r" fontAlgn="b"/>
                      <a:r>
                        <a:rPr lang="en-US" sz="1500" u="none" strike="noStrike">
                          <a:effectLst/>
                        </a:rPr>
                        <a:t>37,660.00</a:t>
                      </a:r>
                      <a:endParaRPr lang="en-US" sz="1500" b="1"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2176972863"/>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r>
                        <a:rPr lang="en-US" sz="1500" u="none" strike="noStrike">
                          <a:effectLst/>
                        </a:rPr>
                        <a:t> </a:t>
                      </a:r>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2847092693"/>
                  </a:ext>
                </a:extLst>
              </a:tr>
              <a:tr h="262525">
                <a:tc gridSpan="3">
                  <a:txBody>
                    <a:bodyPr/>
                    <a:lstStyle/>
                    <a:p>
                      <a:pPr algn="l" fontAlgn="b"/>
                      <a:r>
                        <a:rPr lang="en-US" sz="1700" u="none" strike="noStrike">
                          <a:effectLst/>
                        </a:rPr>
                        <a:t>*Recurring Cost</a:t>
                      </a:r>
                      <a:endParaRPr lang="en-US" sz="1700" b="1"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gridSpan="4">
                  <a:txBody>
                    <a:bodyPr/>
                    <a:lstStyle/>
                    <a:p>
                      <a:pPr algn="l" fontAlgn="b"/>
                      <a:r>
                        <a:rPr lang="en-US" sz="1700" u="none" strike="noStrike">
                          <a:effectLst/>
                        </a:rPr>
                        <a:t>*Intangible</a:t>
                      </a:r>
                      <a:endParaRPr lang="en-US" sz="1700" b="1"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2914455241"/>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r>
                        <a:rPr lang="en-US" sz="1500" u="none" strike="noStrike">
                          <a:effectLst/>
                        </a:rPr>
                        <a:t> </a:t>
                      </a:r>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3793301459"/>
                  </a:ext>
                </a:extLst>
              </a:tr>
              <a:tr h="241523">
                <a:tc gridSpan="3">
                  <a:txBody>
                    <a:bodyPr/>
                    <a:lstStyle/>
                    <a:p>
                      <a:pPr algn="l" fontAlgn="b"/>
                      <a:r>
                        <a:rPr lang="en-US" sz="1500" u="none" strike="noStrike">
                          <a:effectLst/>
                        </a:rPr>
                        <a:t>Domain Name</a:t>
                      </a:r>
                      <a:endParaRPr lang="en-US" sz="1500" b="0"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a:txBody>
                    <a:bodyPr/>
                    <a:lstStyle/>
                    <a:p>
                      <a:pPr algn="r" fontAlgn="b"/>
                      <a:r>
                        <a:rPr lang="en-US" sz="1500" u="none" strike="noStrike">
                          <a:effectLst/>
                        </a:rPr>
                        <a:t>1,148.00</a:t>
                      </a:r>
                      <a:endParaRPr lang="en-US" sz="1500" b="0" i="0" u="none" strike="noStrike">
                        <a:solidFill>
                          <a:srgbClr val="000000"/>
                        </a:solidFill>
                        <a:effectLst/>
                        <a:latin typeface="Century Gothic" panose="020B0502020202020204" pitchFamily="34" charset="0"/>
                      </a:endParaRPr>
                    </a:p>
                  </a:txBody>
                  <a:tcPr marL="10501" marR="10501" marT="10501" marB="0" anchor="b"/>
                </a:tc>
                <a:tc gridSpan="4">
                  <a:txBody>
                    <a:bodyPr/>
                    <a:lstStyle/>
                    <a:p>
                      <a:pPr algn="l" fontAlgn="b"/>
                      <a:r>
                        <a:rPr lang="en-US" sz="1500" u="none" strike="noStrike">
                          <a:effectLst/>
                        </a:rPr>
                        <a:t>Faster approval for proposals</a:t>
                      </a:r>
                      <a:endParaRPr lang="en-US" sz="1500" b="0"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1500" u="none" strike="noStrike">
                          <a:effectLst/>
                        </a:rPr>
                        <a:t>0.00</a:t>
                      </a:r>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2231262745"/>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r>
                        <a:rPr lang="en-US" sz="1500" u="none" strike="noStrike">
                          <a:effectLst/>
                        </a:rPr>
                        <a:t>Total:</a:t>
                      </a:r>
                      <a:endParaRPr lang="en-US" sz="1500" b="1" i="0" u="none" strike="noStrike">
                        <a:solidFill>
                          <a:srgbClr val="000000"/>
                        </a:solidFill>
                        <a:effectLst/>
                        <a:latin typeface="Century Gothic" panose="020B0502020202020204" pitchFamily="34" charset="0"/>
                      </a:endParaRPr>
                    </a:p>
                  </a:txBody>
                  <a:tcPr marL="10501" marR="10501" marT="10501" marB="0" anchor="b"/>
                </a:tc>
                <a:tc>
                  <a:txBody>
                    <a:bodyPr/>
                    <a:lstStyle/>
                    <a:p>
                      <a:pPr algn="r" fontAlgn="b"/>
                      <a:r>
                        <a:rPr lang="en-US" sz="1500" u="none" strike="noStrike">
                          <a:effectLst/>
                        </a:rPr>
                        <a:t>1,148.00</a:t>
                      </a:r>
                      <a:endParaRPr lang="en-US" sz="1500" b="1" i="0" u="none" strike="noStrike">
                        <a:solidFill>
                          <a:srgbClr val="000000"/>
                        </a:solidFill>
                        <a:effectLst/>
                        <a:latin typeface="Century Gothic" panose="020B0502020202020204" pitchFamily="34" charset="0"/>
                      </a:endParaRPr>
                    </a:p>
                  </a:txBody>
                  <a:tcPr marL="10501" marR="10501" marT="10501" marB="0" anchor="b"/>
                </a:tc>
                <a:tc gridSpan="4">
                  <a:txBody>
                    <a:bodyPr/>
                    <a:lstStyle/>
                    <a:p>
                      <a:pPr algn="l" fontAlgn="b"/>
                      <a:r>
                        <a:rPr lang="en-US" sz="1500" u="none" strike="noStrike">
                          <a:effectLst/>
                        </a:rPr>
                        <a:t>Donors and beneficiaries visibility</a:t>
                      </a:r>
                      <a:endParaRPr lang="en-US" sz="1500" b="0"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1500" u="none" strike="noStrike">
                          <a:effectLst/>
                        </a:rPr>
                        <a:t>0.00</a:t>
                      </a:r>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3531885759"/>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gridSpan="4">
                  <a:txBody>
                    <a:bodyPr/>
                    <a:lstStyle/>
                    <a:p>
                      <a:pPr algn="l" fontAlgn="b"/>
                      <a:r>
                        <a:rPr lang="en-US" sz="1500" u="none" strike="noStrike">
                          <a:effectLst/>
                        </a:rPr>
                        <a:t>Improve brand image</a:t>
                      </a:r>
                      <a:endParaRPr lang="en-US" sz="1500" b="0"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1500" u="none" strike="noStrike">
                          <a:effectLst/>
                        </a:rPr>
                        <a:t>0.00</a:t>
                      </a:r>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2367731929"/>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gridSpan="4">
                  <a:txBody>
                    <a:bodyPr/>
                    <a:lstStyle/>
                    <a:p>
                      <a:pPr algn="l" fontAlgn="b"/>
                      <a:r>
                        <a:rPr lang="en-US" sz="1500" u="none" strike="noStrike">
                          <a:effectLst/>
                        </a:rPr>
                        <a:t>Increase partners and linkages</a:t>
                      </a:r>
                      <a:endParaRPr lang="en-US" sz="1500" b="0"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1500" u="none" strike="noStrike">
                          <a:effectLst/>
                        </a:rPr>
                        <a:t>0.00</a:t>
                      </a:r>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713526468"/>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gridSpan="4">
                  <a:txBody>
                    <a:bodyPr/>
                    <a:lstStyle/>
                    <a:p>
                      <a:pPr algn="l" fontAlgn="b"/>
                      <a:r>
                        <a:rPr lang="en-US" sz="1500" u="none" strike="noStrike">
                          <a:effectLst/>
                        </a:rPr>
                        <a:t>Improve event success rate</a:t>
                      </a:r>
                      <a:endParaRPr lang="en-US" sz="1500" b="0" i="0" u="none" strike="noStrike">
                        <a:solidFill>
                          <a:srgbClr val="000000"/>
                        </a:solidFill>
                        <a:effectLst/>
                        <a:latin typeface="Century Gothic" panose="020B0502020202020204" pitchFamily="34" charset="0"/>
                      </a:endParaRPr>
                    </a:p>
                  </a:txBody>
                  <a:tcPr marL="10501" marR="10501" marT="1050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1500" u="none" strike="noStrike">
                          <a:effectLst/>
                        </a:rPr>
                        <a:t>0.00</a:t>
                      </a:r>
                      <a:endParaRPr lang="en-US" sz="1500" b="0" i="0" u="none" strike="noStrike">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3182005989"/>
                  </a:ext>
                </a:extLst>
              </a:tr>
              <a:tr h="241523">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r>
                        <a:rPr lang="en-US" sz="1500" u="none" strike="noStrike">
                          <a:effectLst/>
                        </a:rPr>
                        <a:t> </a:t>
                      </a:r>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endParaRPr lang="en-US" sz="1500" b="0" i="0" u="none" strike="noStrike">
                        <a:solidFill>
                          <a:srgbClr val="000000"/>
                        </a:solidFill>
                        <a:effectLst/>
                        <a:latin typeface="Century Gothic" panose="020B0502020202020204" pitchFamily="34" charset="0"/>
                      </a:endParaRPr>
                    </a:p>
                  </a:txBody>
                  <a:tcPr marL="10501" marR="10501" marT="10501" marB="0" anchor="b"/>
                </a:tc>
                <a:tc>
                  <a:txBody>
                    <a:bodyPr/>
                    <a:lstStyle/>
                    <a:p>
                      <a:pPr algn="l" fontAlgn="b"/>
                      <a:r>
                        <a:rPr lang="en-US" sz="1500" u="none" strike="noStrike">
                          <a:effectLst/>
                        </a:rPr>
                        <a:t>Total:</a:t>
                      </a:r>
                      <a:endParaRPr lang="en-US" sz="1500" b="1" i="0" u="none" strike="noStrike">
                        <a:solidFill>
                          <a:srgbClr val="000000"/>
                        </a:solidFill>
                        <a:effectLst/>
                        <a:latin typeface="Century Gothic" panose="020B0502020202020204" pitchFamily="34" charset="0"/>
                      </a:endParaRPr>
                    </a:p>
                  </a:txBody>
                  <a:tcPr marL="10501" marR="10501" marT="10501" marB="0" anchor="b"/>
                </a:tc>
                <a:tc>
                  <a:txBody>
                    <a:bodyPr/>
                    <a:lstStyle/>
                    <a:p>
                      <a:pPr algn="r" fontAlgn="b"/>
                      <a:r>
                        <a:rPr lang="en-US" sz="1500" u="none" strike="noStrike" dirty="0">
                          <a:effectLst/>
                        </a:rPr>
                        <a:t>0.00</a:t>
                      </a:r>
                      <a:endParaRPr lang="en-US" sz="1500" b="1" i="0" u="none" strike="noStrike" dirty="0">
                        <a:solidFill>
                          <a:srgbClr val="000000"/>
                        </a:solidFill>
                        <a:effectLst/>
                        <a:latin typeface="Century Gothic" panose="020B0502020202020204" pitchFamily="34" charset="0"/>
                      </a:endParaRPr>
                    </a:p>
                  </a:txBody>
                  <a:tcPr marL="10501" marR="10501" marT="10501" marB="0" anchor="b"/>
                </a:tc>
                <a:extLst>
                  <a:ext uri="{0D108BD9-81ED-4DB2-BD59-A6C34878D82A}">
                    <a16:rowId xmlns:a16="http://schemas.microsoft.com/office/drawing/2014/main" val="2372346318"/>
                  </a:ext>
                </a:extLst>
              </a:tr>
            </a:tbl>
          </a:graphicData>
        </a:graphic>
      </p:graphicFrame>
    </p:spTree>
    <p:extLst>
      <p:ext uri="{BB962C8B-B14F-4D97-AF65-F5344CB8AC3E}">
        <p14:creationId xmlns:p14="http://schemas.microsoft.com/office/powerpoint/2010/main" val="3971638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07622"/>
            <a:ext cx="7429499" cy="1478570"/>
          </a:xfrm>
        </p:spPr>
        <p:txBody>
          <a:bodyPr>
            <a:normAutofit/>
          </a:bodyPr>
          <a:lstStyle/>
          <a:p>
            <a:pPr algn="ctr"/>
            <a:r>
              <a:rPr lang="en-US" sz="2800" b="1" dirty="0" smtClean="0">
                <a:latin typeface="Century Gothic" panose="020B0502020202020204" pitchFamily="34" charset="0"/>
              </a:rPr>
              <a:t>Net Present Value and Payback Analysis</a:t>
            </a:r>
            <a:endParaRPr lang="en-US" sz="2800" b="1" dirty="0">
              <a:latin typeface="Century Gothic" panose="020B0502020202020204" pitchFamily="34" charset="0"/>
            </a:endParaRPr>
          </a:p>
        </p:txBody>
      </p:sp>
      <p:sp>
        <p:nvSpPr>
          <p:cNvPr id="6" name="TextBox 5"/>
          <p:cNvSpPr txBox="1"/>
          <p:nvPr/>
        </p:nvSpPr>
        <p:spPr>
          <a:xfrm>
            <a:off x="821654" y="5604233"/>
            <a:ext cx="7256683" cy="646331"/>
          </a:xfrm>
          <a:prstGeom prst="rect">
            <a:avLst/>
          </a:prstGeom>
          <a:noFill/>
        </p:spPr>
        <p:txBody>
          <a:bodyPr wrap="square" rtlCol="0">
            <a:spAutoFit/>
          </a:bodyPr>
          <a:lstStyle/>
          <a:p>
            <a:pPr algn="ctr"/>
            <a:r>
              <a:rPr lang="en-PH" dirty="0" smtClean="0">
                <a:latin typeface="Century Gothic" panose="020B0502020202020204" pitchFamily="34" charset="0"/>
              </a:rPr>
              <a:t>The </a:t>
            </a:r>
            <a:r>
              <a:rPr lang="en-PH" dirty="0">
                <a:latin typeface="Century Gothic" panose="020B0502020202020204" pitchFamily="34" charset="0"/>
              </a:rPr>
              <a:t>table above is the NPV and Payback Analysis with a discount rate of ten (10) percent. </a:t>
            </a:r>
            <a:endParaRPr lang="en-US" dirty="0">
              <a:latin typeface="Century Gothic" panose="020B0502020202020204" pitchFamily="34" charset="0"/>
            </a:endParaRPr>
          </a:p>
        </p:txBody>
      </p:sp>
      <p:graphicFrame>
        <p:nvGraphicFramePr>
          <p:cNvPr id="7" name="Content Placeholder 6"/>
          <p:cNvGraphicFramePr>
            <a:graphicFrameLocks noGrp="1"/>
          </p:cNvGraphicFramePr>
          <p:nvPr>
            <p:ph idx="1"/>
            <p:extLst/>
          </p:nvPr>
        </p:nvGraphicFramePr>
        <p:xfrm>
          <a:off x="583907" y="1593113"/>
          <a:ext cx="8126937" cy="3902430"/>
        </p:xfrm>
        <a:graphic>
          <a:graphicData uri="http://schemas.openxmlformats.org/drawingml/2006/table">
            <a:tbl>
              <a:tblPr>
                <a:tableStyleId>{5C22544A-7EE6-4342-B048-85BDC9FD1C3A}</a:tableStyleId>
              </a:tblPr>
              <a:tblGrid>
                <a:gridCol w="1835115">
                  <a:extLst>
                    <a:ext uri="{9D8B030D-6E8A-4147-A177-3AD203B41FA5}">
                      <a16:colId xmlns:a16="http://schemas.microsoft.com/office/drawing/2014/main" val="40351726"/>
                    </a:ext>
                  </a:extLst>
                </a:gridCol>
                <a:gridCol w="1048637">
                  <a:extLst>
                    <a:ext uri="{9D8B030D-6E8A-4147-A177-3AD203B41FA5}">
                      <a16:colId xmlns:a16="http://schemas.microsoft.com/office/drawing/2014/main" val="911642478"/>
                    </a:ext>
                  </a:extLst>
                </a:gridCol>
                <a:gridCol w="1048637">
                  <a:extLst>
                    <a:ext uri="{9D8B030D-6E8A-4147-A177-3AD203B41FA5}">
                      <a16:colId xmlns:a16="http://schemas.microsoft.com/office/drawing/2014/main" val="1545600622"/>
                    </a:ext>
                  </a:extLst>
                </a:gridCol>
                <a:gridCol w="1048637">
                  <a:extLst>
                    <a:ext uri="{9D8B030D-6E8A-4147-A177-3AD203B41FA5}">
                      <a16:colId xmlns:a16="http://schemas.microsoft.com/office/drawing/2014/main" val="3551568827"/>
                    </a:ext>
                  </a:extLst>
                </a:gridCol>
                <a:gridCol w="1048637">
                  <a:extLst>
                    <a:ext uri="{9D8B030D-6E8A-4147-A177-3AD203B41FA5}">
                      <a16:colId xmlns:a16="http://schemas.microsoft.com/office/drawing/2014/main" val="3070303899"/>
                    </a:ext>
                  </a:extLst>
                </a:gridCol>
                <a:gridCol w="1048637">
                  <a:extLst>
                    <a:ext uri="{9D8B030D-6E8A-4147-A177-3AD203B41FA5}">
                      <a16:colId xmlns:a16="http://schemas.microsoft.com/office/drawing/2014/main" val="1954838050"/>
                    </a:ext>
                  </a:extLst>
                </a:gridCol>
                <a:gridCol w="1048637">
                  <a:extLst>
                    <a:ext uri="{9D8B030D-6E8A-4147-A177-3AD203B41FA5}">
                      <a16:colId xmlns:a16="http://schemas.microsoft.com/office/drawing/2014/main" val="177531098"/>
                    </a:ext>
                  </a:extLst>
                </a:gridCol>
              </a:tblGrid>
              <a:tr h="245406">
                <a:tc>
                  <a:txBody>
                    <a:bodyPr/>
                    <a:lstStyle/>
                    <a:p>
                      <a:pPr algn="l" fontAlgn="b"/>
                      <a:r>
                        <a:rPr lang="en-US" sz="1500" u="none" strike="noStrike">
                          <a:effectLst/>
                        </a:rPr>
                        <a:t>Discount Rate: </a:t>
                      </a:r>
                      <a:endParaRPr lang="en-US" sz="1500" b="1"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500" b="1"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extLst>
                  <a:ext uri="{0D108BD9-81ED-4DB2-BD59-A6C34878D82A}">
                    <a16:rowId xmlns:a16="http://schemas.microsoft.com/office/drawing/2014/main" val="2496526132"/>
                  </a:ext>
                </a:extLst>
              </a:tr>
              <a:tr h="228564">
                <a:tc gridSpan="3">
                  <a:txBody>
                    <a:bodyPr/>
                    <a:lstStyle/>
                    <a:p>
                      <a:pPr algn="l" fontAlgn="b"/>
                      <a:r>
                        <a:rPr lang="en-US" sz="1400" u="none" strike="noStrike" dirty="0">
                          <a:effectLst/>
                        </a:rPr>
                        <a:t>Assume project is completed in Year 0</a:t>
                      </a:r>
                      <a:endParaRPr lang="en-US" sz="1400" b="0" i="1" u="none" strike="noStrike" dirty="0">
                        <a:solidFill>
                          <a:srgbClr val="000000"/>
                        </a:solidFill>
                        <a:effectLst/>
                        <a:latin typeface="Century Gothic" panose="020B0502020202020204" pitchFamily="34" charset="0"/>
                      </a:endParaRPr>
                    </a:p>
                  </a:txBody>
                  <a:tcPr marL="9253" marR="9253" marT="9253" marB="0" anchor="b"/>
                </a:tc>
                <a:tc hMerge="1">
                  <a:txBody>
                    <a:bodyPr/>
                    <a:lstStyle/>
                    <a:p>
                      <a:endParaRPr lang="en-US"/>
                    </a:p>
                  </a:txBody>
                  <a:tcPr/>
                </a:tc>
                <a:tc hMerge="1">
                  <a:txBody>
                    <a:bodyPr/>
                    <a:lstStyle/>
                    <a:p>
                      <a:endParaRPr lang="en-US"/>
                    </a:p>
                  </a:txBody>
                  <a:tcPr/>
                </a:tc>
                <a:tc>
                  <a:txBody>
                    <a:bodyPr/>
                    <a:lstStyle/>
                    <a:p>
                      <a:pPr algn="l" fontAlgn="b"/>
                      <a:endParaRPr lang="en-US" sz="1400" b="0" i="1"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extLst>
                  <a:ext uri="{0D108BD9-81ED-4DB2-BD59-A6C34878D82A}">
                    <a16:rowId xmlns:a16="http://schemas.microsoft.com/office/drawing/2014/main" val="855179722"/>
                  </a:ext>
                </a:extLst>
              </a:tr>
              <a:tr h="228564">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extLst>
                  <a:ext uri="{0D108BD9-81ED-4DB2-BD59-A6C34878D82A}">
                    <a16:rowId xmlns:a16="http://schemas.microsoft.com/office/drawing/2014/main" val="2726318762"/>
                  </a:ext>
                </a:extLst>
              </a:tr>
              <a:tr h="228564">
                <a:tc rowSpan="2">
                  <a:txBody>
                    <a:bodyPr/>
                    <a:lstStyle/>
                    <a:p>
                      <a:pPr algn="ctr" fontAlgn="b"/>
                      <a:r>
                        <a:rPr lang="en-US" sz="1400" u="none" strike="noStrike">
                          <a:effectLst/>
                        </a:rPr>
                        <a:t> </a:t>
                      </a:r>
                      <a:endParaRPr lang="en-US" sz="1400" b="0" i="0" u="none" strike="noStrike">
                        <a:solidFill>
                          <a:srgbClr val="000000"/>
                        </a:solidFill>
                        <a:effectLst/>
                        <a:latin typeface="Century Gothic" panose="020B0502020202020204" pitchFamily="34" charset="0"/>
                      </a:endParaRPr>
                    </a:p>
                  </a:txBody>
                  <a:tcPr marL="9253" marR="9253" marT="9253" marB="0" anchor="b"/>
                </a:tc>
                <a:tc gridSpan="5">
                  <a:txBody>
                    <a:bodyPr/>
                    <a:lstStyle/>
                    <a:p>
                      <a:pPr algn="ctr" fontAlgn="b"/>
                      <a:r>
                        <a:rPr lang="en-US" sz="1400" u="none" strike="noStrike">
                          <a:effectLst/>
                        </a:rPr>
                        <a:t>Year</a:t>
                      </a:r>
                      <a:endParaRPr lang="en-US" sz="1400" b="1" i="0" u="none" strike="noStrike">
                        <a:solidFill>
                          <a:srgbClr val="000000"/>
                        </a:solidFill>
                        <a:effectLst/>
                        <a:latin typeface="Century Gothic" panose="020B0502020202020204" pitchFamily="34" charset="0"/>
                      </a:endParaRPr>
                    </a:p>
                  </a:txBody>
                  <a:tcPr marL="9253" marR="9253" marT="925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1400" u="none" strike="noStrike">
                          <a:effectLst/>
                        </a:rPr>
                        <a:t>Total</a:t>
                      </a:r>
                      <a:endParaRPr lang="en-US" sz="1400" b="1" i="0" u="none" strike="noStrike">
                        <a:solidFill>
                          <a:srgbClr val="000000"/>
                        </a:solidFill>
                        <a:effectLst/>
                        <a:latin typeface="Century Gothic" panose="020B0502020202020204" pitchFamily="34" charset="0"/>
                      </a:endParaRPr>
                    </a:p>
                  </a:txBody>
                  <a:tcPr marL="9253" marR="9253" marT="9253" marB="0" anchor="ctr"/>
                </a:tc>
                <a:extLst>
                  <a:ext uri="{0D108BD9-81ED-4DB2-BD59-A6C34878D82A}">
                    <a16:rowId xmlns:a16="http://schemas.microsoft.com/office/drawing/2014/main" val="4135725959"/>
                  </a:ext>
                </a:extLst>
              </a:tr>
              <a:tr h="228564">
                <a:tc vMerge="1">
                  <a:txBody>
                    <a:bodyPr/>
                    <a:lstStyle/>
                    <a:p>
                      <a:endParaRPr lang="en-US"/>
                    </a:p>
                  </a:txBody>
                  <a:tcPr/>
                </a:tc>
                <a:tc>
                  <a:txBody>
                    <a:bodyPr/>
                    <a:lstStyle/>
                    <a:p>
                      <a:pPr algn="ctr" fontAlgn="b"/>
                      <a:r>
                        <a:rPr lang="en-US" sz="1400" u="none" strike="noStrike">
                          <a:effectLst/>
                        </a:rPr>
                        <a:t>0</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ctr" fontAlgn="b"/>
                      <a:r>
                        <a:rPr lang="en-US" sz="1400" u="none" strike="noStrike">
                          <a:effectLst/>
                        </a:rPr>
                        <a:t>1</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ctr" fontAlgn="b"/>
                      <a:r>
                        <a:rPr lang="en-US" sz="1400" u="none" strike="noStrike">
                          <a:effectLst/>
                        </a:rPr>
                        <a:t>2</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ctr" fontAlgn="b"/>
                      <a:r>
                        <a:rPr lang="en-US" sz="1400" u="none" strike="noStrike">
                          <a:effectLst/>
                        </a:rPr>
                        <a:t>3</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ctr" fontAlgn="b"/>
                      <a:r>
                        <a:rPr lang="en-US" sz="1400" u="none" strike="noStrike">
                          <a:effectLst/>
                        </a:rPr>
                        <a:t>4</a:t>
                      </a:r>
                      <a:endParaRPr lang="en-US" sz="1400" b="1" i="0" u="none" strike="noStrike">
                        <a:solidFill>
                          <a:srgbClr val="000000"/>
                        </a:solidFill>
                        <a:effectLst/>
                        <a:latin typeface="Century Gothic" panose="020B0502020202020204" pitchFamily="34" charset="0"/>
                      </a:endParaRPr>
                    </a:p>
                  </a:txBody>
                  <a:tcPr marL="9253" marR="9253" marT="9253" marB="0" anchor="b"/>
                </a:tc>
                <a:tc vMerge="1">
                  <a:txBody>
                    <a:bodyPr/>
                    <a:lstStyle/>
                    <a:p>
                      <a:endParaRPr lang="en-US"/>
                    </a:p>
                  </a:txBody>
                  <a:tcPr/>
                </a:tc>
                <a:extLst>
                  <a:ext uri="{0D108BD9-81ED-4DB2-BD59-A6C34878D82A}">
                    <a16:rowId xmlns:a16="http://schemas.microsoft.com/office/drawing/2014/main" val="3023557175"/>
                  </a:ext>
                </a:extLst>
              </a:tr>
              <a:tr h="228564">
                <a:tc>
                  <a:txBody>
                    <a:bodyPr/>
                    <a:lstStyle/>
                    <a:p>
                      <a:pPr algn="l" fontAlgn="b"/>
                      <a:r>
                        <a:rPr lang="en-US" sz="1400" u="none" strike="noStrike">
                          <a:effectLst/>
                        </a:rPr>
                        <a:t>Costs</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51,148.00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1,148.00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1,148.00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1,148.00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1,148.00</a:t>
                      </a:r>
                      <a:endParaRPr lang="en-US" sz="1400" b="0" i="0" u="none" strike="noStrike">
                        <a:solidFill>
                          <a:srgbClr val="000000"/>
                        </a:solidFill>
                        <a:effectLst/>
                        <a:latin typeface="Century Gothic" panose="020B0502020202020204" pitchFamily="34" charset="0"/>
                      </a:endParaRPr>
                    </a:p>
                  </a:txBody>
                  <a:tcPr marL="9253" marR="9253" marT="9253" marB="0" anchor="b"/>
                </a:tc>
                <a:tc rowSpan="2">
                  <a:txBody>
                    <a:bodyPr/>
                    <a:lstStyle/>
                    <a:p>
                      <a:pPr algn="ctr" fontAlgn="b"/>
                      <a:r>
                        <a:rPr lang="en-US" sz="1400" u="none" strike="noStrike">
                          <a:effectLst/>
                        </a:rPr>
                        <a:t> </a:t>
                      </a:r>
                      <a:endParaRPr lang="en-US" sz="1400" b="0" i="0" u="none" strike="noStrike">
                        <a:solidFill>
                          <a:srgbClr val="000000"/>
                        </a:solidFill>
                        <a:effectLst/>
                        <a:latin typeface="Century Gothic" panose="020B0502020202020204" pitchFamily="34" charset="0"/>
                      </a:endParaRPr>
                    </a:p>
                  </a:txBody>
                  <a:tcPr marL="9253" marR="9253" marT="9253" marB="0" anchor="b"/>
                </a:tc>
                <a:extLst>
                  <a:ext uri="{0D108BD9-81ED-4DB2-BD59-A6C34878D82A}">
                    <a16:rowId xmlns:a16="http://schemas.microsoft.com/office/drawing/2014/main" val="1027774122"/>
                  </a:ext>
                </a:extLst>
              </a:tr>
              <a:tr h="228564">
                <a:tc>
                  <a:txBody>
                    <a:bodyPr/>
                    <a:lstStyle/>
                    <a:p>
                      <a:pPr algn="l" fontAlgn="b"/>
                      <a:r>
                        <a:rPr lang="en-US" sz="1400" u="none" strike="noStrike">
                          <a:effectLst/>
                        </a:rPr>
                        <a:t>Discounted Factor</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0.91</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0.83</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0.75</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0.68</a:t>
                      </a:r>
                      <a:endParaRPr lang="en-US" sz="1400" b="0" i="0" u="none" strike="noStrike">
                        <a:solidFill>
                          <a:srgbClr val="000000"/>
                        </a:solidFill>
                        <a:effectLst/>
                        <a:latin typeface="Century Gothic" panose="020B0502020202020204" pitchFamily="34" charset="0"/>
                      </a:endParaRPr>
                    </a:p>
                  </a:txBody>
                  <a:tcPr marL="9253" marR="9253" marT="9253" marB="0" anchor="b"/>
                </a:tc>
                <a:tc vMerge="1">
                  <a:txBody>
                    <a:bodyPr/>
                    <a:lstStyle/>
                    <a:p>
                      <a:endParaRPr lang="en-US"/>
                    </a:p>
                  </a:txBody>
                  <a:tcPr/>
                </a:tc>
                <a:extLst>
                  <a:ext uri="{0D108BD9-81ED-4DB2-BD59-A6C34878D82A}">
                    <a16:rowId xmlns:a16="http://schemas.microsoft.com/office/drawing/2014/main" val="2402094171"/>
                  </a:ext>
                </a:extLst>
              </a:tr>
              <a:tr h="228564">
                <a:tc>
                  <a:txBody>
                    <a:bodyPr/>
                    <a:lstStyle/>
                    <a:p>
                      <a:pPr algn="l" fontAlgn="b"/>
                      <a:r>
                        <a:rPr lang="en-US" sz="1400" u="none" strike="noStrike">
                          <a:effectLst/>
                        </a:rPr>
                        <a:t>Discounted Costs</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51,148.00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1,043.64</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948.76</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862.51</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784.10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54,787.01</a:t>
                      </a:r>
                      <a:endParaRPr lang="en-US" sz="1400" b="1" i="0" u="none" strike="noStrike">
                        <a:solidFill>
                          <a:srgbClr val="000000"/>
                        </a:solidFill>
                        <a:effectLst/>
                        <a:latin typeface="Century Gothic" panose="020B0502020202020204" pitchFamily="34" charset="0"/>
                      </a:endParaRPr>
                    </a:p>
                  </a:txBody>
                  <a:tcPr marL="9253" marR="9253" marT="9253" marB="0" anchor="b"/>
                </a:tc>
                <a:extLst>
                  <a:ext uri="{0D108BD9-81ED-4DB2-BD59-A6C34878D82A}">
                    <a16:rowId xmlns:a16="http://schemas.microsoft.com/office/drawing/2014/main" val="159819366"/>
                  </a:ext>
                </a:extLst>
              </a:tr>
              <a:tr h="228564">
                <a:tc gridSpan="7">
                  <a:txBody>
                    <a:bodyPr/>
                    <a:lstStyle/>
                    <a:p>
                      <a:pPr algn="ctr" fontAlgn="b"/>
                      <a:r>
                        <a:rPr lang="en-US" sz="1400" u="none" strike="noStrike">
                          <a:effectLst/>
                        </a:rPr>
                        <a:t> </a:t>
                      </a:r>
                      <a:endParaRPr lang="en-US" sz="1400" b="1" i="0" u="none" strike="noStrike">
                        <a:solidFill>
                          <a:srgbClr val="000000"/>
                        </a:solidFill>
                        <a:effectLst/>
                        <a:latin typeface="Century Gothic" panose="020B0502020202020204" pitchFamily="34" charset="0"/>
                      </a:endParaRPr>
                    </a:p>
                  </a:txBody>
                  <a:tcPr marL="9253" marR="9253" marT="925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47415331"/>
                  </a:ext>
                </a:extLst>
              </a:tr>
              <a:tr h="228564">
                <a:tc>
                  <a:txBody>
                    <a:bodyPr/>
                    <a:lstStyle/>
                    <a:p>
                      <a:pPr algn="l" fontAlgn="b"/>
                      <a:r>
                        <a:rPr lang="en-US" sz="1400" u="none" strike="noStrike">
                          <a:effectLst/>
                        </a:rPr>
                        <a:t>Benefits</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0.00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37,660.00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37,660.00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37,660.00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37,660.00</a:t>
                      </a:r>
                      <a:endParaRPr lang="en-US" sz="1400" b="0" i="0" u="none" strike="noStrike">
                        <a:solidFill>
                          <a:srgbClr val="000000"/>
                        </a:solidFill>
                        <a:effectLst/>
                        <a:latin typeface="Century Gothic" panose="020B0502020202020204" pitchFamily="34" charset="0"/>
                      </a:endParaRPr>
                    </a:p>
                  </a:txBody>
                  <a:tcPr marL="9253" marR="9253" marT="9253" marB="0" anchor="b"/>
                </a:tc>
                <a:tc rowSpan="2">
                  <a:txBody>
                    <a:bodyPr/>
                    <a:lstStyle/>
                    <a:p>
                      <a:pPr algn="ctr" fontAlgn="b"/>
                      <a:r>
                        <a:rPr lang="en-US" sz="1400" u="none" strike="noStrike">
                          <a:effectLst/>
                        </a:rPr>
                        <a:t> </a:t>
                      </a:r>
                      <a:endParaRPr lang="en-US" sz="1400" b="0" i="0" u="none" strike="noStrike">
                        <a:solidFill>
                          <a:srgbClr val="000000"/>
                        </a:solidFill>
                        <a:effectLst/>
                        <a:latin typeface="Century Gothic" panose="020B0502020202020204" pitchFamily="34" charset="0"/>
                      </a:endParaRPr>
                    </a:p>
                  </a:txBody>
                  <a:tcPr marL="9253" marR="9253" marT="9253" marB="0" anchor="b"/>
                </a:tc>
                <a:extLst>
                  <a:ext uri="{0D108BD9-81ED-4DB2-BD59-A6C34878D82A}">
                    <a16:rowId xmlns:a16="http://schemas.microsoft.com/office/drawing/2014/main" val="3944995109"/>
                  </a:ext>
                </a:extLst>
              </a:tr>
              <a:tr h="228564">
                <a:tc>
                  <a:txBody>
                    <a:bodyPr/>
                    <a:lstStyle/>
                    <a:p>
                      <a:pPr algn="l" fontAlgn="b"/>
                      <a:r>
                        <a:rPr lang="en-US" sz="1400" u="none" strike="noStrike">
                          <a:effectLst/>
                        </a:rPr>
                        <a:t>Discounted Factor</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0.91</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0.83</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0.75</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0.68</a:t>
                      </a:r>
                      <a:endParaRPr lang="en-US" sz="1400" b="0" i="0" u="none" strike="noStrike">
                        <a:solidFill>
                          <a:srgbClr val="000000"/>
                        </a:solidFill>
                        <a:effectLst/>
                        <a:latin typeface="Century Gothic" panose="020B0502020202020204" pitchFamily="34" charset="0"/>
                      </a:endParaRPr>
                    </a:p>
                  </a:txBody>
                  <a:tcPr marL="9253" marR="9253" marT="9253" marB="0" anchor="b"/>
                </a:tc>
                <a:tc vMerge="1">
                  <a:txBody>
                    <a:bodyPr/>
                    <a:lstStyle/>
                    <a:p>
                      <a:endParaRPr lang="en-US"/>
                    </a:p>
                  </a:txBody>
                  <a:tcPr/>
                </a:tc>
                <a:extLst>
                  <a:ext uri="{0D108BD9-81ED-4DB2-BD59-A6C34878D82A}">
                    <a16:rowId xmlns:a16="http://schemas.microsoft.com/office/drawing/2014/main" val="3313835816"/>
                  </a:ext>
                </a:extLst>
              </a:tr>
              <a:tr h="228564">
                <a:tc>
                  <a:txBody>
                    <a:bodyPr/>
                    <a:lstStyle/>
                    <a:p>
                      <a:pPr algn="l" fontAlgn="b"/>
                      <a:r>
                        <a:rPr lang="en-US" sz="1400" u="none" strike="noStrike">
                          <a:effectLst/>
                        </a:rPr>
                        <a:t>Discounted Benefits</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0.00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34,236.36</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31,123.97</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28,294.52</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25,722.29</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119,377.13</a:t>
                      </a:r>
                      <a:endParaRPr lang="en-US" sz="1400" b="1" i="0" u="none" strike="noStrike">
                        <a:solidFill>
                          <a:srgbClr val="000000"/>
                        </a:solidFill>
                        <a:effectLst/>
                        <a:latin typeface="Century Gothic" panose="020B0502020202020204" pitchFamily="34" charset="0"/>
                      </a:endParaRPr>
                    </a:p>
                  </a:txBody>
                  <a:tcPr marL="9253" marR="9253" marT="9253" marB="0" anchor="b"/>
                </a:tc>
                <a:extLst>
                  <a:ext uri="{0D108BD9-81ED-4DB2-BD59-A6C34878D82A}">
                    <a16:rowId xmlns:a16="http://schemas.microsoft.com/office/drawing/2014/main" val="76129773"/>
                  </a:ext>
                </a:extLst>
              </a:tr>
              <a:tr h="228564">
                <a:tc gridSpan="7">
                  <a:txBody>
                    <a:bodyPr/>
                    <a:lstStyle/>
                    <a:p>
                      <a:pPr algn="ctr" fontAlgn="b"/>
                      <a:r>
                        <a:rPr lang="en-US" sz="1400" u="none" strike="noStrike">
                          <a:effectLst/>
                        </a:rPr>
                        <a:t> </a:t>
                      </a:r>
                      <a:endParaRPr lang="en-US" sz="1400" b="1" i="0" u="none" strike="noStrike">
                        <a:solidFill>
                          <a:srgbClr val="000000"/>
                        </a:solidFill>
                        <a:effectLst/>
                        <a:latin typeface="Century Gothic" panose="020B0502020202020204" pitchFamily="34" charset="0"/>
                      </a:endParaRPr>
                    </a:p>
                  </a:txBody>
                  <a:tcPr marL="9253" marR="9253" marT="925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55629755"/>
                  </a:ext>
                </a:extLst>
              </a:tr>
              <a:tr h="228564">
                <a:tc>
                  <a:txBody>
                    <a:bodyPr/>
                    <a:lstStyle/>
                    <a:p>
                      <a:pPr algn="l" fontAlgn="b"/>
                      <a:r>
                        <a:rPr lang="en-US" sz="1400" u="none" strike="noStrike">
                          <a:effectLst/>
                        </a:rPr>
                        <a:t>Net Present Value</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51,148.00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33,192.73</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30,175.21</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27,432.01</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24,938.19</a:t>
                      </a:r>
                      <a:endParaRPr lang="en-US" sz="1400" b="0" i="0" u="none" strike="noStrike">
                        <a:solidFill>
                          <a:srgbClr val="000000"/>
                        </a:solidFill>
                        <a:effectLst/>
                        <a:latin typeface="Century Gothic" panose="020B0502020202020204" pitchFamily="34" charset="0"/>
                      </a:endParaRPr>
                    </a:p>
                  </a:txBody>
                  <a:tcPr marL="9253" marR="9253" marT="9253" marB="0" anchor="b"/>
                </a:tc>
                <a:tc rowSpan="2">
                  <a:txBody>
                    <a:bodyPr/>
                    <a:lstStyle/>
                    <a:p>
                      <a:pPr algn="ctr" fontAlgn="b"/>
                      <a:r>
                        <a:rPr lang="en-US" sz="1400" u="none" strike="noStrike">
                          <a:effectLst/>
                        </a:rPr>
                        <a:t> </a:t>
                      </a:r>
                      <a:endParaRPr lang="en-US" sz="1400" b="0" i="0" u="none" strike="noStrike">
                        <a:solidFill>
                          <a:srgbClr val="000000"/>
                        </a:solidFill>
                        <a:effectLst/>
                        <a:latin typeface="Century Gothic" panose="020B0502020202020204" pitchFamily="34" charset="0"/>
                      </a:endParaRPr>
                    </a:p>
                  </a:txBody>
                  <a:tcPr marL="9253" marR="9253" marT="9253" marB="0" anchor="b"/>
                </a:tc>
                <a:extLst>
                  <a:ext uri="{0D108BD9-81ED-4DB2-BD59-A6C34878D82A}">
                    <a16:rowId xmlns:a16="http://schemas.microsoft.com/office/drawing/2014/main" val="1726952096"/>
                  </a:ext>
                </a:extLst>
              </a:tr>
              <a:tr h="228564">
                <a:tc>
                  <a:txBody>
                    <a:bodyPr/>
                    <a:lstStyle/>
                    <a:p>
                      <a:pPr algn="l" fontAlgn="b"/>
                      <a:r>
                        <a:rPr lang="en-US" sz="1400" u="none" strike="noStrike">
                          <a:effectLst/>
                        </a:rPr>
                        <a:t>Payback</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51,148.00</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17,955.27</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12,219.93</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39,651.94</a:t>
                      </a:r>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64,590.13</a:t>
                      </a:r>
                      <a:endParaRPr lang="en-US" sz="1400" b="0" i="0" u="none" strike="noStrike">
                        <a:solidFill>
                          <a:srgbClr val="000000"/>
                        </a:solidFill>
                        <a:effectLst/>
                        <a:latin typeface="Century Gothic" panose="020B0502020202020204" pitchFamily="34" charset="0"/>
                      </a:endParaRPr>
                    </a:p>
                  </a:txBody>
                  <a:tcPr marL="9253" marR="9253" marT="9253" marB="0" anchor="b"/>
                </a:tc>
                <a:tc vMerge="1">
                  <a:txBody>
                    <a:bodyPr/>
                    <a:lstStyle/>
                    <a:p>
                      <a:endParaRPr lang="en-US"/>
                    </a:p>
                  </a:txBody>
                  <a:tcPr/>
                </a:tc>
                <a:extLst>
                  <a:ext uri="{0D108BD9-81ED-4DB2-BD59-A6C34878D82A}">
                    <a16:rowId xmlns:a16="http://schemas.microsoft.com/office/drawing/2014/main" val="1147125989"/>
                  </a:ext>
                </a:extLst>
              </a:tr>
              <a:tr h="228564">
                <a:tc>
                  <a:txBody>
                    <a:bodyPr/>
                    <a:lstStyle/>
                    <a:p>
                      <a:pPr algn="l" fontAlgn="b"/>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extLst>
                  <a:ext uri="{0D108BD9-81ED-4DB2-BD59-A6C34878D82A}">
                    <a16:rowId xmlns:a16="http://schemas.microsoft.com/office/drawing/2014/main" val="4120332851"/>
                  </a:ext>
                </a:extLst>
              </a:tr>
              <a:tr h="228564">
                <a:tc>
                  <a:txBody>
                    <a:bodyPr/>
                    <a:lstStyle/>
                    <a:p>
                      <a:pPr algn="l" fontAlgn="b"/>
                      <a:r>
                        <a:rPr lang="en-US" sz="1400" u="none" strike="noStrike">
                          <a:effectLst/>
                        </a:rPr>
                        <a:t>ROI:</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r" fontAlgn="b"/>
                      <a:r>
                        <a:rPr lang="en-US" sz="1400" u="none" strike="noStrike">
                          <a:effectLst/>
                        </a:rPr>
                        <a:t>1.18</a:t>
                      </a:r>
                      <a:endParaRPr lang="en-US" sz="1400" b="1"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dirty="0">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a:solidFill>
                          <a:srgbClr val="000000"/>
                        </a:solidFill>
                        <a:effectLst/>
                        <a:latin typeface="Century Gothic" panose="020B0502020202020204" pitchFamily="34" charset="0"/>
                      </a:endParaRPr>
                    </a:p>
                  </a:txBody>
                  <a:tcPr marL="9253" marR="9253" marT="9253" marB="0" anchor="b"/>
                </a:tc>
                <a:tc>
                  <a:txBody>
                    <a:bodyPr/>
                    <a:lstStyle/>
                    <a:p>
                      <a:pPr algn="l" fontAlgn="b"/>
                      <a:endParaRPr lang="en-US" sz="1400" b="0" i="0" u="none" strike="noStrike" dirty="0">
                        <a:solidFill>
                          <a:srgbClr val="000000"/>
                        </a:solidFill>
                        <a:effectLst/>
                        <a:latin typeface="Century Gothic" panose="020B0502020202020204" pitchFamily="34" charset="0"/>
                      </a:endParaRPr>
                    </a:p>
                  </a:txBody>
                  <a:tcPr marL="9253" marR="9253" marT="9253" marB="0" anchor="b"/>
                </a:tc>
                <a:extLst>
                  <a:ext uri="{0D108BD9-81ED-4DB2-BD59-A6C34878D82A}">
                    <a16:rowId xmlns:a16="http://schemas.microsoft.com/office/drawing/2014/main" val="3282631803"/>
                  </a:ext>
                </a:extLst>
              </a:tr>
            </a:tbl>
          </a:graphicData>
        </a:graphic>
      </p:graphicFrame>
    </p:spTree>
    <p:extLst>
      <p:ext uri="{BB962C8B-B14F-4D97-AF65-F5344CB8AC3E}">
        <p14:creationId xmlns:p14="http://schemas.microsoft.com/office/powerpoint/2010/main" val="3942268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Caritas</a:t>
            </a:r>
            <a:r>
              <a:rPr lang="en-US" b="1" dirty="0" smtClean="0">
                <a:latin typeface="Century Gothic" panose="020B0502020202020204" pitchFamily="34" charset="0"/>
              </a:rPr>
              <a:t> et </a:t>
            </a:r>
            <a:r>
              <a:rPr lang="en-US" b="1" dirty="0" err="1" smtClean="0">
                <a:latin typeface="Century Gothic" panose="020B0502020202020204" pitchFamily="34" charset="0"/>
              </a:rPr>
              <a:t>Scientia</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Century Gothic" panose="020B0502020202020204" pitchFamily="34" charset="0"/>
              </a:rPr>
              <a:t>San </a:t>
            </a:r>
            <a:r>
              <a:rPr lang="en-US" sz="2400" dirty="0">
                <a:latin typeface="Century Gothic" panose="020B0502020202020204" pitchFamily="34" charset="0"/>
              </a:rPr>
              <a:t>Sebastian College </a:t>
            </a:r>
            <a:r>
              <a:rPr lang="en-US" sz="2400" dirty="0" err="1">
                <a:latin typeface="Century Gothic" panose="020B0502020202020204" pitchFamily="34" charset="0"/>
              </a:rPr>
              <a:t>Recoletos</a:t>
            </a:r>
            <a:r>
              <a:rPr lang="en-US" sz="2400" dirty="0">
                <a:latin typeface="Century Gothic" panose="020B0502020202020204" pitchFamily="34" charset="0"/>
              </a:rPr>
              <a:t> – de </a:t>
            </a:r>
            <a:r>
              <a:rPr lang="en-US" sz="2400" dirty="0" smtClean="0">
                <a:latin typeface="Century Gothic" panose="020B0502020202020204" pitchFamily="34" charset="0"/>
              </a:rPr>
              <a:t>Cavite has </a:t>
            </a:r>
            <a:r>
              <a:rPr lang="en-US" sz="2400" dirty="0">
                <a:latin typeface="Century Gothic" panose="020B0502020202020204" pitchFamily="34" charset="0"/>
              </a:rPr>
              <a:t>been promoting its philosophy, ‘Caritas et </a:t>
            </a:r>
            <a:r>
              <a:rPr lang="en-US" sz="2400" dirty="0" err="1">
                <a:latin typeface="Century Gothic" panose="020B0502020202020204" pitchFamily="34" charset="0"/>
              </a:rPr>
              <a:t>Scientia</a:t>
            </a:r>
            <a:r>
              <a:rPr lang="en-US" sz="2400" dirty="0">
                <a:latin typeface="Century Gothic" panose="020B0502020202020204" pitchFamily="34" charset="0"/>
              </a:rPr>
              <a:t>,’ which means charity and </a:t>
            </a:r>
            <a:r>
              <a:rPr lang="en-US" sz="2400" dirty="0" smtClean="0">
                <a:latin typeface="Century Gothic" panose="020B0502020202020204" pitchFamily="34" charset="0"/>
              </a:rPr>
              <a:t>knowledge, striving to deliver it’s extension and outreach services to the community.</a:t>
            </a:r>
            <a:endParaRPr lang="en-US" sz="2400" dirty="0">
              <a:latin typeface="Century Gothic" panose="020B0502020202020204" pitchFamily="34" charset="0"/>
            </a:endParaRPr>
          </a:p>
        </p:txBody>
      </p:sp>
    </p:spTree>
    <p:extLst>
      <p:ext uri="{BB962C8B-B14F-4D97-AF65-F5344CB8AC3E}">
        <p14:creationId xmlns:p14="http://schemas.microsoft.com/office/powerpoint/2010/main" val="1600825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Re-COP</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400" dirty="0">
                <a:latin typeface="Century Gothic" panose="020B0502020202020204" pitchFamily="34" charset="0"/>
              </a:rPr>
              <a:t>The </a:t>
            </a:r>
            <a:r>
              <a:rPr lang="en-US" sz="2400" dirty="0" err="1">
                <a:latin typeface="Century Gothic" panose="020B0502020202020204" pitchFamily="34" charset="0"/>
              </a:rPr>
              <a:t>Recoletos</a:t>
            </a:r>
            <a:r>
              <a:rPr lang="en-US" sz="2400" dirty="0">
                <a:latin typeface="Century Gothic" panose="020B0502020202020204" pitchFamily="34" charset="0"/>
              </a:rPr>
              <a:t> de Cavite Community Outreach Program </a:t>
            </a:r>
            <a:r>
              <a:rPr lang="en-US" sz="2400" dirty="0" smtClean="0">
                <a:latin typeface="Century Gothic" panose="020B0502020202020204" pitchFamily="34" charset="0"/>
              </a:rPr>
              <a:t>Office or Re-COP is </a:t>
            </a:r>
            <a:r>
              <a:rPr lang="en-US" sz="2400" dirty="0">
                <a:latin typeface="Century Gothic" panose="020B0502020202020204" pitchFamily="34" charset="0"/>
              </a:rPr>
              <a:t>the Institution’s center for all community outreach related </a:t>
            </a:r>
            <a:r>
              <a:rPr lang="en-US" sz="2400" dirty="0" smtClean="0">
                <a:latin typeface="Century Gothic" panose="020B0502020202020204" pitchFamily="34" charset="0"/>
              </a:rPr>
              <a:t>activities and the schools connecting body to various organizations and individuals. </a:t>
            </a:r>
          </a:p>
          <a:p>
            <a:pPr marL="0" indent="0">
              <a:lnSpc>
                <a:spcPct val="150000"/>
              </a:lnSpc>
              <a:buNone/>
            </a:pPr>
            <a:endParaRPr lang="en-US" sz="2400" dirty="0">
              <a:latin typeface="Century Gothic" panose="020B0502020202020204" pitchFamily="34" charset="0"/>
            </a:endParaRPr>
          </a:p>
        </p:txBody>
      </p:sp>
    </p:spTree>
    <p:extLst>
      <p:ext uri="{BB962C8B-B14F-4D97-AF65-F5344CB8AC3E}">
        <p14:creationId xmlns:p14="http://schemas.microsoft.com/office/powerpoint/2010/main" val="2232187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Process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PH" sz="2400" dirty="0">
                <a:latin typeface="Century Gothic" panose="020B0502020202020204" pitchFamily="34" charset="0"/>
              </a:rPr>
              <a:t>Presently, the process </a:t>
            </a:r>
            <a:r>
              <a:rPr lang="en-PH" sz="2400" dirty="0" smtClean="0">
                <a:latin typeface="Century Gothic" panose="020B0502020202020204" pitchFamily="34" charset="0"/>
              </a:rPr>
              <a:t>of </a:t>
            </a:r>
            <a:r>
              <a:rPr lang="en-PH" sz="2400" dirty="0">
                <a:latin typeface="Century Gothic" panose="020B0502020202020204" pitchFamily="34" charset="0"/>
              </a:rPr>
              <a:t>outreach activities in the </a:t>
            </a:r>
            <a:r>
              <a:rPr lang="en-PH" sz="2400" dirty="0" smtClean="0">
                <a:latin typeface="Century Gothic" panose="020B0502020202020204" pitchFamily="34" charset="0"/>
              </a:rPr>
              <a:t>Re-COP </a:t>
            </a:r>
            <a:r>
              <a:rPr lang="en-PH" sz="2400" dirty="0">
                <a:latin typeface="Century Gothic" panose="020B0502020202020204" pitchFamily="34" charset="0"/>
              </a:rPr>
              <a:t>Office is still done through </a:t>
            </a:r>
            <a:r>
              <a:rPr lang="en-PH" sz="2400" dirty="0" smtClean="0">
                <a:latin typeface="Century Gothic" panose="020B0502020202020204" pitchFamily="34" charset="0"/>
              </a:rPr>
              <a:t>papers and through manual process. </a:t>
            </a:r>
            <a:endParaRPr lang="en-PH" sz="2400" dirty="0" smtClean="0">
              <a:latin typeface="Century Gothic" panose="020B0502020202020204" pitchFamily="34" charset="0"/>
            </a:endParaRPr>
          </a:p>
          <a:p>
            <a:pPr algn="just">
              <a:lnSpc>
                <a:spcPct val="150000"/>
              </a:lnSpc>
            </a:pPr>
            <a:r>
              <a:rPr lang="en-PH" sz="2400" dirty="0">
                <a:latin typeface="Century Gothic" panose="020B0502020202020204" pitchFamily="34" charset="0"/>
              </a:rPr>
              <a:t>organizations or individuals who wish to conduct an outreach program activities lack the visibility on prospect beneficiaries.</a:t>
            </a:r>
            <a:r>
              <a:rPr lang="en-PH" dirty="0">
                <a:latin typeface="Century Gothic" panose="020B0502020202020204" pitchFamily="34" charset="0"/>
              </a:rPr>
              <a:t> </a:t>
            </a:r>
            <a:endParaRPr lang="en-US" sz="2400" dirty="0">
              <a:latin typeface="Century Gothic" panose="020B0502020202020204" pitchFamily="34" charset="0"/>
            </a:endParaRPr>
          </a:p>
        </p:txBody>
      </p:sp>
    </p:spTree>
    <p:extLst>
      <p:ext uri="{BB962C8B-B14F-4D97-AF65-F5344CB8AC3E}">
        <p14:creationId xmlns:p14="http://schemas.microsoft.com/office/powerpoint/2010/main" val="2588147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entury Gothic" panose="020B0502020202020204" pitchFamily="34" charset="0"/>
              </a:rPr>
              <a:t>Statement of the Problem</a:t>
            </a:r>
            <a:endParaRPr lang="en-US" b="1" dirty="0">
              <a:latin typeface="Century Gothic" panose="020B0502020202020204" pitchFamily="34" charset="0"/>
            </a:endParaRPr>
          </a:p>
        </p:txBody>
      </p:sp>
      <p:sp>
        <p:nvSpPr>
          <p:cNvPr id="3" name="Content Placeholder 2"/>
          <p:cNvSpPr>
            <a:spLocks noGrp="1"/>
          </p:cNvSpPr>
          <p:nvPr>
            <p:ph idx="1"/>
          </p:nvPr>
        </p:nvSpPr>
        <p:spPr>
          <a:xfrm>
            <a:off x="929212" y="2097088"/>
            <a:ext cx="7429499" cy="4087305"/>
          </a:xfrm>
        </p:spPr>
        <p:txBody>
          <a:bodyPr>
            <a:normAutofit fontScale="92500" lnSpcReduction="20000"/>
          </a:bodyPr>
          <a:lstStyle/>
          <a:p>
            <a:pPr>
              <a:lnSpc>
                <a:spcPct val="150000"/>
              </a:lnSpc>
            </a:pPr>
            <a:r>
              <a:rPr lang="en-US" sz="2400" dirty="0" smtClean="0">
                <a:latin typeface="Century Gothic" panose="020B0502020202020204" pitchFamily="34" charset="0"/>
              </a:rPr>
              <a:t>The Current Outreach Activities of Re-COP Office.</a:t>
            </a:r>
          </a:p>
          <a:p>
            <a:pPr>
              <a:lnSpc>
                <a:spcPct val="150000"/>
              </a:lnSpc>
            </a:pPr>
            <a:r>
              <a:rPr lang="en-US" sz="2400" dirty="0" smtClean="0">
                <a:latin typeface="Century Gothic" panose="020B0502020202020204" pitchFamily="34" charset="0"/>
              </a:rPr>
              <a:t>The Current Procedures, Standard and Documentary requirements.</a:t>
            </a:r>
          </a:p>
          <a:p>
            <a:pPr>
              <a:lnSpc>
                <a:spcPct val="150000"/>
              </a:lnSpc>
            </a:pPr>
            <a:r>
              <a:rPr lang="en-US" sz="2400" dirty="0" smtClean="0">
                <a:latin typeface="Century Gothic" panose="020B0502020202020204" pitchFamily="34" charset="0"/>
              </a:rPr>
              <a:t>The Offices and Department involved.</a:t>
            </a:r>
          </a:p>
          <a:p>
            <a:pPr>
              <a:lnSpc>
                <a:spcPct val="150000"/>
              </a:lnSpc>
            </a:pPr>
            <a:r>
              <a:rPr lang="en-US" sz="2400" dirty="0" smtClean="0">
                <a:latin typeface="Century Gothic" panose="020B0502020202020204" pitchFamily="34" charset="0"/>
              </a:rPr>
              <a:t>The Qualifications for choosing partners and beneficiaries.</a:t>
            </a:r>
          </a:p>
          <a:p>
            <a:pPr>
              <a:lnSpc>
                <a:spcPct val="150000"/>
              </a:lnSpc>
            </a:pPr>
            <a:r>
              <a:rPr lang="en-US" sz="2400" dirty="0" smtClean="0">
                <a:latin typeface="Century Gothic" panose="020B0502020202020204" pitchFamily="34" charset="0"/>
              </a:rPr>
              <a:t>The Sources of budget and donations for the outreach programs.</a:t>
            </a:r>
            <a:endParaRPr lang="en-US" sz="2400" dirty="0">
              <a:latin typeface="Century Gothic" panose="020B0502020202020204" pitchFamily="34" charset="0"/>
            </a:endParaRPr>
          </a:p>
        </p:txBody>
      </p:sp>
    </p:spTree>
    <p:extLst>
      <p:ext uri="{BB962C8B-B14F-4D97-AF65-F5344CB8AC3E}">
        <p14:creationId xmlns:p14="http://schemas.microsoft.com/office/powerpoint/2010/main" val="705840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402" y="140445"/>
            <a:ext cx="7886700" cy="1325563"/>
          </a:xfrm>
        </p:spPr>
        <p:txBody>
          <a:bodyPr/>
          <a:lstStyle/>
          <a:p>
            <a:r>
              <a:rPr lang="en-US" sz="4000" b="1" dirty="0" smtClean="0">
                <a:latin typeface="Century Gothic" panose="020B0502020202020204" pitchFamily="34" charset="0"/>
              </a:rPr>
              <a:t>Observations</a:t>
            </a:r>
            <a:endParaRPr lang="en-US" b="1" dirty="0">
              <a:latin typeface="Century Gothic" panose="020B0502020202020204" pitchFamily="34" charset="0"/>
            </a:endParaRPr>
          </a:p>
        </p:txBody>
      </p:sp>
      <p:sp>
        <p:nvSpPr>
          <p:cNvPr id="3" name="Content Placeholder 2"/>
          <p:cNvSpPr>
            <a:spLocks noGrp="1"/>
          </p:cNvSpPr>
          <p:nvPr>
            <p:ph idx="1"/>
          </p:nvPr>
        </p:nvSpPr>
        <p:spPr>
          <a:xfrm>
            <a:off x="499327" y="1186108"/>
            <a:ext cx="7886700" cy="5185954"/>
          </a:xfrm>
        </p:spPr>
        <p:txBody>
          <a:bodyPr>
            <a:normAutofit fontScale="92500" lnSpcReduction="10000"/>
          </a:bodyPr>
          <a:lstStyle/>
          <a:p>
            <a:pPr lvl="1">
              <a:lnSpc>
                <a:spcPct val="150000"/>
              </a:lnSpc>
            </a:pPr>
            <a:r>
              <a:rPr lang="en-US" dirty="0" smtClean="0">
                <a:latin typeface="Century Gothic" panose="020B0502020202020204" pitchFamily="34" charset="0"/>
              </a:rPr>
              <a:t>The manual process of outreach activity</a:t>
            </a:r>
          </a:p>
          <a:p>
            <a:pPr lvl="1">
              <a:lnSpc>
                <a:spcPct val="150000"/>
              </a:lnSpc>
            </a:pPr>
            <a:r>
              <a:rPr lang="en-US" dirty="0" smtClean="0">
                <a:latin typeface="Century Gothic" panose="020B0502020202020204" pitchFamily="34" charset="0"/>
              </a:rPr>
              <a:t>The lack of visibility on the list of </a:t>
            </a:r>
            <a:r>
              <a:rPr lang="en-US" dirty="0" err="1" smtClean="0">
                <a:latin typeface="Century Gothic" panose="020B0502020202020204" pitchFamily="34" charset="0"/>
              </a:rPr>
              <a:t>bonafide</a:t>
            </a:r>
            <a:r>
              <a:rPr lang="en-US" dirty="0" smtClean="0">
                <a:latin typeface="Century Gothic" panose="020B0502020202020204" pitchFamily="34" charset="0"/>
              </a:rPr>
              <a:t> partners, communities, beneficiaries, outreach events and schedules.</a:t>
            </a:r>
          </a:p>
          <a:p>
            <a:pPr lvl="1">
              <a:lnSpc>
                <a:spcPct val="150000"/>
              </a:lnSpc>
            </a:pPr>
            <a:r>
              <a:rPr lang="en-US" dirty="0" smtClean="0">
                <a:latin typeface="Century Gothic" panose="020B0502020202020204" pitchFamily="34" charset="0"/>
              </a:rPr>
              <a:t>The poor advertisement of outreach programs. </a:t>
            </a:r>
          </a:p>
          <a:p>
            <a:pPr lvl="1">
              <a:lnSpc>
                <a:spcPct val="150000"/>
              </a:lnSpc>
            </a:pPr>
            <a:r>
              <a:rPr lang="en-US" dirty="0" smtClean="0">
                <a:latin typeface="Century Gothic" panose="020B0502020202020204" pitchFamily="34" charset="0"/>
              </a:rPr>
              <a:t>The non-unified format for the outreach programs.</a:t>
            </a:r>
          </a:p>
          <a:p>
            <a:pPr lvl="1">
              <a:lnSpc>
                <a:spcPct val="150000"/>
              </a:lnSpc>
            </a:pPr>
            <a:r>
              <a:rPr lang="en-US" dirty="0" smtClean="0">
                <a:latin typeface="Century Gothic" panose="020B0502020202020204" pitchFamily="34" charset="0"/>
              </a:rPr>
              <a:t>The absence about event cancellations or rescheduling</a:t>
            </a:r>
          </a:p>
          <a:p>
            <a:pPr lvl="1">
              <a:lnSpc>
                <a:spcPct val="150000"/>
              </a:lnSpc>
            </a:pPr>
            <a:r>
              <a:rPr lang="en-US" dirty="0" smtClean="0">
                <a:latin typeface="Century Gothic" panose="020B0502020202020204" pitchFamily="34" charset="0"/>
              </a:rPr>
              <a:t>The limited number of partners and linkages as well as event sponsors and participants.</a:t>
            </a:r>
          </a:p>
          <a:p>
            <a:pPr lvl="1">
              <a:lnSpc>
                <a:spcPct val="150000"/>
              </a:lnSpc>
            </a:pPr>
            <a:endParaRPr lang="en-US" dirty="0" smtClean="0">
              <a:latin typeface="Century Gothic" panose="020B0502020202020204" pitchFamily="34" charset="0"/>
            </a:endParaRPr>
          </a:p>
          <a:p>
            <a:pPr lvl="1">
              <a:lnSpc>
                <a:spcPct val="150000"/>
              </a:lnSpc>
            </a:pPr>
            <a:endParaRPr lang="en-US" dirty="0">
              <a:latin typeface="Century Gothic" panose="020B0502020202020204" pitchFamily="34" charset="0"/>
            </a:endParaRPr>
          </a:p>
        </p:txBody>
      </p:sp>
    </p:spTree>
    <p:extLst>
      <p:ext uri="{BB962C8B-B14F-4D97-AF65-F5344CB8AC3E}">
        <p14:creationId xmlns:p14="http://schemas.microsoft.com/office/powerpoint/2010/main" val="1608248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Century Gothic" panose="020B0502020202020204" pitchFamily="34" charset="0"/>
              </a:rPr>
              <a:t>Conceptual Framework</a:t>
            </a:r>
            <a:endParaRPr lang="en-US" sz="4000" b="1" dirty="0">
              <a:latin typeface="Century Gothic" panose="020B0502020202020204" pitchFamily="34" charset="0"/>
            </a:endParaRPr>
          </a:p>
        </p:txBody>
      </p:sp>
      <p:pic>
        <p:nvPicPr>
          <p:cNvPr id="4" name="Content Placeholder 3"/>
          <p:cNvPicPr>
            <a:picLocks noGrp="1"/>
          </p:cNvPicPr>
          <p:nvPr>
            <p:ph idx="1"/>
          </p:nvPr>
        </p:nvPicPr>
        <p:blipFill>
          <a:blip r:embed="rId2"/>
          <a:stretch>
            <a:fillRect/>
          </a:stretch>
        </p:blipFill>
        <p:spPr>
          <a:xfrm>
            <a:off x="383780" y="1599249"/>
            <a:ext cx="8374058" cy="3978591"/>
          </a:xfrm>
          <a:prstGeom prst="rect">
            <a:avLst/>
          </a:prstGeom>
        </p:spPr>
      </p:pic>
    </p:spTree>
    <p:extLst>
      <p:ext uri="{BB962C8B-B14F-4D97-AF65-F5344CB8AC3E}">
        <p14:creationId xmlns:p14="http://schemas.microsoft.com/office/powerpoint/2010/main" val="3882540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Century Gothic" panose="020B0502020202020204" pitchFamily="34" charset="0"/>
              </a:rPr>
              <a:t>Project Description</a:t>
            </a:r>
            <a:endParaRPr lang="en-US" sz="4000"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200" dirty="0" err="1" smtClean="0">
                <a:latin typeface="Century Gothic" panose="020B0502020202020204" pitchFamily="34" charset="0"/>
              </a:rPr>
              <a:t>Recoletos</a:t>
            </a:r>
            <a:r>
              <a:rPr lang="en-US" sz="2200" dirty="0" smtClean="0">
                <a:latin typeface="Century Gothic" panose="020B0502020202020204" pitchFamily="34" charset="0"/>
              </a:rPr>
              <a:t> Community Outreach Program Community Extension Website focuses around the creation of a mobile-responsive web application that will centralize the transactions between </a:t>
            </a:r>
            <a:r>
              <a:rPr lang="en-US" sz="2200" dirty="0" err="1" smtClean="0">
                <a:latin typeface="Century Gothic" panose="020B0502020202020204" pitchFamily="34" charset="0"/>
              </a:rPr>
              <a:t>SSCRdC</a:t>
            </a:r>
            <a:r>
              <a:rPr lang="en-US" sz="2200" dirty="0" smtClean="0">
                <a:latin typeface="Century Gothic" panose="020B0502020202020204" pitchFamily="34" charset="0"/>
              </a:rPr>
              <a:t> and it’s partners and linkages.</a:t>
            </a:r>
            <a:endParaRPr lang="en-US" sz="2200" dirty="0">
              <a:latin typeface="Century Gothic" panose="020B0502020202020204" pitchFamily="34" charset="0"/>
            </a:endParaRPr>
          </a:p>
        </p:txBody>
      </p:sp>
    </p:spTree>
    <p:extLst>
      <p:ext uri="{BB962C8B-B14F-4D97-AF65-F5344CB8AC3E}">
        <p14:creationId xmlns:p14="http://schemas.microsoft.com/office/powerpoint/2010/main" val="3309936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1067</Words>
  <Application>Microsoft Office PowerPoint</Application>
  <PresentationFormat>On-screen Show (4:3)</PresentationFormat>
  <Paragraphs>237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Century Gothic</vt:lpstr>
      <vt:lpstr>CollegiateBlackFLF</vt:lpstr>
      <vt:lpstr>Great Vibes</vt:lpstr>
      <vt:lpstr>Office Theme</vt:lpstr>
      <vt:lpstr>Recoletos Community Outreach Program Community Extension Website  (ReCOP – ComEx) </vt:lpstr>
      <vt:lpstr>What is Outreach?</vt:lpstr>
      <vt:lpstr>Caritas et Scientia</vt:lpstr>
      <vt:lpstr>Re-COP</vt:lpstr>
      <vt:lpstr>Process</vt:lpstr>
      <vt:lpstr>Statement of the Problem</vt:lpstr>
      <vt:lpstr>Observations</vt:lpstr>
      <vt:lpstr>Conceptual Framework</vt:lpstr>
      <vt:lpstr>Project Description</vt:lpstr>
      <vt:lpstr>WDLC</vt:lpstr>
      <vt:lpstr>Project Features</vt:lpstr>
      <vt:lpstr>Project Features</vt:lpstr>
      <vt:lpstr>Project Features</vt:lpstr>
      <vt:lpstr>Project Features</vt:lpstr>
      <vt:lpstr>Project Features</vt:lpstr>
      <vt:lpstr>Project Features</vt:lpstr>
      <vt:lpstr>Project Features</vt:lpstr>
      <vt:lpstr>Roles and Responsibilities</vt:lpstr>
      <vt:lpstr>PowerPoint Presentation</vt:lpstr>
      <vt:lpstr>PowerPoint Presentation</vt:lpstr>
      <vt:lpstr>PowerPoint Presentation</vt:lpstr>
      <vt:lpstr>PowerPoint Presentation</vt:lpstr>
      <vt:lpstr>Hardware and Software Requirements</vt:lpstr>
      <vt:lpstr>PowerPoint Presentation</vt:lpstr>
      <vt:lpstr>Cost and Benefit Analysis</vt:lpstr>
      <vt:lpstr>Net Present Value and Payback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Recoletos Community Outreach Program -  Community Extension Website  (ReCOP – ComEx)</dc:title>
  <dc:creator>Windows User</dc:creator>
  <cp:lastModifiedBy>Alex Austin Quintin</cp:lastModifiedBy>
  <cp:revision>4</cp:revision>
  <dcterms:created xsi:type="dcterms:W3CDTF">2018-12-09T13:18:15Z</dcterms:created>
  <dcterms:modified xsi:type="dcterms:W3CDTF">2018-12-09T13:49:28Z</dcterms:modified>
</cp:coreProperties>
</file>