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4" r:id="rId9"/>
    <p:sldId id="260" r:id="rId10"/>
    <p:sldId id="261" r:id="rId11"/>
    <p:sldId id="262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PE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EECF231-6C3F-4F63-BC84-A71509322994}" type="datetimeFigureOut">
              <a:rPr lang="es-PE" smtClean="0"/>
              <a:t>20/04/2017</a:t>
            </a:fld>
            <a:endParaRPr lang="es-PE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FE2A4BE-E01A-434D-8A28-A65D4A99591A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276872"/>
            <a:ext cx="8458200" cy="1222375"/>
          </a:xfrm>
        </p:spPr>
        <p:txBody>
          <a:bodyPr>
            <a:noAutofit/>
          </a:bodyPr>
          <a:lstStyle/>
          <a:p>
            <a:pPr algn="just"/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FILOSOFIA </a:t>
            </a:r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CONSTRUCCION LIMPIA, SIN PERDIDAS (SIN DESPERDICIOS)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81000" y="404664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s-PE" sz="4400" b="1" dirty="0" smtClean="0">
                <a:latin typeface="Arial Black" panose="020B0A04020102020204" pitchFamily="34" charset="0"/>
              </a:rPr>
              <a:t>LEAN CONSTRUCTION</a:t>
            </a:r>
            <a:endParaRPr lang="es-PE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effectLst/>
                <a:latin typeface="Arial Black" panose="020B0A04020102020204" pitchFamily="34" charset="0"/>
              </a:rPr>
              <a:t>ejemplos </a:t>
            </a:r>
            <a:r>
              <a:rPr lang="es-ES" dirty="0">
                <a:effectLst/>
                <a:latin typeface="Arial Black" panose="020B0A04020102020204" pitchFamily="34" charset="0"/>
              </a:rPr>
              <a:t>de pérdidas en actividades de </a:t>
            </a:r>
            <a:r>
              <a:rPr lang="es-ES" dirty="0" smtClean="0">
                <a:effectLst/>
                <a:latin typeface="Arial Black" panose="020B0A04020102020204" pitchFamily="34" charset="0"/>
              </a:rPr>
              <a:t>construcción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628" y="1597720"/>
            <a:ext cx="8839200" cy="5280372"/>
          </a:xfrm>
        </p:spPr>
        <p:txBody>
          <a:bodyPr>
            <a:no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Esperas por falta de equipos, herramientas o materiales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Esperas debido a actividades previas que no se han terminado o están mal ejecutadas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Esperas por falta de una correcta instrucción para realizar el trabajo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Tiempo ocioso debido a la actitud del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trabajador,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sobre población en el sitio de trabajo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Desplazamientos innecesarios debido a falta de recursos e inadecuada planeación del sitio del trabajo.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err="1">
                <a:latin typeface="Arial" panose="020B0604020202020204" pitchFamily="34" charset="0"/>
                <a:cs typeface="Arial" panose="020B0604020202020204" pitchFamily="34" charset="0"/>
              </a:rPr>
              <a:t>Reprocesos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por trabajo que no cumple con las especificaciones y cambio en los diseños.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3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35696" y="1556792"/>
            <a:ext cx="5328592" cy="4896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1178768"/>
          </a:xfrm>
        </p:spPr>
        <p:txBody>
          <a:bodyPr>
            <a:noAutofit/>
          </a:bodyPr>
          <a:lstStyle/>
          <a:p>
            <a:pPr algn="just"/>
            <a:r>
              <a:rPr lang="es-PE" sz="2400" b="1" dirty="0" smtClean="0">
                <a:latin typeface="Arial Black" panose="020B0A04020102020204" pitchFamily="34" charset="0"/>
              </a:rPr>
              <a:t>LAS ACTIVIDADES QUE NO AGREGAN VALOR SEGÚN EL LEAN CONSTRUCTION SON 7 TIPOS</a:t>
            </a:r>
            <a:endParaRPr lang="es-ES" sz="2400" b="1" dirty="0">
              <a:latin typeface="Arial Black" panose="020B0A040201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15716" y="1844824"/>
            <a:ext cx="49685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SOBRE –PRODUCCION</a:t>
            </a:r>
          </a:p>
          <a:p>
            <a:pPr algn="just"/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ESPERAS</a:t>
            </a:r>
          </a:p>
          <a:p>
            <a:pPr algn="just"/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 TRANSPORTE</a:t>
            </a:r>
          </a:p>
          <a:p>
            <a:pPr algn="just"/>
            <a:endParaRPr lang="es-P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 SOBRE – PROCESAMIENTO</a:t>
            </a:r>
          </a:p>
          <a:p>
            <a:pPr algn="just"/>
            <a:endParaRPr lang="es-P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5. INVENTARIO</a:t>
            </a:r>
          </a:p>
          <a:p>
            <a:pPr algn="just"/>
            <a:endParaRPr lang="es-P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6. MOVIMIENTOS</a:t>
            </a:r>
          </a:p>
          <a:p>
            <a:pPr algn="just"/>
            <a:endParaRPr lang="es-P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7. DEFECTOS</a:t>
            </a:r>
          </a:p>
          <a:p>
            <a:pPr marL="342900" indent="-342900">
              <a:buAutoNum type="arabicPeriod"/>
            </a:pPr>
            <a:endParaRPr lang="es-PE" dirty="0"/>
          </a:p>
          <a:p>
            <a:pPr marL="342900" indent="-342900">
              <a:buAutoNum type="arabicPeriod"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9155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40" y="260648"/>
            <a:ext cx="8686800" cy="838200"/>
          </a:xfrm>
        </p:spPr>
        <p:txBody>
          <a:bodyPr>
            <a:noAutofit/>
          </a:bodyPr>
          <a:lstStyle/>
          <a:p>
            <a:pPr algn="just"/>
            <a:r>
              <a:rPr lang="es-PE" sz="2400" b="1" dirty="0">
                <a:latin typeface="Arial Black" panose="020B0A04020102020204" pitchFamily="34" charset="0"/>
              </a:rPr>
              <a:t>LAS ACTIVIDADES QUE NO AGREGAN VALOR SEGÚN EL LEAN CONSTRUCTION SON 7 TIPOS</a:t>
            </a:r>
            <a:endParaRPr lang="es-ES" sz="2400" dirty="0"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11560" y="6075342"/>
            <a:ext cx="29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SOBREPRODUCCION</a:t>
            </a:r>
            <a:endParaRPr lang="es-ES" dirty="0"/>
          </a:p>
        </p:txBody>
      </p:sp>
      <p:pic>
        <p:nvPicPr>
          <p:cNvPr id="3076" name="Picture 4" descr="Resultado de imagen para DESCANSO EN LA CONSTRUC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30613"/>
            <a:ext cx="2964409" cy="191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436096" y="3494762"/>
            <a:ext cx="29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ESPERAS</a:t>
            </a:r>
            <a:endParaRPr lang="es-ES" dirty="0"/>
          </a:p>
        </p:txBody>
      </p:sp>
      <p:pic>
        <p:nvPicPr>
          <p:cNvPr id="3078" name="Picture 6" descr="Resultado de imagen para TRANSPORTE EN LA CONSTRUC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2" y="4159401"/>
            <a:ext cx="296877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CARRETILLAS EN LA CONSTRUCC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4"/>
          <a:stretch/>
        </p:blipFill>
        <p:spPr bwMode="auto">
          <a:xfrm>
            <a:off x="5752938" y="4010516"/>
            <a:ext cx="2329161" cy="17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5436096" y="6075342"/>
            <a:ext cx="29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TRANSPORTE</a:t>
            </a:r>
            <a:endParaRPr lang="es-ES" dirty="0"/>
          </a:p>
        </p:txBody>
      </p:sp>
      <p:pic>
        <p:nvPicPr>
          <p:cNvPr id="11" name="Picture 2" descr="Resultado de imagen para SOBREPRODUCCION CONSTRUCC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2" y="1457020"/>
            <a:ext cx="2962846" cy="166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605632" y="3268811"/>
            <a:ext cx="29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EXCESO INVENTARIO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33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</p:spPr>
        <p:txBody>
          <a:bodyPr>
            <a:noAutofit/>
          </a:bodyPr>
          <a:lstStyle/>
          <a:p>
            <a:pPr algn="just"/>
            <a:r>
              <a:rPr lang="es-PE" sz="2400" b="1" dirty="0">
                <a:latin typeface="Arial Black" panose="020B0A04020102020204" pitchFamily="34" charset="0"/>
              </a:rPr>
              <a:t>LAS ACTIVIDADES QUE NO AGREGAN VALOR SEGÚN EL LEAN CONSTRUCTION SON 7 TIPOS</a:t>
            </a:r>
            <a:endParaRPr lang="es-ES" sz="2400" dirty="0"/>
          </a:p>
        </p:txBody>
      </p:sp>
      <p:pic>
        <p:nvPicPr>
          <p:cNvPr id="4098" name="Picture 2" descr="Resultado de imagen para PICANDO MURO EN LA CONSTRUCC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4"/>
          <a:stretch/>
        </p:blipFill>
        <p:spPr bwMode="auto">
          <a:xfrm>
            <a:off x="799530" y="1211299"/>
            <a:ext cx="3388568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23318" y="30020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SOBRE PROCESAMIENTO</a:t>
            </a:r>
            <a:endParaRPr lang="es-ES" dirty="0"/>
          </a:p>
        </p:txBody>
      </p:sp>
      <p:pic>
        <p:nvPicPr>
          <p:cNvPr id="4100" name="Picture 4" descr="Resultado de imagen para ENCOFRADO Y VACIADO CONCRE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7177" r="23033"/>
          <a:stretch/>
        </p:blipFill>
        <p:spPr bwMode="auto">
          <a:xfrm>
            <a:off x="4978040" y="1323750"/>
            <a:ext cx="3236168" cy="307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978040" y="1349671"/>
            <a:ext cx="868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978040" y="3438282"/>
            <a:ext cx="868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765156" y="1349671"/>
            <a:ext cx="434144" cy="132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5379392" y="442887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MOVIMIENTOS INADECUADOS</a:t>
            </a:r>
            <a:endParaRPr lang="es-ES" dirty="0"/>
          </a:p>
        </p:txBody>
      </p:sp>
      <p:pic>
        <p:nvPicPr>
          <p:cNvPr id="4102" name="Picture 6" descr="Resultado de imagen para COLUMNA CANGREJE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6" y="3681096"/>
            <a:ext cx="2862721" cy="29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3622216" y="60090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DEFECTOS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42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748" y="260648"/>
            <a:ext cx="8686800" cy="838200"/>
          </a:xfrm>
        </p:spPr>
        <p:txBody>
          <a:bodyPr>
            <a:noAutofit/>
          </a:bodyPr>
          <a:lstStyle/>
          <a:p>
            <a:r>
              <a:rPr lang="es-PE" sz="2000" b="1" dirty="0">
                <a:latin typeface="Arial Black" panose="020B0A04020102020204" pitchFamily="34" charset="0"/>
              </a:rPr>
              <a:t>CONCEPTOS Y HERRAMIENTAS DE LA FILOSOFÍA LEAN</a:t>
            </a:r>
            <a:br>
              <a:rPr lang="es-PE" sz="2000" b="1" dirty="0">
                <a:latin typeface="Arial Black" panose="020B0A04020102020204" pitchFamily="34" charset="0"/>
              </a:rPr>
            </a:br>
            <a:r>
              <a:rPr lang="es-ES" sz="2000" b="1" dirty="0">
                <a:latin typeface="Arial Black" panose="020B0A04020102020204" pitchFamily="34" charset="0"/>
              </a:rPr>
              <a:t>CONSTRUCTION</a:t>
            </a:r>
            <a:endParaRPr lang="es-ES" sz="20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098848"/>
            <a:ext cx="8686800" cy="57591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b="1" dirty="0" smtClean="0"/>
              <a:t>Productividad.</a:t>
            </a:r>
          </a:p>
          <a:p>
            <a:pPr marL="0" indent="0" algn="just">
              <a:buNone/>
            </a:pPr>
            <a:r>
              <a:rPr lang="es-PE" b="1" dirty="0" smtClean="0"/>
              <a:t>- </a:t>
            </a:r>
            <a:r>
              <a:rPr lang="es-ES" b="1" dirty="0"/>
              <a:t>Trabajo Productivo (TP</a:t>
            </a:r>
            <a:r>
              <a:rPr lang="es-ES" b="1" dirty="0" smtClean="0"/>
              <a:t>): </a:t>
            </a:r>
            <a:r>
              <a:rPr lang="es-PE" dirty="0"/>
              <a:t>Corresponde a las actividades que aportan en forma directa a la producción </a:t>
            </a:r>
            <a:r>
              <a:rPr lang="es-PE" dirty="0" smtClean="0"/>
              <a:t>de alguna </a:t>
            </a:r>
            <a:r>
              <a:rPr lang="es-PE" dirty="0"/>
              <a:t>unidad de construcción. Ejemplo, vaciar concreto, asentar ladrillos, </a:t>
            </a:r>
            <a:r>
              <a:rPr lang="es-PE" dirty="0" smtClean="0"/>
              <a:t>colocar </a:t>
            </a:r>
            <a:r>
              <a:rPr lang="es-ES" dirty="0" smtClean="0"/>
              <a:t>cerámicos</a:t>
            </a:r>
            <a:r>
              <a:rPr lang="es-ES" dirty="0"/>
              <a:t>, etc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PE" dirty="0" smtClean="0"/>
              <a:t>- </a:t>
            </a:r>
            <a:r>
              <a:rPr lang="es-ES" b="1" dirty="0"/>
              <a:t>Trabajo </a:t>
            </a:r>
            <a:r>
              <a:rPr lang="es-ES" b="1" dirty="0" err="1"/>
              <a:t>Contributorio</a:t>
            </a:r>
            <a:r>
              <a:rPr lang="es-ES" b="1" dirty="0"/>
              <a:t> (TC</a:t>
            </a:r>
            <a:r>
              <a:rPr lang="es-ES" b="1" dirty="0" smtClean="0"/>
              <a:t>):</a:t>
            </a:r>
            <a:r>
              <a:rPr lang="es-PE" dirty="0"/>
              <a:t>Es el trabajo de apoyo, se define como el trabajo que es necesario para que </a:t>
            </a:r>
            <a:r>
              <a:rPr lang="es-PE" dirty="0" smtClean="0"/>
              <a:t>se pueda </a:t>
            </a:r>
            <a:r>
              <a:rPr lang="es-PE" dirty="0"/>
              <a:t>ejecutar el trabajo productivo, pero que no aporta valor a la unidad </a:t>
            </a:r>
            <a:r>
              <a:rPr lang="es-PE" dirty="0" smtClean="0"/>
              <a:t>de </a:t>
            </a:r>
            <a:r>
              <a:rPr lang="es-ES" dirty="0" smtClean="0"/>
              <a:t>construcción.</a:t>
            </a:r>
          </a:p>
          <a:p>
            <a:pPr marL="0" indent="0" algn="just">
              <a:buNone/>
            </a:pPr>
            <a:r>
              <a:rPr lang="es-PE" dirty="0" smtClean="0"/>
              <a:t>- </a:t>
            </a:r>
            <a:r>
              <a:rPr lang="es-ES" b="1" dirty="0"/>
              <a:t>Trabajo No </a:t>
            </a:r>
            <a:r>
              <a:rPr lang="es-ES" b="1" dirty="0" err="1"/>
              <a:t>Contributorio</a:t>
            </a:r>
            <a:r>
              <a:rPr lang="es-ES" b="1" dirty="0"/>
              <a:t> (TNC</a:t>
            </a:r>
            <a:r>
              <a:rPr lang="es-ES" b="1" dirty="0" smtClean="0"/>
              <a:t>):</a:t>
            </a:r>
            <a:r>
              <a:rPr lang="es-PE" dirty="0"/>
              <a:t>Corresponde a cualquier otra actividad realizada por el trabajador y que no </a:t>
            </a:r>
            <a:r>
              <a:rPr lang="es-PE" dirty="0" smtClean="0"/>
              <a:t>se clasifica </a:t>
            </a:r>
            <a:r>
              <a:rPr lang="es-PE" dirty="0"/>
              <a:t>en las anteriores categorías, por lo tanto se consideran pérdidas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523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916" y="260648"/>
            <a:ext cx="8686800" cy="838200"/>
          </a:xfrm>
        </p:spPr>
        <p:txBody>
          <a:bodyPr>
            <a:noAutofit/>
          </a:bodyPr>
          <a:lstStyle/>
          <a:p>
            <a:r>
              <a:rPr lang="es-PE" sz="2000" b="1" dirty="0">
                <a:latin typeface="Arial Black" panose="020B0A04020102020204" pitchFamily="34" charset="0"/>
              </a:rPr>
              <a:t>CONCEPTOS Y HERRAMIENTAS DE LA FILOSOFÍA LEAN</a:t>
            </a:r>
            <a:br>
              <a:rPr lang="es-PE" sz="2000" b="1" dirty="0">
                <a:latin typeface="Arial Black" panose="020B0A04020102020204" pitchFamily="34" charset="0"/>
              </a:rPr>
            </a:br>
            <a:r>
              <a:rPr lang="es-ES" sz="2000" b="1" dirty="0">
                <a:latin typeface="Arial Black" panose="020B0A04020102020204" pitchFamily="34" charset="0"/>
              </a:rPr>
              <a:t>CONSTRUCTION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Variabilidad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ara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el caso de los proyectos de construcción como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la ocurrencia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de eventos distintos a los previstos por efectos internos y externos al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sistema, está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presente en todos los proyectos y se incrementa con la complejidad,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velocidad, ubicación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y magnitud de los mismos. Estos eventos son aleatorios y no se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pueden predecir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ni eliminar en su totalidad, es decir se puede predecir que ocurrirán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imprevistos mas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sabemos de qué tipo ni cuando, aun así se deben de tomar en cuenta ya que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no hacerlo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hará que se incrementen significativamente y que generen un impacto mayor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proyecto.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8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>
            <a:noAutofit/>
          </a:bodyPr>
          <a:lstStyle/>
          <a:p>
            <a:r>
              <a:rPr lang="es-PE" sz="2000" b="1" dirty="0">
                <a:latin typeface="Arial Black" panose="020B0A04020102020204" pitchFamily="34" charset="0"/>
              </a:rPr>
              <a:t>CONCEPTOS Y HERRAMIENTAS DE LA FILOSOFÍA LEAN</a:t>
            </a:r>
            <a:br>
              <a:rPr lang="es-PE" sz="2000" b="1" dirty="0">
                <a:latin typeface="Arial Black" panose="020B0A04020102020204" pitchFamily="34" charset="0"/>
              </a:rPr>
            </a:br>
            <a:r>
              <a:rPr lang="es-ES" sz="2000" b="1" dirty="0">
                <a:latin typeface="Arial Black" panose="020B0A04020102020204" pitchFamily="34" charset="0"/>
              </a:rPr>
              <a:t>CONSTRUCTION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time: Justo a tiempo</a:t>
            </a:r>
          </a:p>
          <a:p>
            <a:pPr marL="0" indent="0" algn="just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un sistema para la producción o suministro de la cantidad correcta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 materiales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 productos en el momento justo que es necesario para la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producción</a:t>
            </a:r>
          </a:p>
          <a:p>
            <a:pPr marL="0" indent="0" algn="just">
              <a:buNone/>
            </a:pP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Curva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 aprendizaje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 medida que el trabajo se realiza los trabajadores van adquiriendo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mayor experiencia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las labores y por consiguiente el tiempo de ejecución del trabajo se reduce.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00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476" y="2708920"/>
            <a:ext cx="4968551" cy="3600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1520" y="1124744"/>
            <a:ext cx="87849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construcción se aplica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ya que se enfoca en asignar trabajos específicos a cada cuadrilla para que los trabajos se hagan repetitivos y así poder aprovechar este concepto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3840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32656"/>
            <a:ext cx="8686800" cy="838200"/>
          </a:xfrm>
        </p:spPr>
        <p:txBody>
          <a:bodyPr>
            <a:noAutofit/>
          </a:bodyPr>
          <a:lstStyle/>
          <a:p>
            <a:r>
              <a:rPr lang="es-PE" sz="2000" b="1" dirty="0">
                <a:latin typeface="Arial Black" panose="020B0A04020102020204" pitchFamily="34" charset="0"/>
              </a:rPr>
              <a:t>CONCEPTOS Y HERRAMIENTAS DE LA FILOSOFÍA LEAN</a:t>
            </a:r>
            <a:br>
              <a:rPr lang="es-PE" sz="2000" b="1" dirty="0">
                <a:latin typeface="Arial Black" panose="020B0A04020102020204" pitchFamily="34" charset="0"/>
              </a:rPr>
            </a:br>
            <a:r>
              <a:rPr lang="es-ES" sz="2000" b="1" dirty="0">
                <a:latin typeface="Arial Black" panose="020B0A04020102020204" pitchFamily="34" charset="0"/>
              </a:rPr>
              <a:t>CONSTRUCTION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b="1" dirty="0" smtClean="0"/>
              <a:t>Sectorización</a:t>
            </a:r>
          </a:p>
          <a:p>
            <a:pPr marL="0" indent="0" algn="just">
              <a:buNone/>
            </a:pPr>
            <a:r>
              <a:rPr lang="es-PE" dirty="0"/>
              <a:t>Se llama sectorización al proceso de división de una actividad o tarea de la obra </a:t>
            </a:r>
            <a:r>
              <a:rPr lang="es-PE" dirty="0" smtClean="0"/>
              <a:t>en porciones </a:t>
            </a:r>
            <a:r>
              <a:rPr lang="es-PE" dirty="0"/>
              <a:t>más pequeñas llamadas sectores, cada sector deberá comprender un </a:t>
            </a:r>
            <a:r>
              <a:rPr lang="es-PE" dirty="0" smtClean="0"/>
              <a:t>metrado aproximadamente igual </a:t>
            </a:r>
            <a:r>
              <a:rPr lang="es-PE" dirty="0"/>
              <a:t>a los demás para así mantener un flujo continuo entre sectores. </a:t>
            </a:r>
            <a:r>
              <a:rPr lang="es-PE" dirty="0" smtClean="0"/>
              <a:t>El metrado </a:t>
            </a:r>
            <a:r>
              <a:rPr lang="es-PE" dirty="0"/>
              <a:t>asignado a los sectores deberá ser factible de realizarse en un día.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1159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370" t="43312" r="59599" b="20630"/>
          <a:stretch/>
        </p:blipFill>
        <p:spPr>
          <a:xfrm>
            <a:off x="2267744" y="1196752"/>
            <a:ext cx="4680520" cy="45365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475656" y="573325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/>
              <a:t>TEORIA DE LOTES DE PRODUCCION Y LOTES DE TRASFERENCIA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734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</a:t>
            </a:r>
            <a:r>
              <a:rPr lang="es-E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Lean </a:t>
            </a:r>
            <a:r>
              <a:rPr lang="es-ES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lang="es-E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 (Construcción sin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Pérdidas)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 un enfoque dirigido a la gestión de proyectos de construcción. Se originó en el </a:t>
            </a:r>
            <a:r>
              <a:rPr lang="es-CO" i="1" dirty="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s-CO" i="1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es-CO" i="1" dirty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, el cual produjo una revolución en el diseño y producción industrial en el siglo XX. 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32656"/>
            <a:ext cx="8686800" cy="838200"/>
          </a:xfrm>
        </p:spPr>
        <p:txBody>
          <a:bodyPr>
            <a:noAutofit/>
          </a:bodyPr>
          <a:lstStyle/>
          <a:p>
            <a:r>
              <a:rPr lang="es-PE" sz="2000" b="1" dirty="0">
                <a:latin typeface="Arial Black" panose="020B0A04020102020204" pitchFamily="34" charset="0"/>
              </a:rPr>
              <a:t>CONCEPTOS Y HERRAMIENTAS DE LA FILOSOFÍA LEAN</a:t>
            </a:r>
            <a:br>
              <a:rPr lang="es-PE" sz="2000" b="1" dirty="0">
                <a:latin typeface="Arial Black" panose="020B0A04020102020204" pitchFamily="34" charset="0"/>
              </a:rPr>
            </a:br>
            <a:r>
              <a:rPr lang="es-ES" sz="2000" b="1" dirty="0">
                <a:latin typeface="Arial Black" panose="020B0A04020102020204" pitchFamily="34" charset="0"/>
              </a:rPr>
              <a:t>CONSTRUCTION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Tren de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actividades</a:t>
            </a:r>
          </a:p>
          <a:p>
            <a:pPr marL="0" indent="0" algn="just">
              <a:buNone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 tren de actividades es una metodología similar a las líneas de producción en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 fábricas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, en las cuales el producto avanza a lo largo de varias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estaciones transformándose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en cada una de ellas. Para el caso de la construcción que no es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una industria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automatizada como las fabricas y no se tiene la posibilidad de mover el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a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lo largo de varias estaciones se creó el concepto de tren de actividades, según el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cual las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cuadrillas de trabajo van avanzando unos tras otros a través de los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sectores establecidos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anteriormente en el proceso de sectorización, con esto se pretende tener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 proceso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continuo y ordenado de trabajo, además de poder identificar fácilmente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avances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a través de la ubicación de las cuadrillas en un sector determinado.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7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4943" t="28750" r="38001" b="9236"/>
          <a:stretch/>
        </p:blipFill>
        <p:spPr>
          <a:xfrm>
            <a:off x="539552" y="1052736"/>
            <a:ext cx="770485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VENTAJAS: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Incrementa la productividad.</a:t>
            </a:r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Mejora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la curva de aprendizaje.</a:t>
            </a:r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puede saber lo que se avanzara y gastara en el día.</a:t>
            </a:r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puede saber el avance que se tendrá en un día determinado.</a:t>
            </a:r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Disminuye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la cantidad de trabajos rehechos.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1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504" y="260648"/>
            <a:ext cx="8686800" cy="838200"/>
          </a:xfrm>
        </p:spPr>
        <p:txBody>
          <a:bodyPr>
            <a:noAutofit/>
          </a:bodyPr>
          <a:lstStyle/>
          <a:p>
            <a:r>
              <a:rPr lang="es-PE" sz="2000" b="1" dirty="0">
                <a:latin typeface="Arial Black" panose="020B0A04020102020204" pitchFamily="34" charset="0"/>
              </a:rPr>
              <a:t>CONCEPTOS Y HERRAMIENTAS DE LA FILOSOFÍA LEAN</a:t>
            </a:r>
            <a:br>
              <a:rPr lang="es-PE" sz="2000" b="1" dirty="0">
                <a:latin typeface="Arial Black" panose="020B0A04020102020204" pitchFamily="34" charset="0"/>
              </a:rPr>
            </a:br>
            <a:r>
              <a:rPr lang="es-ES" sz="2000" b="1" dirty="0">
                <a:latin typeface="Arial Black" panose="020B0A04020102020204" pitchFamily="34" charset="0"/>
              </a:rPr>
              <a:t>CONSTRUCTION</a:t>
            </a:r>
            <a:endParaRPr lang="es-ES" sz="20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Buffers</a:t>
            </a:r>
          </a:p>
          <a:p>
            <a:pPr marL="0" indent="0" algn="just">
              <a:buNone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entiende como Buffer un colchón o amortiguador, como sería su traducción al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español, que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se tiene como alternativa para contrarrestar los efectos negativos de la variabilidad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 construcción. Sirven para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contrarrestar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los efectos de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la variabilidad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que escapan del sistema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250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525963"/>
          </a:xfrm>
        </p:spPr>
        <p:txBody>
          <a:bodyPr>
            <a:noAutofit/>
          </a:bodyPr>
          <a:lstStyle/>
          <a:p>
            <a:pPr algn="just"/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Los Buffers pueden ser de 3 tipos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Buffer de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Inventario: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entiende como buffer de inventario el tener una cantidad mayor a la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necesaria de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materiales y/o equipos para evitar que el flujo se detenga ante la falla en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algún recurso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Buffer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Tiempo: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 Buffer de tiempo representa generar un colchón de tiempo para el proyecto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 se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pueda usar en el caso de que haya complicaciones y de esa manera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salirnos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del plazo establecido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Buffer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Capacidad: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partidas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no críticas de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obra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que se dejan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programar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o realizar según el curso normal del proyecto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realicen cuando sea necesario un lugar de trabajo para el personal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debido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falta de frente o para colocar los materiales excedentes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03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696" y="260648"/>
            <a:ext cx="8686800" cy="838200"/>
          </a:xfrm>
        </p:spPr>
        <p:txBody>
          <a:bodyPr>
            <a:noAutofit/>
          </a:bodyPr>
          <a:lstStyle/>
          <a:p>
            <a:r>
              <a:rPr lang="es-PE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CONCEPTOS Y HERRAMIENTAS DE LA FILOSOFÍA LEAN</a:t>
            </a:r>
            <a:br>
              <a:rPr lang="es-PE" sz="20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CONSTRUCTION</a:t>
            </a:r>
            <a:endParaRPr lang="es-E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s-E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El “</a:t>
            </a:r>
            <a:r>
              <a:rPr lang="es-PE" sz="2800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” o ultimo planificador es el que ejecuta el LPS, se define como la 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 o 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grupo de personas que tienen la función 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específica 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directamente a campo, es decir están en el último nivel de planificación y se encargan 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que 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toda la planificación se transmita efectivamente a los trabajadores de campo.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de asignar el trabajo y transmitirlo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3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74" t="31499" r="37271" b="24204"/>
          <a:stretch/>
        </p:blipFill>
        <p:spPr>
          <a:xfrm>
            <a:off x="755576" y="1484784"/>
            <a:ext cx="763284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72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687" t="30515" r="38931" b="12392"/>
          <a:stretch/>
        </p:blipFill>
        <p:spPr>
          <a:xfrm>
            <a:off x="755576" y="1124744"/>
            <a:ext cx="777686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9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73" t="20671" r="36164" b="9438"/>
          <a:stretch/>
        </p:blipFill>
        <p:spPr>
          <a:xfrm>
            <a:off x="683568" y="1196752"/>
            <a:ext cx="784887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920" t="27562" r="35611" b="3532"/>
          <a:stretch/>
        </p:blipFill>
        <p:spPr>
          <a:xfrm>
            <a:off x="395536" y="1124744"/>
            <a:ext cx="849694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3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/>
                <a:latin typeface="Arial Black" panose="020B0A04020102020204" pitchFamily="34" charset="0"/>
              </a:rPr>
              <a:t>¿DE QUE TRATA?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enfoque maximiza el valor y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minimiza (si es posible eliminar)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pérdidas de los proyectos, mediante la aplicación de técnicas conducentes al incremente de la productividad de los procesos 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construcción</a:t>
            </a:r>
          </a:p>
          <a:p>
            <a:pPr algn="just"/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Este valor de desperdicio (perdida) puede llegar hasta un 30% del coste de la obra.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/>
          <a:lstStyle/>
          <a:p>
            <a:r>
              <a:rPr lang="es-ES" b="1" dirty="0"/>
              <a:t>Planificación </a:t>
            </a:r>
            <a:r>
              <a:rPr lang="es-ES" b="1" dirty="0" smtClean="0"/>
              <a:t>maestra</a:t>
            </a:r>
          </a:p>
          <a:p>
            <a:pPr marL="0" indent="0">
              <a:buNone/>
            </a:pPr>
            <a:r>
              <a:rPr lang="es-PE" dirty="0" smtClean="0"/>
              <a:t>La </a:t>
            </a:r>
            <a:r>
              <a:rPr lang="es-PE" dirty="0"/>
              <a:t>planificación maestra o master Schedule es un plan que identifica los </a:t>
            </a:r>
            <a:r>
              <a:rPr lang="es-PE" dirty="0" smtClean="0"/>
              <a:t>principales </a:t>
            </a:r>
            <a:r>
              <a:rPr lang="es-ES" dirty="0" smtClean="0"/>
              <a:t>acontecimientos </a:t>
            </a:r>
            <a:r>
              <a:rPr lang="es-ES" dirty="0"/>
              <a:t>o hitos de un proyecto (Inicio, entrega al cliente, procura de </a:t>
            </a:r>
            <a:r>
              <a:rPr lang="es-ES" dirty="0" smtClean="0"/>
              <a:t>componentes </a:t>
            </a:r>
            <a:r>
              <a:rPr lang="es-PE" dirty="0" smtClean="0"/>
              <a:t>de </a:t>
            </a:r>
            <a:r>
              <a:rPr lang="es-PE" dirty="0"/>
              <a:t>largo plazo, movilizaciones en campo, diseño completo, licencias, etc.) y sus fechas.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913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650702"/>
          </a:xfrm>
        </p:spPr>
        <p:txBody>
          <a:bodyPr/>
          <a:lstStyle/>
          <a:p>
            <a:r>
              <a:rPr lang="es-PE" dirty="0" smtClean="0"/>
              <a:t>LINEAS DE BALANCE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241" t="48234" r="34504" b="8455"/>
          <a:stretch/>
        </p:blipFill>
        <p:spPr>
          <a:xfrm>
            <a:off x="579748" y="2235077"/>
            <a:ext cx="8136904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36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Phase plan o Pull Plan (Pull Planning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La programación por fases es usada para desarrollar un planeamiento de trabajo 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más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detallado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que el cronograma general de obra que especifica hitos en cada fase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importante 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proyecto. En la programación por fases se analiza los trabajos a realizarse 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cumplir 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con el hito, las interacciones entre los distintos especialistas involucrados en 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fase 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y los entregables de cada responsable. Los entregables o restricciones 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establecidas en 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el programa de fase quedan como acuerdos que tiene que cumplir todo el equipo 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97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Look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Ahead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marL="0" indent="0" algn="just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iene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la finalidad de dirigir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los esfuerzos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de la construcción no a controlar la programación para evitar errores, sino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 prevenirlos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gestionando lo necesario para las actividades que se esperan ejecutar en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futuro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cercano, promoviendo tomar acciones en el presente para obtener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buenos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el futuro.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85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Inventario de trabajo ejecutable (</a:t>
            </a:r>
            <a:r>
              <a:rPr lang="es-PE" b="1" dirty="0" err="1">
                <a:latin typeface="Arial" panose="020B0604020202020204" pitchFamily="34" charset="0"/>
                <a:cs typeface="Arial" panose="020B0604020202020204" pitchFamily="34" charset="0"/>
              </a:rPr>
              <a:t>Workable</a:t>
            </a:r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b="1" dirty="0" err="1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es-PE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Cuando liberamos las restricciones de alguna actividad, esta actividad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pasa inmediatamente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 una lista de actividades que podemos ejecutar. Esta lista es el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llamado inventario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de trabajos ejecutables. En esta etapa, estamos pasando desde las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actividades que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se deben hacer, hacia las actividades que se pueden hacer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29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semanal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(Weekly work plan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La programación semanal es un programa de corto plazo que se desprende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el cual se ha hecho un análisis de restricciones previo para eliminar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las restricciones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y así asegurar que los trabajos que se vayan a programar puedan contar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con los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recursos necesarios, es decir se toman las actividades que fueron libradas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 restricciones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y por lo tanto formaban parte del ITE.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48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5446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Programación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diaria</a:t>
            </a:r>
          </a:p>
          <a:p>
            <a:pPr marL="0" indent="0" algn="just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La programación diaria es el último escalón en la metodología de planificación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y programación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que propone el sistema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dentro de la filosofía lean </a:t>
            </a:r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esta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programación se desglosa de la programación semanal, la cual es una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 de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corto plazo, con la finalidad de ser transmitida a campo para que todos los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equipos tengan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claro las actividades que tienen que realizar en la jornada de trabajo.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Esta programación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la elabora el último planificador partiendo de los resultados del día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y siguiendo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lo programado para la semana, por lo cual también se usa para controlar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los avances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diarios dentro de la obra para que a partir de estos se controlen los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avances semanales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y de esto realizar el PPC correspondiente.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64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5872" y="260648"/>
            <a:ext cx="8686800" cy="838200"/>
          </a:xfrm>
        </p:spPr>
        <p:txBody>
          <a:bodyPr>
            <a:noAutofit/>
          </a:bodyPr>
          <a:lstStyle/>
          <a:p>
            <a:r>
              <a:rPr lang="es-PE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CONCEPTOS Y HERRAMIENTAS DE LA FILOSOFÍA LEAN</a:t>
            </a:r>
            <a:br>
              <a:rPr lang="es-PE" sz="20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CONSTRUCTION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La Teoría de las Restricciones (</a:t>
            </a:r>
            <a:r>
              <a:rPr lang="es-P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P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La TOC nació como solución a un problema de optimización de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producción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. Hoy en día se ha convertido en un concepto evolucionado que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propone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alternativas para integrar y mejorar todos los niveles de la organización, desde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procesos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centrales hasta los problemas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diarios. La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Teoría de las Restricciones (TOC) establece que un conjunto de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 interrelacionados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y dependientes entre sí generan una producción según la capacidad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 proceso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más lento. La forma de aumentar la velocidad del conjunto es incrementando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capacidad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del proceso más lento. Esta teoría se centra en los factores limitantes a </a:t>
            </a: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cuales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los denomina como restricciones o “cuellos de botella”.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69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37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3100" dirty="0">
                <a:latin typeface="Arial Black" panose="020B0A04020102020204" pitchFamily="34" charset="0"/>
              </a:rPr>
              <a:t>Las actividades en un proceso de </a:t>
            </a:r>
            <a:r>
              <a:rPr lang="es-PE" sz="3100" dirty="0" smtClean="0">
                <a:latin typeface="Arial Black" panose="020B0A04020102020204" pitchFamily="34" charset="0"/>
              </a:rPr>
              <a:t>producción SEGÚN LEAN PRODUCTION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3282" t="46266" r="52959" b="9437"/>
          <a:stretch/>
        </p:blipFill>
        <p:spPr>
          <a:xfrm>
            <a:off x="1043608" y="1484784"/>
            <a:ext cx="6840760" cy="47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4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Arial Black" panose="020B0A04020102020204" pitchFamily="34" charset="0"/>
              </a:rPr>
              <a:t>MODELOS DE PRODUCCION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455404"/>
            <a:ext cx="881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Erróneamente se planificaba usando el modelo de producción  </a:t>
            </a:r>
            <a:r>
              <a:rPr lang="es-PE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TRANSFORMACION</a:t>
            </a:r>
            <a:endParaRPr lang="es-E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475461" y="3404171"/>
            <a:ext cx="1152128" cy="72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MATERIA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2968080" y="3550573"/>
            <a:ext cx="72008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605932" y="2668845"/>
            <a:ext cx="1224136" cy="499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ENTRADA</a:t>
            </a:r>
            <a:endParaRPr lang="es-ES" sz="14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3842048" y="3442727"/>
            <a:ext cx="1980220" cy="4320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TRANSFORMACION</a:t>
            </a:r>
            <a:endParaRPr lang="es-ES" sz="1600" b="1" dirty="0"/>
          </a:p>
        </p:txBody>
      </p:sp>
      <p:sp>
        <p:nvSpPr>
          <p:cNvPr id="9" name="Flecha derecha 8"/>
          <p:cNvSpPr/>
          <p:nvPr/>
        </p:nvSpPr>
        <p:spPr>
          <a:xfrm>
            <a:off x="5982698" y="3442727"/>
            <a:ext cx="72008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5822268" y="2657954"/>
            <a:ext cx="1224136" cy="499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SALIDA</a:t>
            </a:r>
            <a:endParaRPr lang="es-ES" sz="1400" b="1" dirty="0"/>
          </a:p>
        </p:txBody>
      </p:sp>
      <p:sp>
        <p:nvSpPr>
          <p:cNvPr id="11" name="Elipse 10"/>
          <p:cNvSpPr/>
          <p:nvPr/>
        </p:nvSpPr>
        <p:spPr>
          <a:xfrm>
            <a:off x="7020272" y="3257769"/>
            <a:ext cx="1296144" cy="72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PRODUCTO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67544" y="450912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 Sistema automatizado.</a:t>
            </a:r>
          </a:p>
          <a:p>
            <a:pPr marL="285750" indent="-285750" algn="just">
              <a:buFontTx/>
              <a:buChar char="-"/>
            </a:pP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Deficiente planeamiento.</a:t>
            </a:r>
          </a:p>
          <a:p>
            <a:pPr marL="285750" indent="-285750" algn="just">
              <a:buFontTx/>
              <a:buChar char="-"/>
            </a:pP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Deficiente programación.</a:t>
            </a:r>
          </a:p>
          <a:p>
            <a:pPr marL="285750" indent="-285750" algn="just">
              <a:buFontTx/>
              <a:buChar char="-"/>
            </a:pPr>
            <a:r>
              <a:rPr lang="es-P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Deficiente control.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7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Arial Black" panose="020B0A04020102020204" pitchFamily="34" charset="0"/>
              </a:rPr>
              <a:t>MODELOS DE PRODUCCION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200" y="1274815"/>
            <a:ext cx="8686800" cy="1052901"/>
          </a:xfrm>
        </p:spPr>
        <p:txBody>
          <a:bodyPr>
            <a:normAutofit/>
          </a:bodyPr>
          <a:lstStyle/>
          <a:p>
            <a:pPr algn="just"/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s-P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planifica usando el modelo </a:t>
            </a:r>
            <a:r>
              <a:rPr lang="es-P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TRANSFORMACION – FLUJO – VALOR (TFV)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1166372" y="3282521"/>
            <a:ext cx="1387702" cy="72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b="1" dirty="0" smtClean="0">
                <a:solidFill>
                  <a:schemeClr val="tx1"/>
                </a:solidFill>
              </a:rPr>
              <a:t>TRANSPORTE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725042" y="3412356"/>
            <a:ext cx="375111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04801" y="3395305"/>
            <a:ext cx="378767" cy="499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b="1" dirty="0" smtClean="0"/>
              <a:t>E</a:t>
            </a:r>
            <a:endParaRPr lang="es-ES" sz="11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4646493" y="3446852"/>
            <a:ext cx="1498358" cy="4320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TRANSFORMACION</a:t>
            </a:r>
            <a:endParaRPr lang="es-ES" sz="1200" b="1" dirty="0"/>
          </a:p>
        </p:txBody>
      </p:sp>
      <p:sp>
        <p:nvSpPr>
          <p:cNvPr id="9" name="Rectángulo 8"/>
          <p:cNvSpPr/>
          <p:nvPr/>
        </p:nvSpPr>
        <p:spPr>
          <a:xfrm>
            <a:off x="8515864" y="3363304"/>
            <a:ext cx="416136" cy="499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S</a:t>
            </a:r>
            <a:endParaRPr lang="es-ES" sz="1400" b="1" dirty="0"/>
          </a:p>
        </p:txBody>
      </p:sp>
      <p:sp>
        <p:nvSpPr>
          <p:cNvPr id="10" name="Elipse 9"/>
          <p:cNvSpPr/>
          <p:nvPr/>
        </p:nvSpPr>
        <p:spPr>
          <a:xfrm>
            <a:off x="6577340" y="3250520"/>
            <a:ext cx="1451475" cy="72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INSPECCION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2629057" y="3421117"/>
            <a:ext cx="375111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3054507" y="3282521"/>
            <a:ext cx="1209198" cy="72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b="1" dirty="0" smtClean="0">
                <a:solidFill>
                  <a:schemeClr val="tx1"/>
                </a:solidFill>
              </a:rPr>
              <a:t>ESPERA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4274089" y="3454735"/>
            <a:ext cx="375111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derecha 13"/>
          <p:cNvSpPr/>
          <p:nvPr/>
        </p:nvSpPr>
        <p:spPr>
          <a:xfrm>
            <a:off x="6202229" y="3421117"/>
            <a:ext cx="375111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derecha 14"/>
          <p:cNvSpPr/>
          <p:nvPr/>
        </p:nvSpPr>
        <p:spPr>
          <a:xfrm>
            <a:off x="8127009" y="3396922"/>
            <a:ext cx="375111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/>
          <p:cNvCxnSpPr/>
          <p:nvPr/>
        </p:nvCxnSpPr>
        <p:spPr>
          <a:xfrm>
            <a:off x="7303077" y="3023534"/>
            <a:ext cx="1107" cy="28974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5395672" y="3031439"/>
            <a:ext cx="1907405" cy="133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833677" y="2403187"/>
            <a:ext cx="1031394" cy="58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b="1" dirty="0" smtClean="0">
                <a:solidFill>
                  <a:schemeClr val="tx1"/>
                </a:solidFill>
              </a:rPr>
              <a:t>REHACER</a:t>
            </a:r>
            <a:endParaRPr lang="es-ES" sz="1050" b="1" dirty="0">
              <a:solidFill>
                <a:schemeClr val="tx1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5395672" y="3047553"/>
            <a:ext cx="14528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7" idx="0"/>
          </p:cNvCxnSpPr>
          <p:nvPr/>
        </p:nvCxnSpPr>
        <p:spPr>
          <a:xfrm>
            <a:off x="5395672" y="3044739"/>
            <a:ext cx="0" cy="402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Marcador de contenido 2"/>
          <p:cNvSpPr txBox="1">
            <a:spLocks/>
          </p:cNvSpPr>
          <p:nvPr/>
        </p:nvSpPr>
        <p:spPr>
          <a:xfrm>
            <a:off x="251972" y="4600058"/>
            <a:ext cx="7875037" cy="14212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Evalúa los procesos.</a:t>
            </a:r>
          </a:p>
          <a:p>
            <a:pPr algn="just"/>
            <a:r>
              <a:rPr lang="es-P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Agregan un valor.</a:t>
            </a:r>
          </a:p>
          <a:p>
            <a:pPr algn="just"/>
            <a:r>
              <a:rPr lang="es-P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 o minimizar actividades causen perdidas </a:t>
            </a:r>
          </a:p>
          <a:p>
            <a:pPr algn="just"/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Arial Black" panose="020B0A04020102020204" pitchFamily="34" charset="0"/>
              </a:rPr>
              <a:t>RESULTADOS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 proceso de construcción y de operación del proyecto es diseñado conjuntamente para satisfacer las necesidades de los clientes.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 trabajo del proyecto se estructura sobre los procesos, con el objetivo de maximizar el valor y reducir las pérdidas en el desarrollo de actividades de construcción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 desempeño de la planeación y el sistema de control son medidos y mejorados.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3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Arial Black" panose="020B0A04020102020204" pitchFamily="34" charset="0"/>
              </a:rPr>
              <a:t>RESULTADOS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7936" y="47971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 LA PRODUCTIVIDAD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732194" y="4797152"/>
            <a:ext cx="18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 LOS PLAZOS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228184" y="47971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 LO ECONOMICO</a:t>
            </a:r>
            <a:endParaRPr lang="es-ES" dirty="0"/>
          </a:p>
        </p:txBody>
      </p:sp>
      <p:pic>
        <p:nvPicPr>
          <p:cNvPr id="1026" name="Picture 2" descr="Resultado de imagen para productivid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83" y="1988840"/>
            <a:ext cx="2373633" cy="27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lazo de entr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10" y="2548570"/>
            <a:ext cx="1921396" cy="22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ECONOM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76" y="1844824"/>
            <a:ext cx="2000250" cy="266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8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/>
                <a:latin typeface="Arial Black" panose="020B0A04020102020204" pitchFamily="34" charset="0"/>
              </a:rPr>
              <a:t>Principio básico del Lean </a:t>
            </a:r>
            <a:r>
              <a:rPr lang="es-ES" dirty="0" err="1">
                <a:effectLst/>
                <a:latin typeface="Arial Black" panose="020B0A04020102020204" pitchFamily="34" charset="0"/>
              </a:rPr>
              <a:t>Construction</a:t>
            </a:r>
            <a:r>
              <a:rPr lang="es-ES" dirty="0">
                <a:effectLst/>
              </a:rPr>
              <a:t/>
            </a:r>
            <a:br>
              <a:rPr lang="es-ES" dirty="0">
                <a:effectLst/>
              </a:rPr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educir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 máximo posible el tiempo invertido en actividades  que no le agregan valor al producto final, es decir, reducir las pérdidas en las actividades de construcción. 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significado de pérdidas es muy sencillo. Es simplemente el tiempo dedicado por un individuo a actividades que el cliente del proyecto no está dispuesto a pagar.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66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480</TotalTime>
  <Words>1875</Words>
  <Application>Microsoft Office PowerPoint</Application>
  <PresentationFormat>Presentación en pantalla (4:3)</PresentationFormat>
  <Paragraphs>125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Franklin Gothic Book</vt:lpstr>
      <vt:lpstr>Franklin Gothic Medium</vt:lpstr>
      <vt:lpstr>Wingdings</vt:lpstr>
      <vt:lpstr>Wingdings 2</vt:lpstr>
      <vt:lpstr>Viajes</vt:lpstr>
      <vt:lpstr>FILOSOFIA  CONSTRUCCION LIMPIA, SIN PERDIDAS (SIN DESPERDICIOS)</vt:lpstr>
      <vt:lpstr>¿Qué es Lean Construction?</vt:lpstr>
      <vt:lpstr>¿DE QUE TRATA?</vt:lpstr>
      <vt:lpstr>Las actividades en un proceso de producción SEGÚN LEAN PRODUCTION </vt:lpstr>
      <vt:lpstr>MODELOS DE PRODUCCION</vt:lpstr>
      <vt:lpstr>MODELOS DE PRODUCCION</vt:lpstr>
      <vt:lpstr>RESULTADOS</vt:lpstr>
      <vt:lpstr>RESULTADOS</vt:lpstr>
      <vt:lpstr>Principio básico del Lean Construction </vt:lpstr>
      <vt:lpstr>ejemplos de pérdidas en actividades de construcción</vt:lpstr>
      <vt:lpstr>LAS ACTIVIDADES QUE NO AGREGAN VALOR SEGÚN EL LEAN CONSTRUCTION SON 7 TIPOS</vt:lpstr>
      <vt:lpstr>LAS ACTIVIDADES QUE NO AGREGAN VALOR SEGÚN EL LEAN CONSTRUCTION SON 7 TIPOS</vt:lpstr>
      <vt:lpstr>LAS ACTIVIDADES QUE NO AGREGAN VALOR SEGÚN EL LEAN CONSTRUCTION SON 7 TIPOS</vt:lpstr>
      <vt:lpstr>CONCEPTOS Y HERRAMIENTAS DE LA FILOSOFÍA LEAN CONSTRUCTION</vt:lpstr>
      <vt:lpstr>CONCEPTOS Y HERRAMIENTAS DE LA FILOSOFÍA LEAN CONSTRUCTION</vt:lpstr>
      <vt:lpstr>CONCEPTOS Y HERRAMIENTAS DE LA FILOSOFÍA LEAN CONSTRUCTION</vt:lpstr>
      <vt:lpstr>Presentación de PowerPoint</vt:lpstr>
      <vt:lpstr>CONCEPTOS Y HERRAMIENTAS DE LA FILOSOFÍA LEAN CONSTRUCTION</vt:lpstr>
      <vt:lpstr>Presentación de PowerPoint</vt:lpstr>
      <vt:lpstr>CONCEPTOS Y HERRAMIENTAS DE LA FILOSOFÍA LEAN CONSTRUCTION</vt:lpstr>
      <vt:lpstr>Presentación de PowerPoint</vt:lpstr>
      <vt:lpstr>Presentación de PowerPoint</vt:lpstr>
      <vt:lpstr>CONCEPTOS Y HERRAMIENTAS DE LA FILOSOFÍA LEAN CONSTRUCTION</vt:lpstr>
      <vt:lpstr>Presentación de PowerPoint</vt:lpstr>
      <vt:lpstr>CONCEPTOS Y HERRAMIENTAS DE LA FILOSOFÍA LEAN CONSTRUCTION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CONCEPTOS Y HERRAMIENTAS DE LA FILOSOFÍA LEAN CONSTRUCTION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</dc:creator>
  <cp:lastModifiedBy>Usuario de Windows</cp:lastModifiedBy>
  <cp:revision>93</cp:revision>
  <dcterms:created xsi:type="dcterms:W3CDTF">2017-04-19T20:42:30Z</dcterms:created>
  <dcterms:modified xsi:type="dcterms:W3CDTF">2017-04-20T14:27:40Z</dcterms:modified>
</cp:coreProperties>
</file>