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2" r:id="rId7"/>
    <p:sldId id="261" r:id="rId8"/>
    <p:sldId id="264" r:id="rId9"/>
    <p:sldId id="265" r:id="rId10"/>
    <p:sldId id="271" r:id="rId11"/>
    <p:sldId id="270" r:id="rId12"/>
    <p:sldId id="266" r:id="rId13"/>
    <p:sldId id="272" r:id="rId14"/>
    <p:sldId id="267" r:id="rId15"/>
    <p:sldId id="268" r:id="rId1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1A885B6A-09E6-4823-9820-FED12F2866C3}" type="datetimeFigureOut">
              <a:rPr lang="fr-FR" smtClean="0"/>
              <a:t>03/04/2019</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35106102-43E4-4AF2-9589-DE3B000BA599}"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A885B6A-09E6-4823-9820-FED12F2866C3}" type="datetimeFigureOut">
              <a:rPr lang="fr-FR" smtClean="0"/>
              <a:t>03/04/2019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106102-43E4-4AF2-9589-DE3B000BA599}"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A885B6A-09E6-4823-9820-FED12F2866C3}" type="datetimeFigureOut">
              <a:rPr lang="fr-FR" smtClean="0"/>
              <a:t>03/04/2019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106102-43E4-4AF2-9589-DE3B000BA599}"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4"/>
          </p:nvPr>
        </p:nvSpPr>
        <p:spPr/>
        <p:txBody>
          <a:bodyPr rtlCol="0"/>
          <a:lstStyle/>
          <a:p>
            <a:fld id="{1A885B6A-09E6-4823-9820-FED12F2866C3}" type="datetimeFigureOut">
              <a:rPr lang="fr-FR" smtClean="0"/>
              <a:t>03/04/2019</a:t>
            </a:fld>
            <a:endParaRPr lang="fr-FR"/>
          </a:p>
        </p:txBody>
      </p:sp>
      <p:sp>
        <p:nvSpPr>
          <p:cNvPr id="9" name="Espace réservé du numéro de diapositive 8"/>
          <p:cNvSpPr>
            <a:spLocks noGrp="1"/>
          </p:cNvSpPr>
          <p:nvPr>
            <p:ph type="sldNum" sz="quarter" idx="15"/>
          </p:nvPr>
        </p:nvSpPr>
        <p:spPr/>
        <p:txBody>
          <a:bodyPr rtlCol="0"/>
          <a:lstStyle/>
          <a:p>
            <a:fld id="{35106102-43E4-4AF2-9589-DE3B000BA599}"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1A885B6A-09E6-4823-9820-FED12F2866C3}" type="datetimeFigureOut">
              <a:rPr lang="fr-FR" smtClean="0"/>
              <a:t>03/04/2019</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35106102-43E4-4AF2-9589-DE3B000BA599}"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1A885B6A-09E6-4823-9820-FED12F2866C3}" type="datetimeFigureOut">
              <a:rPr lang="fr-FR" smtClean="0"/>
              <a:t>03/04/2019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106102-43E4-4AF2-9589-DE3B000BA599}"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smtClean="0"/>
              <a:t>Cliquez pour modifier le style du titre</a:t>
            </a:r>
            <a:endParaRPr kumimoji="0" lang="en-US"/>
          </a:p>
        </p:txBody>
      </p:sp>
      <p:sp>
        <p:nvSpPr>
          <p:cNvPr id="7" name="Espace réservé de la date 6"/>
          <p:cNvSpPr>
            <a:spLocks noGrp="1"/>
          </p:cNvSpPr>
          <p:nvPr>
            <p:ph type="dt" sz="half" idx="10"/>
          </p:nvPr>
        </p:nvSpPr>
        <p:spPr/>
        <p:txBody>
          <a:bodyPr/>
          <a:lstStyle/>
          <a:p>
            <a:fld id="{1A885B6A-09E6-4823-9820-FED12F2866C3}" type="datetimeFigureOut">
              <a:rPr lang="fr-FR" smtClean="0"/>
              <a:t>03/04/2019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5106102-43E4-4AF2-9589-DE3B000BA599}"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6" name="Espace réservé de la date 5"/>
          <p:cNvSpPr>
            <a:spLocks noGrp="1"/>
          </p:cNvSpPr>
          <p:nvPr>
            <p:ph type="dt" sz="half" idx="10"/>
          </p:nvPr>
        </p:nvSpPr>
        <p:spPr/>
        <p:txBody>
          <a:bodyPr rtlCol="0"/>
          <a:lstStyle/>
          <a:p>
            <a:fld id="{1A885B6A-09E6-4823-9820-FED12F2866C3}" type="datetimeFigureOut">
              <a:rPr lang="fr-FR" smtClean="0"/>
              <a:t>03/04/2019</a:t>
            </a:fld>
            <a:endParaRPr lang="fr-FR"/>
          </a:p>
        </p:txBody>
      </p:sp>
      <p:sp>
        <p:nvSpPr>
          <p:cNvPr id="7" name="Espace réservé du numéro de diapositive 6"/>
          <p:cNvSpPr>
            <a:spLocks noGrp="1"/>
          </p:cNvSpPr>
          <p:nvPr>
            <p:ph type="sldNum" sz="quarter" idx="11"/>
          </p:nvPr>
        </p:nvSpPr>
        <p:spPr/>
        <p:txBody>
          <a:bodyPr rtlCol="0"/>
          <a:lstStyle/>
          <a:p>
            <a:fld id="{35106102-43E4-4AF2-9589-DE3B000BA599}"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A885B6A-09E6-4823-9820-FED12F2866C3}" type="datetimeFigureOut">
              <a:rPr lang="fr-FR" smtClean="0"/>
              <a:t>03/04/2019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5106102-43E4-4AF2-9589-DE3B000BA599}"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1" name="Espace réservé de la date 20"/>
          <p:cNvSpPr>
            <a:spLocks noGrp="1"/>
          </p:cNvSpPr>
          <p:nvPr>
            <p:ph type="dt" sz="half" idx="14"/>
          </p:nvPr>
        </p:nvSpPr>
        <p:spPr/>
        <p:txBody>
          <a:bodyPr rtlCol="0"/>
          <a:lstStyle/>
          <a:p>
            <a:fld id="{1A885B6A-09E6-4823-9820-FED12F2866C3}" type="datetimeFigureOut">
              <a:rPr lang="fr-FR" smtClean="0"/>
              <a:t>03/04/2019</a:t>
            </a:fld>
            <a:endParaRPr lang="fr-FR"/>
          </a:p>
        </p:txBody>
      </p:sp>
      <p:sp>
        <p:nvSpPr>
          <p:cNvPr id="22" name="Espace réservé du numéro de diapositive 21"/>
          <p:cNvSpPr>
            <a:spLocks noGrp="1"/>
          </p:cNvSpPr>
          <p:nvPr>
            <p:ph type="sldNum" sz="quarter" idx="15"/>
          </p:nvPr>
        </p:nvSpPr>
        <p:spPr/>
        <p:txBody>
          <a:bodyPr rtlCol="0"/>
          <a:lstStyle/>
          <a:p>
            <a:fld id="{35106102-43E4-4AF2-9589-DE3B000BA599}"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1A885B6A-09E6-4823-9820-FED12F2866C3}" type="datetimeFigureOut">
              <a:rPr lang="fr-FR" smtClean="0"/>
              <a:t>03/04/2019</a:t>
            </a:fld>
            <a:endParaRPr lang="fr-FR"/>
          </a:p>
        </p:txBody>
      </p:sp>
      <p:sp>
        <p:nvSpPr>
          <p:cNvPr id="18" name="Espace réservé du numéro de diapositive 17"/>
          <p:cNvSpPr>
            <a:spLocks noGrp="1"/>
          </p:cNvSpPr>
          <p:nvPr>
            <p:ph type="sldNum" sz="quarter" idx="11"/>
          </p:nvPr>
        </p:nvSpPr>
        <p:spPr/>
        <p:txBody>
          <a:bodyPr rtlCol="0"/>
          <a:lstStyle/>
          <a:p>
            <a:fld id="{35106102-43E4-4AF2-9589-DE3B000BA599}"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A885B6A-09E6-4823-9820-FED12F2866C3}" type="datetimeFigureOut">
              <a:rPr lang="fr-FR" smtClean="0"/>
              <a:t>03/04/2019</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5106102-43E4-4AF2-9589-DE3B000BA599}"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86000" y="3071810"/>
            <a:ext cx="6172200" cy="1946752"/>
          </a:xfrm>
        </p:spPr>
        <p:txBody>
          <a:bodyPr/>
          <a:lstStyle/>
          <a:p>
            <a:r>
              <a:rPr lang="fr-FR" dirty="0" smtClean="0"/>
              <a:t>Présentation théorique des </a:t>
            </a:r>
            <a:r>
              <a:rPr lang="fr-FR" dirty="0" err="1" smtClean="0"/>
              <a:t>quadtrees</a:t>
            </a:r>
            <a:r>
              <a:rPr lang="fr-FR" dirty="0" smtClean="0"/>
              <a:t/>
            </a:r>
            <a:br>
              <a:rPr lang="fr-FR" dirty="0" smtClean="0"/>
            </a:br>
            <a:endParaRPr lang="fr-FR" dirty="0"/>
          </a:p>
        </p:txBody>
      </p:sp>
      <p:sp>
        <p:nvSpPr>
          <p:cNvPr id="3" name="Sous-titre 2"/>
          <p:cNvSpPr>
            <a:spLocks noGrp="1"/>
          </p:cNvSpPr>
          <p:nvPr>
            <p:ph type="subTitle" idx="1"/>
          </p:nvPr>
        </p:nvSpPr>
        <p:spPr/>
        <p:txBody>
          <a:bodyPr/>
          <a:lstStyle/>
          <a:p>
            <a:endParaRPr lang="fr-FR"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smtClean="0"/>
              <a:t>Découpage d’une image binaire par un </a:t>
            </a:r>
            <a:r>
              <a:rPr lang="fr-FR" dirty="0" err="1" smtClean="0"/>
              <a:t>quadtree</a:t>
            </a:r>
            <a:endParaRPr lang="fr-FR" dirty="0"/>
          </a:p>
        </p:txBody>
      </p:sp>
      <p:pic>
        <p:nvPicPr>
          <p:cNvPr id="7" name="Espace réservé du contenu 6" descr="traitement_images_5_1.jpg"/>
          <p:cNvPicPr>
            <a:picLocks noGrp="1" noChangeAspect="1"/>
          </p:cNvPicPr>
          <p:nvPr>
            <p:ph sz="quarter" idx="1"/>
          </p:nvPr>
        </p:nvPicPr>
        <p:blipFill>
          <a:blip r:embed="rId2"/>
          <a:stretch>
            <a:fillRect/>
          </a:stretch>
        </p:blipFill>
        <p:spPr>
          <a:xfrm>
            <a:off x="642910" y="2285992"/>
            <a:ext cx="2643206" cy="3063318"/>
          </a:xfrm>
        </p:spPr>
      </p:pic>
      <p:pic>
        <p:nvPicPr>
          <p:cNvPr id="8" name="Espace réservé du contenu 7" descr="traitement_images_5_2.jpg"/>
          <p:cNvPicPr>
            <a:picLocks noGrp="1" noChangeAspect="1"/>
          </p:cNvPicPr>
          <p:nvPr>
            <p:ph sz="quarter" idx="2"/>
          </p:nvPr>
        </p:nvPicPr>
        <p:blipFill>
          <a:blip r:embed="rId3"/>
          <a:stretch>
            <a:fillRect/>
          </a:stretch>
        </p:blipFill>
        <p:spPr>
          <a:xfrm>
            <a:off x="3571868" y="2143116"/>
            <a:ext cx="4498983" cy="337715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a:t>
            </a:r>
            <a:r>
              <a:rPr lang="fr-FR" dirty="0" err="1" smtClean="0"/>
              <a:t>qt</a:t>
            </a:r>
            <a:r>
              <a:rPr lang="fr-FR" dirty="0" smtClean="0"/>
              <a:t> région ayant comme données des points </a:t>
            </a:r>
            <a:endParaRPr lang="fr-FR" dirty="0"/>
          </a:p>
        </p:txBody>
      </p:sp>
      <p:pic>
        <p:nvPicPr>
          <p:cNvPr id="4" name="Espace réservé du contenu 3" descr="Quadtree2.gif"/>
          <p:cNvPicPr>
            <a:picLocks noGrp="1" noChangeAspect="1"/>
          </p:cNvPicPr>
          <p:nvPr>
            <p:ph sz="quarter" idx="1"/>
          </p:nvPr>
        </p:nvPicPr>
        <p:blipFill>
          <a:blip r:embed="rId2"/>
          <a:stretch>
            <a:fillRect/>
          </a:stretch>
        </p:blipFill>
        <p:spPr>
          <a:xfrm>
            <a:off x="457199" y="1752079"/>
            <a:ext cx="7526447" cy="460587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a:bodyPr>
          <a:lstStyle/>
          <a:p>
            <a:r>
              <a:rPr lang="fr-FR" dirty="0" smtClean="0"/>
              <a:t>Théorème1:	</a:t>
            </a:r>
            <a:endParaRPr lang="fr-FR" dirty="0" smtClean="0"/>
          </a:p>
          <a:p>
            <a:pPr lvl="1"/>
            <a:r>
              <a:rPr lang="fr-FR" dirty="0" smtClean="0"/>
              <a:t>si on suppose que </a:t>
            </a:r>
            <a:r>
              <a:rPr lang="fr-FR" dirty="0" smtClean="0"/>
              <a:t>ce </a:t>
            </a:r>
            <a:r>
              <a:rPr lang="fr-FR" dirty="0" err="1" smtClean="0"/>
              <a:t>quadtree</a:t>
            </a:r>
            <a:r>
              <a:rPr lang="fr-FR" dirty="0" smtClean="0"/>
              <a:t> est de profondeur </a:t>
            </a:r>
            <a:r>
              <a:rPr lang="fr-FR" dirty="0" smtClean="0"/>
              <a:t>d, </a:t>
            </a:r>
            <a:r>
              <a:rPr lang="fr-FR" dirty="0" smtClean="0"/>
              <a:t>contenant n point avec un point par </a:t>
            </a:r>
            <a:r>
              <a:rPr lang="fr-FR" dirty="0" smtClean="0"/>
              <a:t>région on sait  que </a:t>
            </a:r>
            <a:r>
              <a:rPr lang="fr-FR" dirty="0" smtClean="0"/>
              <a:t>le nombre de </a:t>
            </a:r>
            <a:r>
              <a:rPr lang="fr-FR" dirty="0" smtClean="0"/>
              <a:t>nœud  </a:t>
            </a:r>
            <a:r>
              <a:rPr lang="fr-FR" dirty="0" smtClean="0"/>
              <a:t>vaut O(d+1)n</a:t>
            </a:r>
            <a:r>
              <a:rPr lang="fr-FR" dirty="0" smtClean="0"/>
              <a:t>)</a:t>
            </a:r>
          </a:p>
          <a:p>
            <a:pPr>
              <a:buNone/>
            </a:pPr>
            <a:endParaRPr lang="fr-FR" dirty="0" smtClean="0"/>
          </a:p>
          <a:p>
            <a:r>
              <a:rPr lang="fr-FR" dirty="0" smtClean="0"/>
              <a:t>Théorème2:</a:t>
            </a:r>
          </a:p>
          <a:p>
            <a:pPr lvl="1"/>
            <a:r>
              <a:rPr lang="fr-FR" dirty="0" smtClean="0"/>
              <a:t>la profondeur de ce genre de </a:t>
            </a:r>
            <a:r>
              <a:rPr lang="fr-FR" dirty="0" err="1" smtClean="0"/>
              <a:t>quadtree</a:t>
            </a:r>
            <a:r>
              <a:rPr lang="fr-FR" dirty="0" smtClean="0"/>
              <a:t> est au plus </a:t>
            </a:r>
            <a:r>
              <a:rPr lang="fr-FR" dirty="0" smtClean="0"/>
              <a:t>égal  au </a:t>
            </a:r>
            <a:r>
              <a:rPr lang="fr-FR" dirty="0" smtClean="0"/>
              <a:t>log(w/c)+</a:t>
            </a:r>
            <a:r>
              <a:rPr lang="fr-FR" dirty="0" smtClean="0"/>
              <a:t>3/2, où c </a:t>
            </a:r>
            <a:r>
              <a:rPr lang="fr-FR" dirty="0" smtClean="0"/>
              <a:t>est la plus petite distance entre deux points quelconques du </a:t>
            </a:r>
            <a:r>
              <a:rPr lang="fr-FR" dirty="0" err="1" smtClean="0"/>
              <a:t>quadtree</a:t>
            </a:r>
            <a:r>
              <a:rPr lang="fr-FR" dirty="0" smtClean="0"/>
              <a:t> et w est la longueur du côté du carré </a:t>
            </a:r>
            <a:r>
              <a:rPr lang="fr-FR" dirty="0" smtClean="0"/>
              <a:t>initial.</a:t>
            </a:r>
            <a:endParaRPr lang="fr-FR"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lstStyle/>
          <a:p>
            <a:r>
              <a:rPr lang="fr-FR" dirty="0" smtClean="0"/>
              <a:t>On a aussi la relation suivante:                                           L  </a:t>
            </a:r>
            <a:r>
              <a:rPr lang="fr-FR" dirty="0" smtClean="0"/>
              <a:t>= W / </a:t>
            </a:r>
            <a:r>
              <a:rPr lang="fr-FR" dirty="0" smtClean="0"/>
              <a:t>2^d       où :</a:t>
            </a:r>
          </a:p>
          <a:p>
            <a:pPr lvl="1"/>
            <a:r>
              <a:rPr lang="fr-FR" dirty="0" smtClean="0"/>
              <a:t> </a:t>
            </a:r>
            <a:r>
              <a:rPr lang="fr-FR" dirty="0" smtClean="0"/>
              <a:t>L est la </a:t>
            </a:r>
            <a:r>
              <a:rPr lang="fr-FR" dirty="0" smtClean="0"/>
              <a:t>longueur </a:t>
            </a:r>
            <a:r>
              <a:rPr lang="fr-FR" dirty="0" smtClean="0"/>
              <a:t>d'un quadrant </a:t>
            </a:r>
          </a:p>
          <a:p>
            <a:pPr lvl="1"/>
            <a:r>
              <a:rPr lang="fr-FR" dirty="0" smtClean="0"/>
              <a:t>W est la longueur de côté de la région donnée</a:t>
            </a:r>
          </a:p>
          <a:p>
            <a:pPr lvl="1"/>
            <a:r>
              <a:rPr lang="fr-FR" dirty="0" smtClean="0"/>
              <a:t>d est la profondeur, qui est le nombre de niveaux par lesquels un nœud est séparé de la racine.</a:t>
            </a:r>
          </a:p>
          <a:p>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principales</a:t>
            </a:r>
            <a:endParaRPr lang="fr-FR" dirty="0"/>
          </a:p>
        </p:txBody>
      </p:sp>
      <p:sp>
        <p:nvSpPr>
          <p:cNvPr id="3" name="Espace réservé du contenu 2"/>
          <p:cNvSpPr>
            <a:spLocks noGrp="1"/>
          </p:cNvSpPr>
          <p:nvPr>
            <p:ph sz="quarter" idx="1"/>
          </p:nvPr>
        </p:nvSpPr>
        <p:spPr/>
        <p:txBody>
          <a:bodyPr>
            <a:normAutofit/>
          </a:bodyPr>
          <a:lstStyle/>
          <a:p>
            <a:r>
              <a:rPr lang="fr-FR" dirty="0" smtClean="0"/>
              <a:t>Insertion: on descend dans l’arbre jusqu’à trouver la feuille qui doit contenir le point. Si cette feuille contient déjà un point on la subdivise, si elle est vide on insère directement le point.</a:t>
            </a:r>
          </a:p>
          <a:p>
            <a:r>
              <a:rPr lang="fr-FR" dirty="0" smtClean="0"/>
              <a:t>Suppression: comme </a:t>
            </a:r>
            <a:r>
              <a:rPr lang="fr-FR" dirty="0" smtClean="0"/>
              <a:t>les points se trouvent que dans les feuilles </a:t>
            </a:r>
            <a:r>
              <a:rPr lang="fr-FR" dirty="0" smtClean="0"/>
              <a:t>la suppression </a:t>
            </a:r>
            <a:r>
              <a:rPr lang="fr-FR" dirty="0" smtClean="0"/>
              <a:t>sera assez </a:t>
            </a:r>
            <a:r>
              <a:rPr lang="fr-FR" dirty="0" smtClean="0"/>
              <a:t>simple, il suffit de trouver la feuille qui contient l’élément et la supprimer. </a:t>
            </a:r>
          </a:p>
          <a:p>
            <a:endParaRPr lang="fr-FR"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Comparaison entre un </a:t>
            </a:r>
            <a:r>
              <a:rPr lang="fr-FR" dirty="0" err="1" smtClean="0"/>
              <a:t>qt</a:t>
            </a:r>
            <a:r>
              <a:rPr lang="fr-FR" dirty="0" smtClean="0"/>
              <a:t> point et un </a:t>
            </a:r>
            <a:r>
              <a:rPr lang="fr-FR" dirty="0" err="1" smtClean="0"/>
              <a:t>qt</a:t>
            </a:r>
            <a:r>
              <a:rPr lang="fr-FR" dirty="0" smtClean="0"/>
              <a:t> région ayant comme données des points </a:t>
            </a:r>
            <a:endParaRPr lang="fr-FR" dirty="0"/>
          </a:p>
        </p:txBody>
      </p:sp>
      <p:sp>
        <p:nvSpPr>
          <p:cNvPr id="3" name="Espace réservé du contenu 2"/>
          <p:cNvSpPr>
            <a:spLocks noGrp="1"/>
          </p:cNvSpPr>
          <p:nvPr>
            <p:ph sz="quarter" idx="1"/>
          </p:nvPr>
        </p:nvSpPr>
        <p:spPr/>
        <p:txBody>
          <a:bodyPr>
            <a:normAutofit fontScale="92500" lnSpcReduction="10000"/>
          </a:bodyPr>
          <a:lstStyle/>
          <a:p>
            <a:pPr>
              <a:buNone/>
            </a:pPr>
            <a:r>
              <a:rPr lang="fr-FR" dirty="0" smtClean="0"/>
              <a:t> </a:t>
            </a:r>
            <a:endParaRPr lang="fr-FR" dirty="0" smtClean="0"/>
          </a:p>
          <a:p>
            <a:r>
              <a:rPr lang="fr-FR" dirty="0" smtClean="0"/>
              <a:t>les </a:t>
            </a:r>
            <a:r>
              <a:rPr lang="fr-FR" dirty="0" err="1" smtClean="0"/>
              <a:t>quadtree</a:t>
            </a:r>
            <a:r>
              <a:rPr lang="fr-FR" dirty="0" smtClean="0"/>
              <a:t> </a:t>
            </a:r>
            <a:r>
              <a:rPr lang="fr-FR" dirty="0" smtClean="0"/>
              <a:t>régions </a:t>
            </a:r>
            <a:r>
              <a:rPr lang="fr-FR" dirty="0" smtClean="0"/>
              <a:t>dont les données sont des points</a:t>
            </a:r>
          </a:p>
          <a:p>
            <a:pPr lvl="1"/>
            <a:r>
              <a:rPr lang="fr-FR" dirty="0" smtClean="0"/>
              <a:t> </a:t>
            </a:r>
            <a:r>
              <a:rPr lang="fr-FR" dirty="0" smtClean="0"/>
              <a:t>compter sur une </a:t>
            </a:r>
            <a:r>
              <a:rPr lang="fr-FR" dirty="0" smtClean="0"/>
              <a:t>décomposition </a:t>
            </a:r>
            <a:r>
              <a:rPr lang="fr-FR" dirty="0" smtClean="0"/>
              <a:t>régulière de l'espace</a:t>
            </a:r>
          </a:p>
          <a:p>
            <a:pPr lvl="1"/>
            <a:r>
              <a:rPr lang="fr-FR" dirty="0" smtClean="0"/>
              <a:t>les </a:t>
            </a:r>
            <a:r>
              <a:rPr lang="fr-FR" dirty="0" smtClean="0"/>
              <a:t>données sont </a:t>
            </a:r>
            <a:r>
              <a:rPr lang="fr-FR" dirty="0" smtClean="0"/>
              <a:t>stockées </a:t>
            </a:r>
            <a:r>
              <a:rPr lang="fr-FR" dirty="0" smtClean="0"/>
              <a:t>dans les </a:t>
            </a:r>
            <a:r>
              <a:rPr lang="fr-FR" dirty="0" smtClean="0"/>
              <a:t>feuilles	</a:t>
            </a:r>
            <a:endParaRPr lang="fr-FR" dirty="0" smtClean="0"/>
          </a:p>
          <a:p>
            <a:pPr lvl="1"/>
            <a:r>
              <a:rPr lang="fr-FR" dirty="0" smtClean="0"/>
              <a:t> </a:t>
            </a:r>
            <a:r>
              <a:rPr lang="fr-FR" dirty="0" smtClean="0"/>
              <a:t>suppression simple</a:t>
            </a:r>
          </a:p>
          <a:p>
            <a:pPr lvl="1"/>
            <a:r>
              <a:rPr lang="fr-FR" dirty="0" smtClean="0"/>
              <a:t> </a:t>
            </a:r>
            <a:r>
              <a:rPr lang="fr-FR" dirty="0" smtClean="0"/>
              <a:t>forme indépendante de l'ordre d'insertion</a:t>
            </a:r>
          </a:p>
          <a:p>
            <a:endParaRPr lang="fr-FR" dirty="0" smtClean="0"/>
          </a:p>
          <a:p>
            <a:r>
              <a:rPr lang="fr-FR" dirty="0" smtClean="0"/>
              <a:t> Les </a:t>
            </a:r>
            <a:r>
              <a:rPr lang="fr-FR" dirty="0" err="1" smtClean="0"/>
              <a:t>quadtrees</a:t>
            </a:r>
            <a:r>
              <a:rPr lang="fr-FR" dirty="0" smtClean="0"/>
              <a:t> point</a:t>
            </a:r>
          </a:p>
          <a:p>
            <a:pPr lvl="1"/>
            <a:r>
              <a:rPr lang="fr-FR" dirty="0" smtClean="0"/>
              <a:t> permet </a:t>
            </a:r>
            <a:r>
              <a:rPr lang="fr-FR" dirty="0" smtClean="0"/>
              <a:t>aux rectangles de s’étendre à l'infini dans certaines directions</a:t>
            </a:r>
          </a:p>
          <a:p>
            <a:pPr lvl="1"/>
            <a:r>
              <a:rPr lang="fr-FR" dirty="0" smtClean="0"/>
              <a:t> </a:t>
            </a:r>
            <a:r>
              <a:rPr lang="fr-FR" dirty="0" smtClean="0"/>
              <a:t>les données se trouvent les nœuds internes</a:t>
            </a:r>
          </a:p>
          <a:p>
            <a:pPr lvl="1"/>
            <a:r>
              <a:rPr lang="fr-FR" dirty="0" smtClean="0"/>
              <a:t> </a:t>
            </a:r>
            <a:r>
              <a:rPr lang="fr-FR" dirty="0" smtClean="0"/>
              <a:t>ont a souvent moins de nœuds</a:t>
            </a:r>
          </a:p>
          <a:p>
            <a:pPr lvl="1"/>
            <a:r>
              <a:rPr lang="fr-FR" dirty="0" smtClean="0"/>
              <a:t> </a:t>
            </a:r>
            <a:r>
              <a:rPr lang="fr-FR" dirty="0" smtClean="0"/>
              <a:t>suppression plus difficile</a:t>
            </a:r>
          </a:p>
          <a:p>
            <a:pPr lvl="1"/>
            <a:r>
              <a:rPr lang="fr-FR" dirty="0" smtClean="0"/>
              <a:t> </a:t>
            </a:r>
            <a:r>
              <a:rPr lang="fr-FR" dirty="0" smtClean="0"/>
              <a:t>la forme dépend de l'ordre d'insertion</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Sommaire :</a:t>
            </a:r>
            <a:endParaRPr lang="fr-FR" dirty="0"/>
          </a:p>
        </p:txBody>
      </p:sp>
      <p:sp>
        <p:nvSpPr>
          <p:cNvPr id="3" name="Espace réservé du contenu 2"/>
          <p:cNvSpPr>
            <a:spLocks noGrp="1"/>
          </p:cNvSpPr>
          <p:nvPr>
            <p:ph sz="quarter" idx="1"/>
          </p:nvPr>
        </p:nvSpPr>
        <p:spPr/>
        <p:txBody>
          <a:bodyPr/>
          <a:lstStyle/>
          <a:p>
            <a:r>
              <a:rPr lang="fr-FR" dirty="0" smtClean="0"/>
              <a:t>Retour sur les ABR</a:t>
            </a:r>
          </a:p>
          <a:p>
            <a:r>
              <a:rPr lang="fr-FR" dirty="0" err="1" smtClean="0"/>
              <a:t>Quadtree</a:t>
            </a:r>
            <a:r>
              <a:rPr lang="fr-FR" dirty="0" smtClean="0"/>
              <a:t> point</a:t>
            </a:r>
          </a:p>
          <a:p>
            <a:r>
              <a:rPr lang="fr-FR" dirty="0" err="1" smtClean="0"/>
              <a:t>Quadtree</a:t>
            </a:r>
            <a:r>
              <a:rPr lang="fr-FR" dirty="0" smtClean="0"/>
              <a:t> région </a:t>
            </a:r>
          </a:p>
          <a:p>
            <a:r>
              <a:rPr lang="fr-FR" dirty="0" smtClean="0"/>
              <a:t>Comparaison entre les deux </a:t>
            </a:r>
          </a:p>
          <a:p>
            <a:pPr>
              <a:buNone/>
            </a:pP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Retour sur les ABR</a:t>
            </a:r>
            <a:br>
              <a:rPr lang="fr-FR" dirty="0" smtClean="0"/>
            </a:br>
            <a:endParaRPr lang="fr-FR" dirty="0"/>
          </a:p>
        </p:txBody>
      </p:sp>
      <p:sp>
        <p:nvSpPr>
          <p:cNvPr id="3" name="Espace réservé du contenu 2"/>
          <p:cNvSpPr>
            <a:spLocks noGrp="1"/>
          </p:cNvSpPr>
          <p:nvPr>
            <p:ph sz="quarter" idx="1"/>
          </p:nvPr>
        </p:nvSpPr>
        <p:spPr/>
        <p:txBody>
          <a:bodyPr/>
          <a:lstStyle/>
          <a:p>
            <a:r>
              <a:rPr lang="fr-FR" dirty="0" smtClean="0"/>
              <a:t>on veut avoir des arbres équilibrés</a:t>
            </a:r>
          </a:p>
          <a:p>
            <a:r>
              <a:rPr lang="fr-FR" dirty="0" smtClean="0"/>
              <a:t>Solution:  faire des rotations en calculant un coefficient d’équilibrage . </a:t>
            </a:r>
          </a:p>
          <a:p>
            <a:r>
              <a:rPr lang="fr-FR" dirty="0" smtClean="0"/>
              <a:t>Coefficient d’équilibrage= h( sous arbre droit)- h( sous arbre gauche).</a:t>
            </a:r>
          </a:p>
          <a:p>
            <a:r>
              <a:rPr lang="fr-FR" dirty="0" smtClean="0"/>
              <a:t>Le mieux c’est d’implémenter directement des AVL ( des arbres binaires </a:t>
            </a:r>
            <a:r>
              <a:rPr lang="fr-FR" dirty="0" smtClean="0"/>
              <a:t>é</a:t>
            </a:r>
            <a:r>
              <a:rPr lang="fr-FR" dirty="0" smtClean="0"/>
              <a:t>quilibrés  dans leur construction) .</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Quadtree</a:t>
            </a:r>
            <a:r>
              <a:rPr lang="fr-FR" dirty="0" smtClean="0"/>
              <a:t> point</a:t>
            </a:r>
            <a:endParaRPr lang="fr-FR" dirty="0"/>
          </a:p>
        </p:txBody>
      </p:sp>
      <p:sp>
        <p:nvSpPr>
          <p:cNvPr id="3" name="Espace réservé du contenu 2"/>
          <p:cNvSpPr>
            <a:spLocks noGrp="1"/>
          </p:cNvSpPr>
          <p:nvPr>
            <p:ph sz="quarter" idx="1"/>
          </p:nvPr>
        </p:nvSpPr>
        <p:spPr/>
        <p:txBody>
          <a:bodyPr/>
          <a:lstStyle/>
          <a:p>
            <a:r>
              <a:rPr lang="fr-FR" dirty="0" smtClean="0"/>
              <a:t>Définition: cette </a:t>
            </a:r>
            <a:r>
              <a:rPr lang="fr-FR" dirty="0" smtClean="0"/>
              <a:t>structure peut être vue comme une adaptation d’un arbre binaire de recherche en deux dimensions </a:t>
            </a:r>
            <a:r>
              <a:rPr lang="fr-FR" dirty="0" smtClean="0"/>
              <a:t>. </a:t>
            </a:r>
            <a:r>
              <a:rPr lang="fr-FR" dirty="0" smtClean="0"/>
              <a:t>Elle sert à représenter des données de type </a:t>
            </a:r>
            <a:r>
              <a:rPr lang="fr-FR" dirty="0" smtClean="0"/>
              <a:t>point.</a:t>
            </a:r>
          </a:p>
          <a:p>
            <a:r>
              <a:rPr lang="fr-FR" dirty="0" smtClean="0"/>
              <a:t>Un nœud est composé au moins de:</a:t>
            </a:r>
          </a:p>
          <a:p>
            <a:pPr lvl="1"/>
            <a:r>
              <a:rPr lang="fr-FR" dirty="0" smtClean="0"/>
              <a:t>Deux  coordonnées du point (</a:t>
            </a:r>
            <a:r>
              <a:rPr lang="fr-FR" dirty="0" err="1" smtClean="0"/>
              <a:t>x,y</a:t>
            </a:r>
            <a:r>
              <a:rPr lang="fr-FR" dirty="0" smtClean="0"/>
              <a:t>) représentant le position dans la carte.</a:t>
            </a:r>
          </a:p>
          <a:p>
            <a:pPr lvl="1"/>
            <a:r>
              <a:rPr lang="fr-FR" dirty="0" smtClean="0"/>
              <a:t>Quatre sous-nœud éventuellement vides, chacun représente un quadrant : NE, NO, SE, SO. </a:t>
            </a:r>
          </a:p>
          <a:p>
            <a:pPr lvl="1"/>
            <a:r>
              <a:rPr lang="fr-FR" dirty="0" smtClean="0"/>
              <a:t>Il peut contenir d’autre information tout dépend de l’application.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pic>
        <p:nvPicPr>
          <p:cNvPr id="5" name="Espace réservé du contenu 4" descr="exple_qdt.png"/>
          <p:cNvPicPr>
            <a:picLocks noGrp="1" noChangeAspect="1"/>
          </p:cNvPicPr>
          <p:nvPr>
            <p:ph sz="quarter" idx="1"/>
          </p:nvPr>
        </p:nvPicPr>
        <p:blipFill>
          <a:blip r:embed="rId2"/>
          <a:srcRect l="12711" t="21401" r="34200" b="50749"/>
          <a:stretch>
            <a:fillRect/>
          </a:stretch>
        </p:blipFill>
        <p:spPr>
          <a:xfrm>
            <a:off x="902344" y="1722143"/>
            <a:ext cx="5989511" cy="406431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p:txBody>
          <a:bodyPr>
            <a:normAutofit/>
          </a:bodyPr>
          <a:lstStyle/>
          <a:p>
            <a:r>
              <a:rPr lang="fr-FR" dirty="0" smtClean="0"/>
              <a:t>Définition inductive:</a:t>
            </a:r>
          </a:p>
          <a:p>
            <a:r>
              <a:rPr lang="fr-FR" dirty="0" smtClean="0"/>
              <a:t>Base:</a:t>
            </a:r>
          </a:p>
          <a:p>
            <a:pPr lvl="1"/>
            <a:r>
              <a:rPr lang="fr-FR" dirty="0" smtClean="0"/>
              <a:t>h</a:t>
            </a:r>
            <a:r>
              <a:rPr lang="fr-FR" dirty="0" smtClean="0"/>
              <a:t>(∅)=0 , n(∅)=0</a:t>
            </a:r>
            <a:endParaRPr lang="fr-FR" dirty="0" smtClean="0"/>
          </a:p>
          <a:p>
            <a:r>
              <a:rPr lang="fr-FR" dirty="0" smtClean="0"/>
              <a:t>Induction:</a:t>
            </a:r>
          </a:p>
          <a:p>
            <a:pPr lvl="1"/>
            <a:r>
              <a:rPr lang="fr-FR" dirty="0" smtClean="0"/>
              <a:t>∀T=(</a:t>
            </a:r>
            <a:r>
              <a:rPr lang="fr-FR" dirty="0" err="1" smtClean="0"/>
              <a:t>x,y,NO,NE,SE,SO</a:t>
            </a:r>
            <a:r>
              <a:rPr lang="fr-FR" dirty="0" smtClean="0"/>
              <a:t>)</a:t>
            </a:r>
            <a:r>
              <a:rPr lang="fr-FR" dirty="0" smtClean="0"/>
              <a:t> </a:t>
            </a:r>
            <a:r>
              <a:rPr lang="fr-FR" dirty="0" smtClean="0"/>
              <a:t>∈QT, </a:t>
            </a:r>
            <a:r>
              <a:rPr lang="fr-FR" dirty="0" err="1" smtClean="0"/>
              <a:t>tq</a:t>
            </a:r>
            <a:r>
              <a:rPr lang="fr-FR" dirty="0" smtClean="0"/>
              <a:t> T!=∅, on a h(T)=max(h(NO),h(NE),h(SE),h(SO))+1  et n(T)=n(NO)+n(NE)+n(SE)+n(SO))+1.</a:t>
            </a:r>
          </a:p>
          <a:p>
            <a:r>
              <a:rPr lang="fr-FR" dirty="0" smtClean="0"/>
              <a:t>La complexité des fonctions h et n est en </a:t>
            </a:r>
            <a:r>
              <a:rPr lang="el-GR" dirty="0" smtClean="0"/>
              <a:t>Θ(</a:t>
            </a:r>
            <a:r>
              <a:rPr lang="fr-FR" dirty="0" smtClean="0"/>
              <a:t>n) avec n la taille de l’arbre.</a:t>
            </a:r>
            <a:r>
              <a:rPr lang="fr-FR" dirty="0" smtClean="0"/>
              <a:t/>
            </a:r>
            <a:br>
              <a:rPr lang="fr-FR" dirty="0" smtClean="0"/>
            </a:br>
            <a:r>
              <a:rPr lang="fr-FR" dirty="0" smtClean="0"/>
              <a:t/>
            </a:r>
            <a:br>
              <a:rPr lang="fr-FR" dirty="0" smtClean="0"/>
            </a:br>
            <a:endParaRPr lang="fr-FR"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principales</a:t>
            </a:r>
            <a:endParaRPr lang="fr-FR" dirty="0"/>
          </a:p>
        </p:txBody>
      </p:sp>
      <p:sp>
        <p:nvSpPr>
          <p:cNvPr id="3" name="Espace réservé du contenu 2"/>
          <p:cNvSpPr>
            <a:spLocks noGrp="1"/>
          </p:cNvSpPr>
          <p:nvPr>
            <p:ph sz="quarter" idx="1"/>
          </p:nvPr>
        </p:nvSpPr>
        <p:spPr/>
        <p:txBody>
          <a:bodyPr/>
          <a:lstStyle/>
          <a:p>
            <a:r>
              <a:rPr lang="fr-FR" dirty="0" smtClean="0"/>
              <a:t>Les méthodes pour les QT fonctionnent comme celles des	ABR.</a:t>
            </a:r>
          </a:p>
          <a:p>
            <a:r>
              <a:rPr lang="fr-FR" dirty="0" smtClean="0"/>
              <a:t> Insertion: 	Il faut juste trouver le quadrant qui va contenir le point, puis l’insérer.</a:t>
            </a:r>
          </a:p>
          <a:p>
            <a:r>
              <a:rPr lang="fr-FR" dirty="0" smtClean="0"/>
              <a:t>Suppression:  on supprime le nœud puis on insère récursivement tous les nœud présents dans ses sous-arbres.</a:t>
            </a:r>
          </a:p>
          <a:p>
            <a:r>
              <a:rPr lang="fr-FR" dirty="0" smtClean="0"/>
              <a:t>Recherche: on compare les coordonnées du point au coordonnées de la racine, qui nous permet de  savoir dans quel côté il faut continuer la recherche. On continu ainsi de manière récursive.</a:t>
            </a:r>
          </a:p>
          <a:p>
            <a:pPr lvl="1"/>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Méthodes d’analyse</a:t>
            </a:r>
            <a:endParaRPr lang="fr-FR" dirty="0"/>
          </a:p>
        </p:txBody>
      </p:sp>
      <p:sp>
        <p:nvSpPr>
          <p:cNvPr id="3" name="Espace réservé du contenu 2"/>
          <p:cNvSpPr>
            <a:spLocks noGrp="1"/>
          </p:cNvSpPr>
          <p:nvPr>
            <p:ph sz="quarter" idx="1"/>
          </p:nvPr>
        </p:nvSpPr>
        <p:spPr/>
        <p:txBody>
          <a:bodyPr/>
          <a:lstStyle/>
          <a:p>
            <a:r>
              <a:rPr lang="fr-FR" dirty="0" smtClean="0"/>
              <a:t>Pour l’étude des données on introduit de nouvelles méthodes qui sont des méthodes d’analyse par exemple on peut avoir</a:t>
            </a:r>
            <a:r>
              <a:rPr lang="fr-FR" dirty="0" smtClean="0"/>
              <a:t>:</a:t>
            </a:r>
          </a:p>
          <a:p>
            <a:pPr lvl="1"/>
            <a:r>
              <a:rPr lang="fr-FR" dirty="0" smtClean="0"/>
              <a:t>les k voisin plus proche a un points donné</a:t>
            </a:r>
            <a:r>
              <a:rPr lang="fr-FR" dirty="0" smtClean="0"/>
              <a:t>.</a:t>
            </a:r>
          </a:p>
          <a:p>
            <a:pPr lvl="1"/>
            <a:r>
              <a:rPr lang="fr-FR" dirty="0" smtClean="0"/>
              <a:t>Tous les voisin dans un cercle de centre (</a:t>
            </a:r>
            <a:r>
              <a:rPr lang="fr-FR" dirty="0" err="1" smtClean="0"/>
              <a:t>x,y</a:t>
            </a:r>
            <a:r>
              <a:rPr lang="fr-FR" dirty="0" smtClean="0"/>
              <a:t>) et de rayon </a:t>
            </a:r>
            <a:r>
              <a:rPr lang="fr-FR" dirty="0" smtClean="0"/>
              <a:t>donné.</a:t>
            </a:r>
          </a:p>
          <a:p>
            <a:pPr lvl="1"/>
            <a:endParaRPr lang="fr-FR" dirty="0" smtClean="0"/>
          </a:p>
          <a:p>
            <a:pPr lvl="1">
              <a:buNone/>
            </a:pPr>
            <a:r>
              <a:rPr lang="fr-FR" dirty="0" smtClean="0"/>
              <a:t>En vrai on peut introduire autant de fonction qu’on veut  tout dépend de l’application étudié. </a:t>
            </a:r>
            <a:endParaRPr lang="fr-FR" dirty="0" smtClean="0"/>
          </a:p>
          <a:p>
            <a:pPr lvl="1">
              <a:buNone/>
            </a:pPr>
            <a:endParaRPr lang="fr-FR" dirty="0" smtClean="0"/>
          </a:p>
          <a:p>
            <a:pPr lvl="2">
              <a:buNone/>
            </a:pP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Qaudtree</a:t>
            </a:r>
            <a:r>
              <a:rPr lang="fr-FR" dirty="0" smtClean="0"/>
              <a:t> région</a:t>
            </a:r>
            <a:endParaRPr lang="fr-FR" dirty="0"/>
          </a:p>
        </p:txBody>
      </p:sp>
      <p:sp>
        <p:nvSpPr>
          <p:cNvPr id="3" name="Espace réservé du contenu 2"/>
          <p:cNvSpPr>
            <a:spLocks noGrp="1"/>
          </p:cNvSpPr>
          <p:nvPr>
            <p:ph sz="quarter" idx="1"/>
          </p:nvPr>
        </p:nvSpPr>
        <p:spPr/>
        <p:txBody>
          <a:bodyPr>
            <a:normAutofit/>
          </a:bodyPr>
          <a:lstStyle/>
          <a:p>
            <a:r>
              <a:rPr lang="fr-FR" dirty="0" smtClean="0"/>
              <a:t>Définition</a:t>
            </a:r>
            <a:r>
              <a:rPr lang="fr-FR" dirty="0" smtClean="0"/>
              <a:t>: les </a:t>
            </a:r>
            <a:r>
              <a:rPr lang="fr-FR" dirty="0" err="1" smtClean="0"/>
              <a:t>quadtree</a:t>
            </a:r>
            <a:r>
              <a:rPr lang="fr-FR" dirty="0" smtClean="0"/>
              <a:t> région </a:t>
            </a:r>
            <a:r>
              <a:rPr lang="fr-FR" dirty="0" smtClean="0"/>
              <a:t>sont basés sur la subdivision d'une région donnée en quatre rectangles égaux à chaque niveau</a:t>
            </a:r>
            <a:r>
              <a:rPr lang="fr-FR" dirty="0" smtClean="0"/>
              <a:t>.</a:t>
            </a:r>
          </a:p>
          <a:p>
            <a:r>
              <a:rPr lang="fr-FR" smtClean="0"/>
              <a:t>Chaque nœud de l’arbre correspond à un quadrant de l’ensemble de </a:t>
            </a:r>
            <a:r>
              <a:rPr lang="fr-FR" smtClean="0"/>
              <a:t>données</a:t>
            </a:r>
            <a:r>
              <a:rPr lang="fr-FR" smtClean="0"/>
              <a:t>. On a la notion de nœud intérieur et feuilles.</a:t>
            </a:r>
            <a:endParaRPr lang="fr-FR" dirty="0" smtClean="0"/>
          </a:p>
          <a:p>
            <a:pPr lvl="1"/>
            <a:r>
              <a:rPr lang="fr-FR" dirty="0" smtClean="0"/>
              <a:t>Chaque </a:t>
            </a:r>
            <a:r>
              <a:rPr lang="fr-FR" dirty="0" smtClean="0"/>
              <a:t>nœud </a:t>
            </a:r>
            <a:r>
              <a:rPr lang="fr-FR" smtClean="0"/>
              <a:t>intérieur </a:t>
            </a:r>
            <a:r>
              <a:rPr lang="fr-FR" smtClean="0"/>
              <a:t> a quatre </a:t>
            </a:r>
            <a:r>
              <a:rPr lang="fr-FR" dirty="0" smtClean="0"/>
              <a:t>nœuds enfants </a:t>
            </a:r>
            <a:r>
              <a:rPr lang="fr-FR" smtClean="0"/>
              <a:t>où </a:t>
            </a:r>
            <a:r>
              <a:rPr lang="fr-FR" smtClean="0"/>
              <a:t>c hacun </a:t>
            </a:r>
            <a:r>
              <a:rPr lang="fr-FR" dirty="0" smtClean="0"/>
              <a:t>représente un </a:t>
            </a:r>
            <a:r>
              <a:rPr lang="fr-FR" smtClean="0"/>
              <a:t>quart </a:t>
            </a:r>
            <a:r>
              <a:rPr lang="fr-FR" smtClean="0"/>
              <a:t>deson </a:t>
            </a:r>
            <a:r>
              <a:rPr lang="fr-FR" dirty="0" smtClean="0"/>
              <a:t>nœud parent (avec la direction géographique: NW, NE, SW, </a:t>
            </a:r>
            <a:r>
              <a:rPr lang="fr-FR" smtClean="0"/>
              <a:t>SE</a:t>
            </a:r>
            <a:r>
              <a:rPr lang="fr-FR" smtClean="0"/>
              <a:t>)</a:t>
            </a:r>
            <a:endParaRPr lang="fr-FR" dirty="0" smtClean="0"/>
          </a:p>
          <a:p>
            <a:pPr lvl="1"/>
            <a:r>
              <a:rPr lang="fr-FR" dirty="0" smtClean="0"/>
              <a:t>Les nœuds feuilles correspondent aux blocs qui ne nécessite pas de subdivision soit ils </a:t>
            </a:r>
            <a:r>
              <a:rPr lang="fr-FR" smtClean="0"/>
              <a:t>sont </a:t>
            </a:r>
            <a:r>
              <a:rPr lang="fr-FR" smtClean="0"/>
              <a:t>videoubien </a:t>
            </a:r>
            <a:r>
              <a:rPr lang="fr-FR" dirty="0" smtClean="0"/>
              <a:t>on ne peut plus le diviser .</a:t>
            </a: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261</TotalTime>
  <Words>579</Words>
  <Application>Microsoft Office PowerPoint</Application>
  <PresentationFormat>Affichage à l'écran (4:3)</PresentationFormat>
  <Paragraphs>67</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Oriel</vt:lpstr>
      <vt:lpstr>Présentation théorique des quadtrees </vt:lpstr>
      <vt:lpstr>Sommaire :</vt:lpstr>
      <vt:lpstr>Retour sur les ABR </vt:lpstr>
      <vt:lpstr>Quadtree point</vt:lpstr>
      <vt:lpstr>Diapositive 5</vt:lpstr>
      <vt:lpstr>Diapositive 6</vt:lpstr>
      <vt:lpstr>Méthodes principales</vt:lpstr>
      <vt:lpstr>Méthodes d’analyse</vt:lpstr>
      <vt:lpstr>Qaudtree région</vt:lpstr>
      <vt:lpstr>Découpage d’une image binaire par un quadtree</vt:lpstr>
      <vt:lpstr>Un qt région ayant comme données des points </vt:lpstr>
      <vt:lpstr>Diapositive 12</vt:lpstr>
      <vt:lpstr>Diapositive 13</vt:lpstr>
      <vt:lpstr>Méthodes principales</vt:lpstr>
      <vt:lpstr>Comparaison entre un qt point et un qt région ayant comme données des points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Baiche Thiziri</dc:creator>
  <cp:lastModifiedBy>Baiche Thiziri</cp:lastModifiedBy>
  <cp:revision>49</cp:revision>
  <dcterms:created xsi:type="dcterms:W3CDTF">2019-04-03T00:28:41Z</dcterms:created>
  <dcterms:modified xsi:type="dcterms:W3CDTF">2019-04-03T04:50:05Z</dcterms:modified>
</cp:coreProperties>
</file>