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5F9731-363B-44A6-8217-27FF2A707691}">
  <a:tblStyle styleId="{DF5F9731-363B-44A6-8217-27FF2A70769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Oswald-bold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182d2c5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182d2c5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1905286a3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1905286a3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1905286a3_9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1905286a3_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182d2c5b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182d2c5b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7dca0a43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7dca0a43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7dca0a431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7dca0a431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7dca0a431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7dca0a431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7dca0a431_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7dca0a431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7a44dc8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7a44dc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184d4c7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184d4c7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182d2c5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182d2c5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15161c6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f715161c6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182d2c5b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182d2c5b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905286a3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1905286a3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1905286a3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1905286a3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 Crime Data Project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588"/>
              <a:buNone/>
            </a:pPr>
            <a:r>
              <a:rPr lang="en" sz="1870"/>
              <a:t>Group 6: Leeza Sergeeva, Ezana Kemmer, Luis Rodriguez, Fernanda Nunes</a:t>
            </a:r>
            <a:endParaRPr sz="187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3453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 by the District 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353200" y="4444450"/>
            <a:ext cx="10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Luis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150" y="1320038"/>
            <a:ext cx="46577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/>
        </p:nvSpPr>
        <p:spPr>
          <a:xfrm>
            <a:off x="-13840" y="842425"/>
            <a:ext cx="40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Top 10 Addresses with the most incidents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1" y="1242625"/>
            <a:ext cx="3574566" cy="34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6950425" y="476963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Fernanda Nunes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6" name="Google Shape;176;p23"/>
          <p:cNvSpPr txBox="1"/>
          <p:nvPr>
            <p:ph type="title"/>
          </p:nvPr>
        </p:nvSpPr>
        <p:spPr>
          <a:xfrm>
            <a:off x="83100" y="-894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Incidents by Addresses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5590" y="582849"/>
            <a:ext cx="5507300" cy="429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3660454" y="4783625"/>
            <a:ext cx="45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Source: https://www.google.com/maps/@37.7773264,-122.416137,13.06z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-13840" y="898325"/>
            <a:ext cx="40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Top 10 Addresses with the most incidents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75" y="1298525"/>
            <a:ext cx="3700350" cy="36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6950425" y="476963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Fernanda Nunes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31250" y="92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Incidents by Addresses</a:t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4171867" y="4737700"/>
            <a:ext cx="452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swald"/>
                <a:ea typeface="Oswald"/>
                <a:cs typeface="Oswald"/>
                <a:sym typeface="Oswald"/>
              </a:rPr>
              <a:t>Source: mapaplan.com</a:t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9949" y="898325"/>
            <a:ext cx="4465724" cy="3915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by Time of Day</a:t>
            </a:r>
            <a:endParaRPr/>
          </a:p>
        </p:txBody>
      </p:sp>
      <p:sp>
        <p:nvSpPr>
          <p:cNvPr id="194" name="Google Shape;194;p25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Ezana Kemmer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 flipH="1" rot="-5400000">
            <a:off x="-637500" y="256872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Number of Crimes(In Thousands)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925" y="1184225"/>
            <a:ext cx="6787708" cy="32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7614025" y="171450"/>
            <a:ext cx="1356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swald"/>
                <a:ea typeface="Oswald"/>
                <a:cs typeface="Oswald"/>
                <a:sym typeface="Oswald"/>
              </a:rPr>
              <a:t>Notice how the percentage differentials for weekend day vs night are more proportional than weekdays.  </a:t>
            </a:r>
            <a:r>
              <a:rPr lang="en" sz="900">
                <a:latin typeface="Oswald"/>
                <a:ea typeface="Oswald"/>
                <a:cs typeface="Oswald"/>
                <a:sym typeface="Oswald"/>
              </a:rPr>
              <a:t>Especially</a:t>
            </a:r>
            <a:r>
              <a:rPr lang="en" sz="900">
                <a:latin typeface="Oswald"/>
                <a:ea typeface="Oswald"/>
                <a:cs typeface="Oswald"/>
                <a:sym typeface="Oswald"/>
              </a:rPr>
              <a:t> for Saturday and Sunday. </a:t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swald"/>
                <a:ea typeface="Oswald"/>
                <a:cs typeface="Oswald"/>
                <a:sym typeface="Oswald"/>
              </a:rPr>
              <a:t>Could be due to more people being out at night on the weekend, than during the weekday. </a:t>
            </a:r>
            <a:endParaRPr sz="9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1506500" y="137470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66.31%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1885375" y="26882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33.69%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2441338" y="12949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66.66%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2806850" y="2662725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33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.34%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3356475" y="1184225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67.54%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3728325" y="2662725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32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.46%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4271588" y="131480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66.99%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4642275" y="2622575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34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.01%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5213788" y="122850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63.72%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5563288" y="242550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36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.28%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6119563" y="15874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58.23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6484313" y="22792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41.77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7038138" y="1766775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54.30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7397313" y="2454650"/>
            <a:ext cx="53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swald"/>
                <a:ea typeface="Oswald"/>
                <a:cs typeface="Oswald"/>
                <a:sym typeface="Oswald"/>
              </a:rPr>
              <a:t>45.70</a:t>
            </a:r>
            <a:r>
              <a:rPr lang="en" sz="700">
                <a:latin typeface="Oswald"/>
                <a:ea typeface="Oswald"/>
                <a:cs typeface="Oswald"/>
                <a:sym typeface="Oswald"/>
              </a:rPr>
              <a:t>%</a:t>
            </a:r>
            <a:endParaRPr sz="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113275" y="171450"/>
            <a:ext cx="1772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Herein we define daytime to be between 7:00 am - 7:00 pm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311700" y="-650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DUI Cases and Resolutions Over Years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00" y="586775"/>
            <a:ext cx="7565436" cy="44043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Leeza Sergeeva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74" y="192950"/>
            <a:ext cx="7972899" cy="472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>
            <p:ph type="title"/>
          </p:nvPr>
        </p:nvSpPr>
        <p:spPr>
          <a:xfrm>
            <a:off x="1149900" y="315925"/>
            <a:ext cx="5222400" cy="831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88"/>
              <a:t>When People Get Arrested for</a:t>
            </a:r>
            <a:r>
              <a:rPr lang="en" sz="4088"/>
              <a:t> DUI?</a:t>
            </a:r>
            <a:r>
              <a:rPr lang="en"/>
              <a:t> </a:t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Leeza Sergeeva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265500" y="12340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>
                <a:solidFill>
                  <a:schemeClr val="dk1"/>
                </a:solidFill>
              </a:rPr>
              <a:t>QUESTIONS?</a:t>
            </a:r>
            <a:endParaRPr b="1" sz="5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Data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50"/>
              <a:buFont typeface="Oswald"/>
              <a:buChar char="●"/>
            </a:pPr>
            <a:r>
              <a:rPr lang="en" sz="2050">
                <a:solidFill>
                  <a:srgbClr val="5E5E5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Our data was collected from 2003-2018 and released by the SF police department as a part of it’s open data </a:t>
            </a:r>
            <a:r>
              <a:rPr lang="en" sz="2050">
                <a:solidFill>
                  <a:srgbClr val="5E5E5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initiative</a:t>
            </a:r>
            <a:r>
              <a:rPr lang="en" sz="2050">
                <a:solidFill>
                  <a:srgbClr val="5E5E5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 for greater transparency. </a:t>
            </a:r>
            <a:endParaRPr sz="2050">
              <a:solidFill>
                <a:srgbClr val="5E5E5E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50"/>
              <a:buFont typeface="Oswald"/>
              <a:buChar char="●"/>
            </a:pPr>
            <a:r>
              <a:rPr lang="en" sz="2050">
                <a:solidFill>
                  <a:srgbClr val="5E5E5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However, we decided to cut off the data at 2018 as it was only recorded up until May of that year making the data set unbalanced. </a:t>
            </a:r>
            <a:endParaRPr sz="2050">
              <a:solidFill>
                <a:srgbClr val="5E5E5E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050"/>
              <a:buFont typeface="Oswald"/>
              <a:buChar char="●"/>
            </a:pPr>
            <a:r>
              <a:rPr lang="en" sz="2050">
                <a:solidFill>
                  <a:srgbClr val="5E5E5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It consists of unique incident numbers, types of crimes, description of crimes, police districts, streets where crimes </a:t>
            </a:r>
            <a:r>
              <a:rPr lang="en" sz="2050">
                <a:solidFill>
                  <a:srgbClr val="5E5E5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occur</a:t>
            </a:r>
            <a:r>
              <a:rPr lang="en" sz="2050">
                <a:solidFill>
                  <a:srgbClr val="5E5E5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, time of crime, date of crime, resolution of crime, address, and location(in coordinates). </a:t>
            </a:r>
            <a:endParaRPr sz="2050">
              <a:solidFill>
                <a:srgbClr val="5E5E5E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Trend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401025" y="1147225"/>
            <a:ext cx="29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8086850" y="4481250"/>
            <a:ext cx="9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Luis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9825"/>
            <a:ext cx="8397858" cy="2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58525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from 2003-2017 by Month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Ezana Kemmer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13700" y="516850"/>
            <a:ext cx="14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6542" l="9140" r="15501" t="8263"/>
          <a:stretch/>
        </p:blipFill>
        <p:spPr>
          <a:xfrm>
            <a:off x="1667275" y="1147225"/>
            <a:ext cx="5703090" cy="32239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113700" y="2365550"/>
            <a:ext cx="1515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We can see a seasonality of crime here with winter months having less crime(with the exception of January)than other months.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180525" y="4468625"/>
            <a:ext cx="144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Also note how dark the column is for 2015.  Looks like it was an active year.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 flipH="1" rot="10800000">
            <a:off x="5873000" y="4344700"/>
            <a:ext cx="4500" cy="22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/>
          <p:nvPr/>
        </p:nvCxnSpPr>
        <p:spPr>
          <a:xfrm flipH="1" rot="10800000">
            <a:off x="1181400" y="1708750"/>
            <a:ext cx="567000" cy="63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/>
          <p:nvPr/>
        </p:nvCxnSpPr>
        <p:spPr>
          <a:xfrm>
            <a:off x="1447200" y="3299050"/>
            <a:ext cx="257100" cy="56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575375" y="1023850"/>
            <a:ext cx="351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Least Reported Years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231800" y="1023850"/>
            <a:ext cx="38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Most Reported Years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97" name="Google Shape;97;p17"/>
          <p:cNvGraphicFramePr/>
          <p:nvPr/>
        </p:nvGraphicFramePr>
        <p:xfrm>
          <a:off x="4572000" y="155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{DF5F9731-363B-44A6-8217-27FF2A707691}</a:tableStyleId>
              </a:tblPr>
              <a:tblGrid>
                <a:gridCol w="659800"/>
                <a:gridCol w="659800"/>
                <a:gridCol w="931375"/>
                <a:gridCol w="1973975"/>
              </a:tblGrid>
              <a:tr h="40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Crimes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Crimes Per Day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2015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151459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414.956164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2017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149487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409.553425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147664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404.558904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2016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145994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399.983562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144844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396.832877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" name="Google Shape;98;p17"/>
          <p:cNvSpPr txBox="1"/>
          <p:nvPr/>
        </p:nvSpPr>
        <p:spPr>
          <a:xfrm>
            <a:off x="316400" y="4628425"/>
            <a:ext cx="7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Luis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127700" y="158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{DF5F9731-363B-44A6-8217-27FF2A707691}</a:tableStyleId>
              </a:tblPr>
              <a:tblGrid>
                <a:gridCol w="447675"/>
                <a:gridCol w="618500"/>
                <a:gridCol w="920875"/>
                <a:gridCol w="1951700"/>
              </a:tblGrid>
              <a:tr h="421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Crimes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Oswald"/>
                          <a:ea typeface="Oswald"/>
                          <a:cs typeface="Oswald"/>
                          <a:sym typeface="Oswald"/>
                        </a:rPr>
                        <a:t>Crimes Per Day</a:t>
                      </a:r>
                      <a:endParaRPr b="1" sz="11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2011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126713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347.158904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2010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127758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350.021918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2007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131771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361.016438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2006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131856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361.249315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4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2009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134309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swald"/>
                          <a:ea typeface="Oswald"/>
                          <a:cs typeface="Oswald"/>
                          <a:sym typeface="Oswald"/>
                        </a:rPr>
                        <a:t>367.969863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Reported </a:t>
            </a:r>
            <a:r>
              <a:rPr lang="en"/>
              <a:t>Crimes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122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types of crimes in SF from </a:t>
            </a:r>
            <a:r>
              <a:rPr lang="en" sz="3644"/>
              <a:t>2003-2017</a:t>
            </a:r>
            <a:endParaRPr sz="3644"/>
          </a:p>
        </p:txBody>
      </p:sp>
      <p:sp>
        <p:nvSpPr>
          <p:cNvPr id="106" name="Google Shape;106;p18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Fernanda Nunes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8075"/>
            <a:ext cx="8839201" cy="28801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464575" y="1393725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840900" y="1637075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478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680025" y="249795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302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519150" y="279795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237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372300" y="311240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16</a:t>
            </a: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7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213800" y="330685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126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018775" y="333620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118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823750" y="341240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115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661950" y="3488600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100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7559850" y="3508725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8381325" y="3584925"/>
            <a:ext cx="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750">
                <a:solidFill>
                  <a:srgbClr val="212121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9</a:t>
            </a:r>
            <a:endParaRPr sz="1100">
              <a:highlight>
                <a:srgbClr val="FFFFFE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11700" y="1037625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Larceny/Theft is the category crime with the most incidents in San Francisco 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217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Crimes in SF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 flipH="1" rot="-5400000">
            <a:off x="-1196350" y="2592675"/>
            <a:ext cx="31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Number of Crimes(In Thousands)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950425" y="473852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Ezana Kemmer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350" y="1208175"/>
            <a:ext cx="8038436" cy="3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3292100" y="1520050"/>
            <a:ext cx="149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Mayoral Change from Newsome to Lee in 2011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9" name="Google Shape;129;p19"/>
          <p:cNvCxnSpPr/>
          <p:nvPr/>
        </p:nvCxnSpPr>
        <p:spPr>
          <a:xfrm>
            <a:off x="3966525" y="2248150"/>
            <a:ext cx="49530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/>
          <p:nvPr/>
        </p:nvCxnSpPr>
        <p:spPr>
          <a:xfrm>
            <a:off x="5225650" y="1494750"/>
            <a:ext cx="495300" cy="49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9"/>
          <p:cNvSpPr txBox="1"/>
          <p:nvPr/>
        </p:nvSpPr>
        <p:spPr>
          <a:xfrm>
            <a:off x="4461825" y="1122725"/>
            <a:ext cx="14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Prop 47 is passed in 2014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36100" y="1071025"/>
            <a:ext cx="40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Top 10 Districts with the most incidents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00" y="1445600"/>
            <a:ext cx="3310191" cy="32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6950425" y="476963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Fernanda Nunes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600" y="505400"/>
            <a:ext cx="5439125" cy="4354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type="title"/>
          </p:nvPr>
        </p:nvSpPr>
        <p:spPr>
          <a:xfrm>
            <a:off x="83100" y="-141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Incidents by PD Districts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3660454" y="4783625"/>
            <a:ext cx="452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swald"/>
                <a:ea typeface="Oswald"/>
                <a:cs typeface="Oswald"/>
                <a:sym typeface="Oswald"/>
              </a:rPr>
              <a:t>Source: https://twitter.com/sfsafe/status/1296145166588420097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36100" y="939750"/>
            <a:ext cx="40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Top 10 Districts with the most incidents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75" y="1416150"/>
            <a:ext cx="3517600" cy="34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6950425" y="4769635"/>
            <a:ext cx="202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Fernanda Nunes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0" y="886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Incidents by PD Districts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4203367" y="4708725"/>
            <a:ext cx="452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swald"/>
                <a:ea typeface="Oswald"/>
                <a:cs typeface="Oswald"/>
                <a:sym typeface="Oswald"/>
              </a:rPr>
              <a:t>Source: sfgov.org</a:t>
            </a:r>
            <a:endParaRPr sz="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4515" l="3650" r="17173" t="13382"/>
          <a:stretch/>
        </p:blipFill>
        <p:spPr>
          <a:xfrm>
            <a:off x="4054050" y="996150"/>
            <a:ext cx="4820513" cy="37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7420050" y="2012025"/>
            <a:ext cx="95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  <a:t>SOUTHERN</a:t>
            </a:r>
            <a:endParaRPr b="1" sz="900">
              <a:solidFill>
                <a:schemeClr val="lt1"/>
              </a:solidFill>
              <a:highlight>
                <a:srgbClr val="000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787600" y="2693138"/>
            <a:ext cx="71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4C1130"/>
                </a:highlight>
                <a:latin typeface="Open Sans"/>
                <a:ea typeface="Open Sans"/>
                <a:cs typeface="Open Sans"/>
                <a:sym typeface="Open Sans"/>
              </a:rPr>
              <a:t>MISSION</a:t>
            </a:r>
            <a:endParaRPr b="1" sz="900">
              <a:solidFill>
                <a:schemeClr val="lt1"/>
              </a:solidFill>
              <a:highlight>
                <a:srgbClr val="4C113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453025" y="1416150"/>
            <a:ext cx="85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20124D"/>
                </a:highlight>
                <a:latin typeface="Open Sans"/>
                <a:ea typeface="Open Sans"/>
                <a:cs typeface="Open Sans"/>
                <a:sym typeface="Open Sans"/>
              </a:rPr>
              <a:t>NORTHERN</a:t>
            </a:r>
            <a:endParaRPr b="1" sz="900">
              <a:solidFill>
                <a:schemeClr val="lt1"/>
              </a:solidFill>
              <a:highlight>
                <a:srgbClr val="20124D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7305925" y="1169250"/>
            <a:ext cx="71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741B47"/>
                </a:highlight>
                <a:latin typeface="Open Sans"/>
                <a:ea typeface="Open Sans"/>
                <a:cs typeface="Open Sans"/>
                <a:sym typeface="Open Sans"/>
              </a:rPr>
              <a:t>CENTRAL</a:t>
            </a:r>
            <a:endParaRPr b="1" sz="900">
              <a:solidFill>
                <a:schemeClr val="lt1"/>
              </a:solidFill>
              <a:highlight>
                <a:srgbClr val="741B47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7738850" y="3574313"/>
            <a:ext cx="71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681943"/>
                </a:highlight>
                <a:latin typeface="Open Sans"/>
                <a:ea typeface="Open Sans"/>
                <a:cs typeface="Open Sans"/>
                <a:sym typeface="Open Sans"/>
              </a:rPr>
              <a:t>BAYVIEW</a:t>
            </a:r>
            <a:endParaRPr b="1" sz="900">
              <a:solidFill>
                <a:schemeClr val="lt1"/>
              </a:solidFill>
              <a:highlight>
                <a:srgbClr val="68194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7069225" y="1683100"/>
            <a:ext cx="95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A61C00"/>
                </a:highlight>
                <a:latin typeface="Open Sans"/>
                <a:ea typeface="Open Sans"/>
                <a:cs typeface="Open Sans"/>
                <a:sym typeface="Open Sans"/>
              </a:rPr>
              <a:t>TENDERLOIN</a:t>
            </a:r>
            <a:endParaRPr b="1" sz="900">
              <a:solidFill>
                <a:schemeClr val="lt1"/>
              </a:solidFill>
              <a:highlight>
                <a:srgbClr val="A61C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6116125" y="3897425"/>
            <a:ext cx="95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BD4A4A"/>
                </a:highlight>
                <a:latin typeface="Open Sans"/>
                <a:ea typeface="Open Sans"/>
                <a:cs typeface="Open Sans"/>
                <a:sym typeface="Open Sans"/>
              </a:rPr>
              <a:t>INGLESIDE</a:t>
            </a:r>
            <a:endParaRPr b="1" sz="900">
              <a:solidFill>
                <a:schemeClr val="lt1"/>
              </a:solidFill>
              <a:highlight>
                <a:srgbClr val="BD4A4A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4648200" y="3489225"/>
            <a:ext cx="95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DD7E6B"/>
                </a:highlight>
                <a:latin typeface="Open Sans"/>
                <a:ea typeface="Open Sans"/>
                <a:cs typeface="Open Sans"/>
                <a:sym typeface="Open Sans"/>
              </a:rPr>
              <a:t>TARAVAL</a:t>
            </a:r>
            <a:endParaRPr b="1" sz="900">
              <a:solidFill>
                <a:schemeClr val="lt1"/>
              </a:solidFill>
              <a:highlight>
                <a:srgbClr val="DD7E6B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6076447" y="2419350"/>
            <a:ext cx="71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EE8D7A"/>
                </a:highlight>
                <a:latin typeface="Open Sans"/>
                <a:ea typeface="Open Sans"/>
                <a:cs typeface="Open Sans"/>
                <a:sym typeface="Open Sans"/>
              </a:rPr>
              <a:t>PARK</a:t>
            </a:r>
            <a:endParaRPr b="1" sz="900">
              <a:solidFill>
                <a:schemeClr val="lt1"/>
              </a:solidFill>
              <a:highlight>
                <a:srgbClr val="EE8D7A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715872" y="1886825"/>
            <a:ext cx="95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E6B8AF"/>
                </a:highlight>
                <a:latin typeface="Open Sans"/>
                <a:ea typeface="Open Sans"/>
                <a:cs typeface="Open Sans"/>
                <a:sym typeface="Open Sans"/>
              </a:rPr>
              <a:t>RICHMOND</a:t>
            </a:r>
            <a:endParaRPr b="1" sz="900">
              <a:solidFill>
                <a:schemeClr val="lt1"/>
              </a:solidFill>
              <a:highlight>
                <a:srgbClr val="E6B8A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