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Elizaveta Sergeeva"/>
  <p:cmAuthor clrIdx="1" id="1" initials="" lastIdx="5" name="Ezana Kemmer"/>
  <p:cmAuthor clrIdx="2" id="2" initials="" lastIdx="1" name="Luis Rodrigue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CF4556-43BD-4C17-ADEF-27571E0968E5}">
  <a:tblStyle styleId="{CCCF4556-43BD-4C17-ADEF-27571E0968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4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.fntdata"/><Relationship Id="rId10" Type="http://schemas.openxmlformats.org/officeDocument/2006/relationships/slide" Target="slides/slide3.xml"/><Relationship Id="rId32" Type="http://schemas.openxmlformats.org/officeDocument/2006/relationships/font" Target="fonts/OpenSans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5.xml"/><Relationship Id="rId34" Type="http://schemas.openxmlformats.org/officeDocument/2006/relationships/font" Target="fonts/OpenSans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12T21:46:34.096">
    <p:pos x="6000" y="0"/>
    <p:text>@EzanaKemmer maybe make a cutoff year 2017, otherwise it looks like the crimes went down (since we only have up until may 2018 or so). Also consider making legend and ticks bigger fonts.</p:text>
  </p:cm>
  <p:cm authorId="0" idx="2" dt="2021-10-11T02:03:41.635">
    <p:pos x="6000" y="0"/>
    <p:text>@EzanaKemmer for the frequency graph maybe make a layout grid of the graphs to make them bigger, and showing three on top and two underneath?</p:text>
  </p:cm>
  <p:cm authorId="1" idx="1" dt="2021-10-11T03:20:02.546">
    <p:pos x="6000" y="0"/>
    <p:text>Thanks for the suggestion Leeza! Just made the changes.  Let me know if you think the font should be bigger.  Also do you think I should use the histogram or line chart to visualize how the top 5 crimes have changed over time? I'm leaning towards using the line chart since it looks better(in my opinion).</p:text>
  </p:cm>
  <p:cm authorId="1" idx="2" dt="2021-10-11T03:29:20.243">
    <p:pos x="6000" y="0"/>
    <p:text>I ended up deleting the histogram snce the line chart tells the same story and looks better.</p:text>
  </p:cm>
  <p:cm authorId="1" idx="3" dt="2021-10-12T03:47:05.492">
    <p:pos x="6000" y="0"/>
    <p:text>https://zoom.us/j/99411263039?pwd=WEtzU05aUEFaYUZrV2JEeFQraXRRQT09</p:text>
  </p:cm>
  <p:cm authorId="1" idx="4" dt="2021-10-12T21:46:34.096">
    <p:pos x="6000" y="0"/>
    <p:text>Ezana Kemmer is inviting you to a scheduled Zoom meeting.
Topic: Ezana Kemmer's Zoom Meeting
Time: Oct 12, 2021 02:00 PM Pacific Time (US and Canada)
Join Zoom Meeting
https://zoom.us/j/98057683578?pwd=ZjloYmtuL01jN05FOVd6VHRyVGJOQT09
Meeting ID: 980 5768 3578
Passcode: 1FHwE9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5" dt="2021-10-11T05:40:24.291">
    <p:pos x="6000" y="0"/>
    <p:text>Luis, this looks great! My only suggestion would be to change the color of Park district to something with a lighter color.  It's kinda hard to see the black font with a purple background. Looks awesome otherwise!</p:text>
  </p:cm>
  <p:cm authorId="2" idx="1" dt="2021-10-11T05:40:24.291">
    <p:pos x="6000" y="0"/>
    <p:text>Will do this shortly thanks Ezana!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1905286a3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1905286a3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82d2c5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182d2c5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dca0a43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7dca0a43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dca0a43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dca0a43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7dca0a43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7dca0a43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dca0a431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dca0a431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a44dc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a44dc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84d4c7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84d4c7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82d2c5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82d2c5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15161c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15161c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82d2c5b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82d2c5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905286a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905286a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182d2c5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182d2c5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 Crime Data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588"/>
              <a:buNone/>
            </a:pPr>
            <a:r>
              <a:rPr lang="en" sz="1870"/>
              <a:t>Group 6: Leeza Sergeeva, Ezana Kemmer, Luis Rodriguez, Fernanda Nunes</a:t>
            </a:r>
            <a:endParaRPr sz="18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-13840" y="842425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 10 Addresses with the most incidents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1" y="1242625"/>
            <a:ext cx="3574566" cy="34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6950425" y="476963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83100" y="-89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Incidents by Addresses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590" y="582849"/>
            <a:ext cx="5507300" cy="429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3508054" y="4783625"/>
            <a:ext cx="452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swald"/>
                <a:ea typeface="Oswald"/>
                <a:cs typeface="Oswald"/>
                <a:sym typeface="Oswald"/>
              </a:rPr>
              <a:t>Source: https://www.google.com/maps/@37.7773264,-122.416137,13.06z</a:t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by Time of Day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 flipH="1" rot="-5400000">
            <a:off x="-637500" y="25687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 of Crimes(In Thousands)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25" y="1184225"/>
            <a:ext cx="6787708" cy="32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7614025" y="171450"/>
            <a:ext cx="1356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"/>
                <a:ea typeface="Oswald"/>
                <a:cs typeface="Oswald"/>
                <a:sym typeface="Oswald"/>
              </a:rPr>
              <a:t>Notice how the percentage differentials for weekend day vs night are more proportional than weekdays.  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Especially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 for Saturday and Sunday. 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"/>
                <a:ea typeface="Oswald"/>
                <a:cs typeface="Oswald"/>
                <a:sym typeface="Oswald"/>
              </a:rPr>
              <a:t>Could be due to more people being out at night on the weekend, than during the weekday. 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506500" y="13747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66.31%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1885375" y="26882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33.69%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2441338" y="12949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66.66%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2806850" y="26627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33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.34%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356475" y="11842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67.54%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728325" y="26627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32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.46%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4271588" y="13148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66.99%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4642275" y="262257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34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.01%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213788" y="12285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63.72%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563288" y="24255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36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.28%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6119563" y="15874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58.23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484313" y="22792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41.77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038138" y="176677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54.30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397313" y="24546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45.70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113275" y="171450"/>
            <a:ext cx="177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Herein we define daytime to be between 7:00 am - 7:00 pm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-65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DUI Cases and Resolutions Over Years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00" y="586775"/>
            <a:ext cx="7565436" cy="440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Leeza Sergeeva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74" y="192950"/>
            <a:ext cx="7972899" cy="4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type="title"/>
          </p:nvPr>
        </p:nvSpPr>
        <p:spPr>
          <a:xfrm>
            <a:off x="1149900" y="315925"/>
            <a:ext cx="5222400" cy="831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/>
              <a:t>When People Get Arrested for</a:t>
            </a:r>
            <a:r>
              <a:rPr lang="en" sz="4088"/>
              <a:t> DUI?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Leeza Sergeeva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265500" y="12340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dk1"/>
                </a:solidFill>
              </a:rPr>
              <a:t>QUESTIONS?</a:t>
            </a:r>
            <a:endParaRPr b="1" sz="5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50"/>
              <a:buFont typeface="Oswald"/>
              <a:buChar char="●"/>
            </a:pP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Our data was collected from 2003-2018 and released by the SF police department as a part of it’s open data </a:t>
            </a: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initiative</a:t>
            </a: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for greater transparency. </a:t>
            </a:r>
            <a:endParaRPr sz="2050">
              <a:solidFill>
                <a:srgbClr val="5E5E5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50"/>
              <a:buFont typeface="Oswald"/>
              <a:buChar char="●"/>
            </a:pP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However, we decided to cut off the data at 2018 as it was only recorded up until May of that year making the data set unbalanced. </a:t>
            </a:r>
            <a:endParaRPr sz="2050">
              <a:solidFill>
                <a:srgbClr val="5E5E5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50"/>
              <a:buFont typeface="Oswald"/>
              <a:buChar char="●"/>
            </a:pP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It consists of unique incident numbers, types of crimes, description of crimes, police districts, streets where crimes </a:t>
            </a: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occur</a:t>
            </a: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time of crime, date of crime, resolution of crime, address, and location(in coordinates). </a:t>
            </a:r>
            <a:endParaRPr sz="2050">
              <a:solidFill>
                <a:srgbClr val="5E5E5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Trend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401025" y="1147225"/>
            <a:ext cx="2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9825"/>
            <a:ext cx="8397858" cy="2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Luis Rodriguez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5852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from 2003-2017 by Month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3700" y="516850"/>
            <a:ext cx="14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6542" l="9140" r="15501" t="8263"/>
          <a:stretch/>
        </p:blipFill>
        <p:spPr>
          <a:xfrm>
            <a:off x="1667275" y="1147225"/>
            <a:ext cx="5703090" cy="32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13700" y="2365550"/>
            <a:ext cx="1515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We can see a seasonality of crime here with winter months having less crime(with the exception of January)than other months.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180525" y="4468625"/>
            <a:ext cx="144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Also note how dark the column is for 2015.  Looks like it was an active year.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5873000" y="4344700"/>
            <a:ext cx="4500" cy="22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1181400" y="1708750"/>
            <a:ext cx="567000" cy="63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1447200" y="3299050"/>
            <a:ext cx="257100" cy="56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575375" y="1023850"/>
            <a:ext cx="3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Least Reported Years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231800" y="1023850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Most Reported Years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4572000" y="15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{CCCF4556-43BD-4C17-ADEF-27571E0968E5}</a:tableStyleId>
              </a:tblPr>
              <a:tblGrid>
                <a:gridCol w="659800"/>
                <a:gridCol w="659800"/>
                <a:gridCol w="931375"/>
                <a:gridCol w="1973975"/>
              </a:tblGrid>
              <a:tr h="40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 Per Day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151459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414.956164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149487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409.553425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147664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404.558904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145994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399.983562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144844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396.832877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127700" y="158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{CCCF4556-43BD-4C17-ADEF-27571E0968E5}</a:tableStyleId>
              </a:tblPr>
              <a:tblGrid>
                <a:gridCol w="447675"/>
                <a:gridCol w="618500"/>
                <a:gridCol w="920875"/>
                <a:gridCol w="1951700"/>
              </a:tblGrid>
              <a:tr h="42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 Per Day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126713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347.158904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127758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350.021918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131771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361.016438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131856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361.249315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134309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367.969863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</a:t>
            </a:r>
            <a:r>
              <a:rPr lang="en"/>
              <a:t>Crimes 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Luis Rodriguez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2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types of crimes in SF from </a:t>
            </a:r>
            <a:r>
              <a:rPr lang="en" sz="3644"/>
              <a:t>2003-2017</a:t>
            </a:r>
            <a:endParaRPr sz="3644"/>
          </a:p>
        </p:txBody>
      </p:sp>
      <p:sp>
        <p:nvSpPr>
          <p:cNvPr id="106" name="Google Shape;106;p18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075"/>
            <a:ext cx="8839201" cy="288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64575" y="139372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40900" y="163707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478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680025" y="24979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302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519150" y="27979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237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372300" y="31124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213800" y="33068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126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018775" y="33362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118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823750" y="34124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115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661950" y="34886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100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559850" y="350872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381325" y="358492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11700" y="1037625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Larceny/Theft is the category crime with the most incidents in San Francisco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17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Crimes in SF(2003-2017)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 flipH="1" rot="-5400000">
            <a:off x="-1196350" y="25926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 of Crimes(In Thousands)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50" y="1208175"/>
            <a:ext cx="8038436" cy="3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292100" y="1520050"/>
            <a:ext cx="149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Mayoral Change from Newsome to Lee in 2011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3966525" y="2248150"/>
            <a:ext cx="4953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5225650" y="1494750"/>
            <a:ext cx="4953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 txBox="1"/>
          <p:nvPr/>
        </p:nvSpPr>
        <p:spPr>
          <a:xfrm>
            <a:off x="4461825" y="1122725"/>
            <a:ext cx="14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Prop 47 is passed in 2014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6100" y="93975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 10 Districts with the most incidents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75" y="1416150"/>
            <a:ext cx="3517600" cy="34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950425" y="476963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88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Incidents by PD Districts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4203367" y="4708725"/>
            <a:ext cx="452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swald"/>
                <a:ea typeface="Oswald"/>
                <a:cs typeface="Oswald"/>
                <a:sym typeface="Oswald"/>
              </a:rPr>
              <a:t>Source: sfgov.org</a:t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4515" l="3650" r="17173" t="13382"/>
          <a:stretch/>
        </p:blipFill>
        <p:spPr>
          <a:xfrm>
            <a:off x="4054050" y="996150"/>
            <a:ext cx="4820513" cy="37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420050" y="20120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SOUTHERN</a:t>
            </a:r>
            <a:endParaRPr b="1" sz="900">
              <a:solidFill>
                <a:schemeClr val="lt1"/>
              </a:solidFill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787600" y="2693138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4C1130"/>
                </a:highlight>
                <a:latin typeface="Open Sans"/>
                <a:ea typeface="Open Sans"/>
                <a:cs typeface="Open Sans"/>
                <a:sym typeface="Open Sans"/>
              </a:rPr>
              <a:t>MISSION</a:t>
            </a:r>
            <a:endParaRPr b="1" sz="900">
              <a:solidFill>
                <a:schemeClr val="lt1"/>
              </a:solidFill>
              <a:highlight>
                <a:srgbClr val="4C113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453025" y="1416150"/>
            <a:ext cx="85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20124D"/>
                </a:highlight>
                <a:latin typeface="Open Sans"/>
                <a:ea typeface="Open Sans"/>
                <a:cs typeface="Open Sans"/>
                <a:sym typeface="Open Sans"/>
              </a:rPr>
              <a:t>NORTHERN</a:t>
            </a:r>
            <a:endParaRPr b="1" sz="900">
              <a:solidFill>
                <a:schemeClr val="lt1"/>
              </a:solidFill>
              <a:highlight>
                <a:srgbClr val="20124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305925" y="1169250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741B47"/>
                </a:highlight>
                <a:latin typeface="Open Sans"/>
                <a:ea typeface="Open Sans"/>
                <a:cs typeface="Open Sans"/>
                <a:sym typeface="Open Sans"/>
              </a:rPr>
              <a:t>CENTRAL</a:t>
            </a:r>
            <a:endParaRPr b="1" sz="900">
              <a:solidFill>
                <a:schemeClr val="lt1"/>
              </a:solidFill>
              <a:highlight>
                <a:srgbClr val="741B47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7738850" y="3574313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681943"/>
                </a:highlight>
                <a:latin typeface="Open Sans"/>
                <a:ea typeface="Open Sans"/>
                <a:cs typeface="Open Sans"/>
                <a:sym typeface="Open Sans"/>
              </a:rPr>
              <a:t>BAYVIEW</a:t>
            </a:r>
            <a:endParaRPr b="1" sz="900">
              <a:solidFill>
                <a:schemeClr val="lt1"/>
              </a:solidFill>
              <a:highlight>
                <a:srgbClr val="68194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069225" y="1683100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A61C00"/>
                </a:highlight>
                <a:latin typeface="Open Sans"/>
                <a:ea typeface="Open Sans"/>
                <a:cs typeface="Open Sans"/>
                <a:sym typeface="Open Sans"/>
              </a:rPr>
              <a:t>TENDERLOIN</a:t>
            </a:r>
            <a:endParaRPr b="1" sz="900">
              <a:solidFill>
                <a:schemeClr val="lt1"/>
              </a:solidFill>
              <a:highlight>
                <a:srgbClr val="A61C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16125" y="38974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BD4A4A"/>
                </a:highlight>
                <a:latin typeface="Open Sans"/>
                <a:ea typeface="Open Sans"/>
                <a:cs typeface="Open Sans"/>
                <a:sym typeface="Open Sans"/>
              </a:rPr>
              <a:t>INGLESIDE</a:t>
            </a:r>
            <a:endParaRPr b="1" sz="900">
              <a:solidFill>
                <a:schemeClr val="lt1"/>
              </a:solidFill>
              <a:highlight>
                <a:srgbClr val="BD4A4A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648200" y="34892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DD7E6B"/>
                </a:highlight>
                <a:latin typeface="Open Sans"/>
                <a:ea typeface="Open Sans"/>
                <a:cs typeface="Open Sans"/>
                <a:sym typeface="Open Sans"/>
              </a:rPr>
              <a:t>TARAVAL</a:t>
            </a:r>
            <a:endParaRPr b="1" sz="900">
              <a:solidFill>
                <a:schemeClr val="lt1"/>
              </a:solidFill>
              <a:highlight>
                <a:srgbClr val="DD7E6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076447" y="2419350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EE8D7A"/>
                </a:highlight>
                <a:latin typeface="Open Sans"/>
                <a:ea typeface="Open Sans"/>
                <a:cs typeface="Open Sans"/>
                <a:sym typeface="Open Sans"/>
              </a:rPr>
              <a:t>PARK</a:t>
            </a:r>
            <a:endParaRPr b="1" sz="900">
              <a:solidFill>
                <a:schemeClr val="lt1"/>
              </a:solidFill>
              <a:highlight>
                <a:srgbClr val="EE8D7A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715872" y="18868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E6B8AF"/>
                </a:highlight>
                <a:latin typeface="Open Sans"/>
                <a:ea typeface="Open Sans"/>
                <a:cs typeface="Open Sans"/>
                <a:sym typeface="Open Sans"/>
              </a:rPr>
              <a:t>RICHMOND</a:t>
            </a:r>
            <a:endParaRPr b="1" sz="900">
              <a:solidFill>
                <a:schemeClr val="lt1"/>
              </a:solidFill>
              <a:highlight>
                <a:srgbClr val="E6B8A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345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by the District 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150" y="1320038"/>
            <a:ext cx="46577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Luis Rodriguez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