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41" r:id="rId5"/>
    <p:sldMasterId id="2147483761" r:id="rId6"/>
    <p:sldMasterId id="2147483765" r:id="rId7"/>
    <p:sldMasterId id="2147483798" r:id="rId8"/>
    <p:sldMasterId id="2147483815" r:id="rId9"/>
  </p:sldMasterIdLst>
  <p:notesMasterIdLst>
    <p:notesMasterId r:id="rId23"/>
  </p:notesMasterIdLst>
  <p:handoutMasterIdLst>
    <p:handoutMasterId r:id="rId24"/>
  </p:handoutMasterIdLst>
  <p:sldIdLst>
    <p:sldId id="449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6" autoAdjust="0"/>
    <p:restoredTop sz="96719" autoAdjust="0"/>
  </p:normalViewPr>
  <p:slideViewPr>
    <p:cSldViewPr snapToGrid="0">
      <p:cViewPr varScale="1">
        <p:scale>
          <a:sx n="98" d="100"/>
          <a:sy n="98" d="100"/>
        </p:scale>
        <p:origin x="184" y="15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6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5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8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55927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7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8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528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1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8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82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7879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9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62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8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3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5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5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2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27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5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44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5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10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438656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561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4298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49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018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69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3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119058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1490883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4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742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51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9050" y="654050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0263" y="569913"/>
            <a:ext cx="185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8775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9050" y="654050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0263" y="569913"/>
            <a:ext cx="185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8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5215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097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30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151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defRPr/>
            </a:pPr>
            <a:endParaRPr lang="ru-RU" smtClean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defRPr/>
            </a:pPr>
            <a:endParaRPr 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5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defRPr/>
            </a:pPr>
            <a:endParaRPr lang="ru-RU" smtClean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defRPr/>
            </a:pPr>
            <a:endParaRPr 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975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5076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049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31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55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9050" y="654050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0263" y="569913"/>
            <a:ext cx="185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7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9050" y="654050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0263" y="569913"/>
            <a:ext cx="185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7875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702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953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1269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579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24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378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927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96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75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86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03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121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9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6867765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0766762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63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261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49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9050" y="654050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0263" y="569913"/>
            <a:ext cx="185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9365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69535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0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3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34.xml"/><Relationship Id="rId32" Type="http://schemas.openxmlformats.org/officeDocument/2006/relationships/theme" Target="../theme/theme2.xml"/><Relationship Id="rId9" Type="http://schemas.openxmlformats.org/officeDocument/2006/relationships/slideLayout" Target="../slideLayouts/slideLayout12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33" Type="http://schemas.openxmlformats.org/officeDocument/2006/relationships/image" Target="../media/image1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69.xml"/><Relationship Id="rId9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3" Type="http://schemas.openxmlformats.org/officeDocument/2006/relationships/theme" Target="../theme/theme4.xml"/><Relationship Id="rId34" Type="http://schemas.openxmlformats.org/officeDocument/2006/relationships/image" Target="../media/image4.png"/><Relationship Id="rId35" Type="http://schemas.openxmlformats.org/officeDocument/2006/relationships/image" Target="../media/image5.png"/><Relationship Id="rId10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theme" Target="../theme/theme5.xml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807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  <p:sldLayoutId id="2147483829" r:id="rId3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5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400" dirty="0" err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TextBox 3"/>
          <p:cNvSpPr txBox="1"/>
          <p:nvPr/>
        </p:nvSpPr>
        <p:spPr>
          <a:xfrm>
            <a:off x="-865188" y="55118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  <p:sldLayoutId id="2147483790" r:id="rId25"/>
    <p:sldLayoutId id="2147483791" r:id="rId26"/>
    <p:sldLayoutId id="2147483792" r:id="rId27"/>
    <p:sldLayoutId id="2147483793" r:id="rId28"/>
    <p:sldLayoutId id="2147483794" r:id="rId29"/>
    <p:sldLayoutId id="2147483795" r:id="rId30"/>
    <p:sldLayoutId id="2147483796" r:id="rId31"/>
    <p:sldLayoutId id="2147483797" r:id="rId3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3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400" dirty="0" err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TextBox 3"/>
          <p:cNvSpPr txBox="1"/>
          <p:nvPr/>
        </p:nvSpPr>
        <p:spPr>
          <a:xfrm>
            <a:off x="-865188" y="55118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230AC"/>
              </a:solidFill>
              <a:latin typeface="Calibri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4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2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-457200" y="-412840"/>
            <a:ext cx="10058400" cy="75438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sz="4100" dirty="0" smtClean="0"/>
              <a:t>Virtualization</a:t>
            </a:r>
          </a:p>
          <a:p>
            <a:r>
              <a:rPr lang="en-US" dirty="0" smtClean="0"/>
              <a:t>technologies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6488113" cy="369332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DevOps Spring 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962" y="369467"/>
            <a:ext cx="7748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Images, Containers, Registry</a:t>
            </a:r>
            <a:endParaRPr lang="en-US" sz="4000" dirty="0">
              <a:latin typeface="Oswald" panose="02000303000000000000" pitchFamily="2" charset="-5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5916" y="3400012"/>
            <a:ext cx="1295400" cy="390525"/>
          </a:xfrm>
          <a:prstGeom prst="roundRect">
            <a:avLst>
              <a:gd name="adj" fmla="val 523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Docker CLI</a:t>
            </a:r>
            <a:endParaRPr lang="en-US" sz="1800" dirty="0">
              <a:latin typeface="Oswald" panose="02000303000000000000" pitchFamily="2" charset="-5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00259" y="2326851"/>
            <a:ext cx="2227102" cy="390525"/>
          </a:xfrm>
          <a:prstGeom prst="roundRect">
            <a:avLst>
              <a:gd name="adj" fmla="val 523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Docker Daemon</a:t>
            </a:r>
            <a:endParaRPr lang="en-US" sz="1800" dirty="0">
              <a:latin typeface="Oswald" panose="02000303000000000000" pitchFamily="2" charset="-5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3299" y="3629025"/>
            <a:ext cx="18288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096501" y="2506380"/>
            <a:ext cx="1771650" cy="390525"/>
          </a:xfrm>
          <a:prstGeom prst="roundRect">
            <a:avLst>
              <a:gd name="adj" fmla="val 52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Image</a:t>
            </a:r>
            <a:endParaRPr lang="en-US" sz="1800" dirty="0">
              <a:latin typeface="Oswald" panose="02000303000000000000" pitchFamily="2" charset="-5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94338" y="4606897"/>
            <a:ext cx="2333023" cy="393192"/>
          </a:xfrm>
          <a:prstGeom prst="roundRect">
            <a:avLst>
              <a:gd name="adj" fmla="val 523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Oswald" panose="02000303000000000000" pitchFamily="2" charset="-52"/>
              </a:rPr>
              <a:t>Dockerfile</a:t>
            </a:r>
            <a:endParaRPr lang="en-US" sz="1800" dirty="0">
              <a:latin typeface="Oswald" panose="02000303000000000000" pitchFamily="2" charset="-5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961175" y="4275449"/>
            <a:ext cx="0" cy="2286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44084" y="1933575"/>
            <a:ext cx="1479067" cy="33909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Oswald" panose="02000303000000000000" pitchFamily="2" charset="-52"/>
              </a:rPr>
              <a:t>Client</a:t>
            </a:r>
            <a:endParaRPr lang="en-US" dirty="0">
              <a:solidFill>
                <a:schemeClr val="tx1"/>
              </a:solidFill>
              <a:latin typeface="Oswald" panose="02000303000000000000" pitchFamily="2" charset="-5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32646" y="1933577"/>
            <a:ext cx="2684833" cy="3216275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Oswald" panose="02000303000000000000" pitchFamily="2" charset="-52"/>
              </a:rPr>
              <a:t>Server</a:t>
            </a:r>
            <a:endParaRPr lang="en-US" dirty="0">
              <a:solidFill>
                <a:schemeClr val="tx1"/>
              </a:solidFill>
              <a:latin typeface="Oswald" panose="02000303000000000000" pitchFamily="2" charset="-5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979574" y="1952627"/>
            <a:ext cx="2005509" cy="3197225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Oswald" panose="02000303000000000000" pitchFamily="2" charset="-52"/>
              </a:rPr>
              <a:t>Docker Registry</a:t>
            </a:r>
            <a:endParaRPr lang="en-US" dirty="0">
              <a:solidFill>
                <a:schemeClr val="tx1"/>
              </a:solidFill>
              <a:latin typeface="Oswald" panose="02000303000000000000" pitchFamily="2" charset="-52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096501" y="3009488"/>
            <a:ext cx="1771650" cy="390525"/>
          </a:xfrm>
          <a:prstGeom prst="roundRect">
            <a:avLst>
              <a:gd name="adj" fmla="val 52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Image</a:t>
            </a:r>
            <a:endParaRPr lang="en-US" sz="1800" dirty="0">
              <a:latin typeface="Oswald" panose="02000303000000000000" pitchFamily="2" charset="-52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096501" y="3534429"/>
            <a:ext cx="1771650" cy="390525"/>
          </a:xfrm>
          <a:prstGeom prst="roundRect">
            <a:avLst>
              <a:gd name="adj" fmla="val 52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Image</a:t>
            </a:r>
            <a:endParaRPr lang="en-US" sz="1800" dirty="0">
              <a:latin typeface="Oswald" panose="02000303000000000000" pitchFamily="2" charset="-52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96501" y="4069964"/>
            <a:ext cx="1771650" cy="390525"/>
          </a:xfrm>
          <a:prstGeom prst="roundRect">
            <a:avLst>
              <a:gd name="adj" fmla="val 52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Image</a:t>
            </a:r>
            <a:endParaRPr lang="en-US" sz="1800" dirty="0">
              <a:latin typeface="Oswald" panose="02000303000000000000" pitchFamily="2" charset="-5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96501" y="4600578"/>
            <a:ext cx="1771650" cy="390525"/>
          </a:xfrm>
          <a:prstGeom prst="roundRect">
            <a:avLst>
              <a:gd name="adj" fmla="val 52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Image</a:t>
            </a:r>
            <a:endParaRPr lang="en-US" sz="1800" dirty="0">
              <a:latin typeface="Oswald" panose="02000303000000000000" pitchFamily="2" charset="-52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560224" y="2376056"/>
            <a:ext cx="118872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97944" y="19897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swald" panose="02000303000000000000" pitchFamily="2" charset="-52"/>
              </a:rPr>
              <a:t>push</a:t>
            </a:r>
            <a:endParaRPr lang="en-US" sz="1600" dirty="0">
              <a:latin typeface="Oswald" panose="02000303000000000000" pitchFamily="2" charset="-52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554164" y="4803493"/>
            <a:ext cx="118872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24211" y="441719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swald" panose="02000303000000000000" pitchFamily="2" charset="-52"/>
              </a:rPr>
              <a:t>pull</a:t>
            </a:r>
            <a:endParaRPr lang="en-US" sz="1600" dirty="0">
              <a:latin typeface="Oswald" panose="02000303000000000000" pitchFamily="2" charset="-52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900259" y="2936076"/>
            <a:ext cx="2227101" cy="390525"/>
          </a:xfrm>
          <a:prstGeom prst="roundRect">
            <a:avLst>
              <a:gd name="adj" fmla="val 523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Container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961175" y="3420127"/>
            <a:ext cx="0" cy="2286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900259" y="3789483"/>
            <a:ext cx="2227101" cy="390525"/>
          </a:xfrm>
          <a:prstGeom prst="roundRect">
            <a:avLst>
              <a:gd name="adj" fmla="val 52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2000303000000000000" pitchFamily="2" charset="-52"/>
              </a:rPr>
              <a:t>Image</a:t>
            </a:r>
            <a:endParaRPr lang="en-US" sz="1800" dirty="0">
              <a:latin typeface="Oswald" panose="02000303000000000000" pitchFamily="2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1585" y="420858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swald" panose="02000303000000000000" pitchFamily="2" charset="-52"/>
              </a:rPr>
              <a:t>build</a:t>
            </a:r>
            <a:endParaRPr lang="en-US" sz="1600" dirty="0">
              <a:latin typeface="Oswald" panose="02000303000000000000" pitchFamily="2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1583" y="338902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swald" panose="02000303000000000000" pitchFamily="2" charset="-52"/>
              </a:rPr>
              <a:t>run</a:t>
            </a:r>
            <a:endParaRPr lang="en-US" sz="1600" dirty="0"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62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2359" y="974329"/>
            <a:ext cx="5864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IMAGES</a:t>
            </a:r>
            <a:endParaRPr lang="en-US" sz="4000" dirty="0">
              <a:latin typeface="Oswald" panose="02000303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955" y="168221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Oswald" panose="02000303000000000000" pitchFamily="2" charset="-52"/>
              </a:rPr>
              <a:t>Check out the images present on the host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4842" y="2150972"/>
            <a:ext cx="4748962" cy="529209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images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14842" y="3104834"/>
            <a:ext cx="4748963" cy="529209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pull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redis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endParaRPr lang="en-US" sz="1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9795" y="2656045"/>
            <a:ext cx="32944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Oswald" panose="02000303000000000000" pitchFamily="2" charset="-52"/>
              </a:rPr>
              <a:t>Pull an image from the repository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57352" y="3662842"/>
            <a:ext cx="33137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Oswald" panose="02000303000000000000" pitchFamily="2" charset="-52"/>
              </a:rPr>
              <a:t>Check out intermediate file layers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14842" y="4111632"/>
            <a:ext cx="4748963" cy="529209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images –a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7398" y="4631104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Oswald" panose="02000303000000000000" pitchFamily="2" charset="-52"/>
              </a:rPr>
              <a:t>Removing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14842" y="5064047"/>
            <a:ext cx="4748963" cy="529209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rmi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redis</a:t>
            </a:r>
            <a:endParaRPr lang="en-US" sz="1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2359" y="1002904"/>
            <a:ext cx="5864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CONTAINERS</a:t>
            </a:r>
            <a:endParaRPr lang="en-US" sz="4000" dirty="0">
              <a:latin typeface="Oswald" panose="02000303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92" y="1921929"/>
            <a:ext cx="373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Oswald" panose="02000303000000000000" pitchFamily="2" charset="-52"/>
              </a:rPr>
              <a:t>A container with a finishing command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8892" y="2318210"/>
            <a:ext cx="3952609" cy="2984041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buntu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echo “hello world”</a:t>
            </a: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ps</a:t>
            </a:r>
            <a:endParaRPr lang="en-US" sz="1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–a</a:t>
            </a: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[Hash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]</a:t>
            </a:r>
          </a:p>
          <a:p>
            <a:endParaRPr lang="en-US" sz="1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 –-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ubuntu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echo “hello world”</a:t>
            </a:r>
          </a:p>
          <a:p>
            <a:endParaRPr lang="en-US" sz="1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9304" y="2332272"/>
            <a:ext cx="3828477" cy="1333083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run –it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ubuntu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/bin/bash</a:t>
            </a: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</a:t>
            </a:r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docker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ps</a:t>
            </a:r>
            <a:endParaRPr lang="en-US" sz="1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exit</a:t>
            </a:r>
            <a:endParaRPr lang="en-US" sz="1800" dirty="0">
              <a:solidFill>
                <a:srgbClr val="FFC000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9302" y="192193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Oswald" panose="02000303000000000000" pitchFamily="2" charset="-52"/>
              </a:rPr>
              <a:t>Interactive containers</a:t>
            </a:r>
            <a:endParaRPr lang="en-US" sz="1800" dirty="0"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39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2359" y="1002903"/>
            <a:ext cx="5864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DAEMON CONTAINER</a:t>
            </a:r>
            <a:endParaRPr lang="en-US" sz="4000" dirty="0">
              <a:latin typeface="Oswald" panose="02000303000000000000" pitchFamily="2" charset="-5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41621" y="2045820"/>
            <a:ext cx="5429105" cy="1592730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sv-SE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 -d -p 6379:6379 redis</a:t>
            </a:r>
          </a:p>
          <a:p>
            <a:r>
              <a:rPr lang="sv-SE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redis-cli </a:t>
            </a:r>
            <a:r>
              <a:rPr lang="sv-SE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ping</a:t>
            </a:r>
          </a:p>
          <a:p>
            <a:r>
              <a:rPr lang="en-US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exec &lt;</a:t>
            </a:r>
            <a:r>
              <a:rPr lang="en-US" sz="180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container_id</a:t>
            </a:r>
            <a:r>
              <a:rPr lang="en-US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&gt; ls</a:t>
            </a:r>
            <a:endParaRPr lang="sv-SE" sz="180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sv-SE" sz="18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sv-SE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exec -it </a:t>
            </a:r>
            <a:r>
              <a:rPr lang="en-US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container_id</a:t>
            </a:r>
            <a:r>
              <a:rPr lang="en-US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&gt; </a:t>
            </a:r>
            <a:r>
              <a:rPr lang="sv-SE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/</a:t>
            </a:r>
            <a:r>
              <a:rPr lang="sv-SE" sz="1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bin/bash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1621" y="3973582"/>
            <a:ext cx="31197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2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Stop and kill </a:t>
            </a:r>
            <a:r>
              <a:rPr lang="en-US" dirty="0"/>
              <a:t>that container now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65" y="1790700"/>
            <a:ext cx="7900587" cy="3676650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swald" panose="02000303000000000000" pitchFamily="2" charset="-52"/>
              </a:rPr>
              <a:t>THE CHALLENGE</a:t>
            </a:r>
            <a:endParaRPr lang="en-US" dirty="0"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352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65" y="1790700"/>
            <a:ext cx="7900587" cy="3676650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swald" panose="02000303000000000000" pitchFamily="2" charset="-52"/>
              </a:rPr>
              <a:t>THE CHALLENGE</a:t>
            </a:r>
            <a:endParaRPr lang="en-US" dirty="0">
              <a:latin typeface="Oswald" panose="020003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47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swald" panose="02000303000000000000" pitchFamily="2" charset="-52"/>
              </a:rPr>
              <a:t>CARGO TRANSPORT PRE-1960</a:t>
            </a:r>
            <a:endParaRPr lang="en-US" dirty="0">
              <a:latin typeface="Oswald" panose="02000303000000000000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150" y="1876426"/>
            <a:ext cx="7386809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swald" panose="02000303000000000000" pitchFamily="2" charset="-52"/>
              </a:rPr>
              <a:t>SOLUTION: INTERMODAL SHIPPING CONTAINER</a:t>
            </a:r>
            <a:endParaRPr lang="en-US" dirty="0">
              <a:latin typeface="Oswald" panose="02000303000000000000" pitchFamily="2" charset="-5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051" y="1962152"/>
            <a:ext cx="6809714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swald" panose="02000303000000000000" pitchFamily="2" charset="-52"/>
              </a:rPr>
              <a:t>DOCKER IS A SHIPPING CONTAINER SYSTEM FOR CODE</a:t>
            </a:r>
            <a:endParaRPr lang="en-US" dirty="0">
              <a:latin typeface="Oswald" panose="02000303000000000000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776" y="1962150"/>
            <a:ext cx="7458113" cy="34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2498" y="3333001"/>
            <a:ext cx="4634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 portable store for a single component and its dependencies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0008" y="3720084"/>
            <a:ext cx="453521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Build once, run anywhere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Improved pipeline and testing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Faster deploy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cycles,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startup time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Clear separation between application and infrastructure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Resource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optimization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1026" name="Picture 2" descr="http://blog.docker.com/wp-content/uploads/2013/08/KuDr42X_ITXghJhSInDZekNEF0jLt3NeVxtRye3tq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029609"/>
            <a:ext cx="4645025" cy="15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16073" y="2545805"/>
            <a:ext cx="5857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Meet the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9382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6009" y="3546358"/>
            <a:ext cx="1997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547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Monitoring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547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Logging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547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Cluster </a:t>
            </a:r>
            <a:r>
              <a:rPr lang="en-US" dirty="0">
                <a:solidFill>
                  <a:srgbClr val="464547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management</a:t>
            </a:r>
            <a:endParaRPr lang="en-US" dirty="0">
              <a:solidFill>
                <a:srgbClr val="464547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547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Access control</a:t>
            </a:r>
          </a:p>
        </p:txBody>
      </p:sp>
      <p:pic>
        <p:nvPicPr>
          <p:cNvPr id="1026" name="Picture 2" descr="http://blog.docker.com/wp-content/uploads/2013/08/KuDr42X_ITXghJhSInDZekNEF0jLt3NeVxtRye3tq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117181"/>
            <a:ext cx="4645025" cy="15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16073" y="2644163"/>
            <a:ext cx="5857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Docker itself does not do</a:t>
            </a:r>
          </a:p>
        </p:txBody>
      </p:sp>
    </p:spTree>
    <p:extLst>
      <p:ext uri="{BB962C8B-B14F-4D97-AF65-F5344CB8AC3E}">
        <p14:creationId xmlns:p14="http://schemas.microsoft.com/office/powerpoint/2010/main" val="15639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029609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2359" y="1270316"/>
            <a:ext cx="5864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atin typeface="Oswald" panose="02000303000000000000" pitchFamily="2" charset="-52"/>
              </a:rPr>
              <a:t>Run first container</a:t>
            </a:r>
            <a:endParaRPr lang="en-US" sz="4000" dirty="0">
              <a:latin typeface="Oswald" panose="02000303000000000000" pitchFamily="2" charset="-5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9071" y="2202830"/>
            <a:ext cx="5632205" cy="640080"/>
          </a:xfrm>
          <a:prstGeom prst="roundRect">
            <a:avLst>
              <a:gd name="adj" fmla="val 834"/>
            </a:avLst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C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$ docker 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 </a:t>
            </a:r>
            <a:r>
              <a:rPr lang="en-US" sz="20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ubuntu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echo “Hello container!”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070" y="2981815"/>
            <a:ext cx="505619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Image check/pull</a:t>
            </a:r>
          </a:p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Container creation:</a:t>
            </a:r>
          </a:p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Allocation of a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file system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and mounts a read-write layer</a:t>
            </a:r>
          </a:p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Allocation of a network/bridge interface</a:t>
            </a:r>
          </a:p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Allocation of an IP address</a:t>
            </a:r>
          </a:p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Execution of a specified process</a:t>
            </a:r>
          </a:p>
          <a:p>
            <a:pPr marL="342892" indent="-34289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Connection to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standard 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input, outputs and errors. Also logged.</a:t>
            </a:r>
          </a:p>
        </p:txBody>
      </p:sp>
    </p:spTree>
    <p:extLst>
      <p:ext uri="{BB962C8B-B14F-4D97-AF65-F5344CB8AC3E}">
        <p14:creationId xmlns:p14="http://schemas.microsoft.com/office/powerpoint/2010/main" val="5546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Standard_20151203.pptx [Read-Only]" id="{82709D9A-844A-4709-958C-D95ADACE6A11}" vid="{ABF2A9A5-91BA-458F-813D-C0BC01D8C92C}"/>
    </a:ext>
  </a:extLst>
</a:theme>
</file>

<file path=ppt/theme/theme2.xml><?xml version="1.0" encoding="utf-8"?>
<a:theme xmlns:a="http://schemas.openxmlformats.org/drawingml/2006/main" name="ThemeEPAM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EPAM" id="{B42AE935-F223-2348-81FB-7C7512AB60E5}" vid="{A0AFB61C-D286-7348-8EA0-3343612A67A7}"/>
    </a:ext>
  </a:extLst>
</a:theme>
</file>

<file path=ppt/theme/theme3.xml><?xml version="1.0" encoding="utf-8"?>
<a:theme xmlns:a="http://schemas.openxmlformats.org/drawingml/2006/main" name="1_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eme2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2" id="{A2F0F8F6-D8ED-7346-926A-1AD90C0653D4}" vid="{4218B1D0-1500-DA4B-BBB3-4ADF6918DDDD}"/>
    </a:ext>
  </a:extLst>
</a:theme>
</file>

<file path=ppt/theme/theme5.xml><?xml version="1.0" encoding="utf-8"?>
<a:theme xmlns:a="http://schemas.openxmlformats.org/drawingml/2006/main" name="2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afedra_PS_Магистры_2016_(2)" id="{162B0776-601A-E143-BC87-E700DA0A37D6}" vid="{673EA1D7-AF59-0241-8710-FE5CF2EF880F}"/>
    </a:ext>
  </a:extLst>
</a:theme>
</file>

<file path=ppt/theme/theme6.xml><?xml version="1.0" encoding="utf-8"?>
<a:theme xmlns:a="http://schemas.openxmlformats.org/drawingml/2006/main" name="2_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EPAM_PPT_Template_Standard_20151203</Template>
  <TotalTime>489</TotalTime>
  <Words>296</Words>
  <Application>Microsoft Macintosh PowerPoint</Application>
  <PresentationFormat>On-screen Show (4:3)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Lucida Grande</vt:lpstr>
      <vt:lpstr>ＭＳ Ｐゴシック</vt:lpstr>
      <vt:lpstr>Verdana</vt:lpstr>
      <vt:lpstr>Arial</vt:lpstr>
      <vt:lpstr>Arial Black</vt:lpstr>
      <vt:lpstr>Calibri</vt:lpstr>
      <vt:lpstr>Oswald</vt:lpstr>
      <vt:lpstr>Source Sans Pro Light</vt:lpstr>
      <vt:lpstr>Trebuchet MS</vt:lpstr>
      <vt:lpstr>Custom Design</vt:lpstr>
      <vt:lpstr>ThemeEPAM</vt:lpstr>
      <vt:lpstr>1_Custom Design</vt:lpstr>
      <vt:lpstr>Theme2</vt:lpstr>
      <vt:lpstr>2_Cover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Andrushchenko</dc:creator>
  <cp:lastModifiedBy>Microsoft Office User</cp:lastModifiedBy>
  <cp:revision>17</cp:revision>
  <cp:lastPrinted>2014-07-09T13:30:36Z</cp:lastPrinted>
  <dcterms:created xsi:type="dcterms:W3CDTF">2017-03-23T14:23:40Z</dcterms:created>
  <dcterms:modified xsi:type="dcterms:W3CDTF">2017-03-24T15:17:05Z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