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69" y="1968758"/>
            <a:ext cx="8210940" cy="2692496"/>
          </a:xfrm>
        </p:spPr>
        <p:txBody>
          <a:bodyPr>
            <a:noAutofit/>
          </a:bodyPr>
          <a:lstStyle/>
          <a:p>
            <a:r>
              <a:rPr lang="en-US" sz="5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Diabetes Risk Using Patient Health Indicators</a:t>
            </a:r>
            <a:endParaRPr sz="5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69" y="4889242"/>
            <a:ext cx="8210940" cy="1968758"/>
          </a:xfrm>
        </p:spPr>
        <p:txBody>
          <a:bodyPr>
            <a:normAutofit/>
          </a:bodyPr>
          <a:lstStyle/>
          <a:p>
            <a:pPr marL="0" indent="0" algn="ctr">
              <a:buNone/>
              <a:defRPr sz="1400">
                <a:latin typeface="Calibri"/>
              </a:defRPr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  <a:defRPr sz="1400">
                <a:latin typeface="Calibri"/>
              </a:defRPr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DSC 680 – Applied Data Science, Fall 2025</a:t>
            </a:r>
            <a:endParaRPr lang="fr-FR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400">
                <a:latin typeface="Calibri"/>
              </a:defRPr>
            </a:pPr>
            <a:endParaRPr lang="fr-FR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  <a:defRPr sz="1400">
                <a:latin typeface="Calibri"/>
              </a:defRPr>
            </a:pPr>
            <a:r>
              <a:rPr lang="fr-FR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Serge Nane</a:t>
            </a:r>
            <a:endParaRPr lang="fr-FR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0CEA4-924F-1893-9410-EB206A8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078954-EA4F-1122-CEEF-2A68409FD19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7282" y="1600201"/>
            <a:ext cx="4318518" cy="484725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C8BA0A-464B-AF9E-F6B3-797C6F1941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600201"/>
            <a:ext cx="4394718" cy="4847252"/>
          </a:xfrm>
        </p:spPr>
      </p:pic>
    </p:spTree>
    <p:extLst>
      <p:ext uri="{BB962C8B-B14F-4D97-AF65-F5344CB8AC3E}">
        <p14:creationId xmlns:p14="http://schemas.microsoft.com/office/powerpoint/2010/main" val="155919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other models and demonstrated strong predictive ability for diabetes risk.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 included Glucose, BMI, and Age.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Limitations: small dataset size, limited generalizability.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apply models to larger datasets, incorporate lifestyle data, and adopt SHAP for interpretability.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privacy must be protected even when anonymized.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Fairness: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models must be evaluated for biases against demographic groups.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Interpretability: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clinicians should be able to trust and understand predictions.</a:t>
            </a:r>
          </a:p>
          <a:p>
            <a:pPr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designed to support clinical judgment, not replace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5324"/>
            <a:ext cx="8229600" cy="1143000"/>
          </a:xfrm>
        </p:spPr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9837"/>
            <a:ext cx="8229600" cy="699796"/>
          </a:xfrm>
        </p:spPr>
        <p:txBody>
          <a:bodyPr>
            <a:no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point: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is a major chronic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disease-causing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severe complications such as heart disease, kidney failure, and blindness.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apply machine learning techniques to predict the onset of diabetes using patient health indicators.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Stakeholders:</a:t>
            </a:r>
          </a:p>
          <a:p>
            <a:pPr marL="0" indent="0" algn="just">
              <a:buNone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relevant to patients, healthcare providers, and public health systems because early detection can reduce costs and improve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Pima Indians Diabetes Database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UCI/Kaggle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768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female patients of Pima Indian heritage.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predictor features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pregnancies, plasma glucose concentration, diastolic blood pressure, triceps skinfold thickness, serum insulin, body mass index (BMI), diabetes pedigree function, and age</a:t>
            </a:r>
            <a:r>
              <a:rPr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1 binary outcome variable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= non-diabetic, 1 = diabetic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is relatively small and imbalanced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(~35% positive cases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entries in glucose, insulin, and skin thickness were treated as missing and replaced with median values.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features were standardized for consistency across models.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Balancing: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SMOTE (</a:t>
            </a:r>
            <a:r>
              <a:rPr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Minority Oversampling Technique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was applied to address class imbalance and improve model recall.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951" y="1595535"/>
            <a:ext cx="4038600" cy="4833257"/>
          </a:xfrm>
        </p:spPr>
        <p:txBody>
          <a:bodyPr/>
          <a:lstStyle/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revealed Glucose, BMI, and Age as the strongest predictors of diabetes outcome.</a:t>
            </a:r>
          </a:p>
          <a:p>
            <a:pPr marL="0" indent="0" algn="just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shows more non-diabetic cases compared to diabetic cases.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B8C476-3C76-C7FA-028B-CF56BDC1F0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7395" y="1600200"/>
            <a:ext cx="4618653" cy="482859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Provided a linear baseline model.</a:t>
            </a:r>
          </a:p>
          <a:p>
            <a:pPr marL="0" indent="0" algn="just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and interpretable but prone to overfitting.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Ensemble method, improved accuracy and robustness.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Gradient boosting algorithm, powerful for imbalanced datasets</a:t>
            </a: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achieved the best results.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197F3C0-E972-6F74-4E7E-5EF1CFB69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84598"/>
              </p:ext>
            </p:extLst>
          </p:nvPr>
        </p:nvGraphicFramePr>
        <p:xfrm>
          <a:off x="261257" y="2220851"/>
          <a:ext cx="8621485" cy="3869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7297">
                  <a:extLst>
                    <a:ext uri="{9D8B030D-6E8A-4147-A177-3AD203B41FA5}">
                      <a16:colId xmlns:a16="http://schemas.microsoft.com/office/drawing/2014/main" val="783009899"/>
                    </a:ext>
                  </a:extLst>
                </a:gridCol>
                <a:gridCol w="1287625">
                  <a:extLst>
                    <a:ext uri="{9D8B030D-6E8A-4147-A177-3AD203B41FA5}">
                      <a16:colId xmlns:a16="http://schemas.microsoft.com/office/drawing/2014/main" val="23659663"/>
                    </a:ext>
                  </a:extLst>
                </a:gridCol>
                <a:gridCol w="1222310">
                  <a:extLst>
                    <a:ext uri="{9D8B030D-6E8A-4147-A177-3AD203B41FA5}">
                      <a16:colId xmlns:a16="http://schemas.microsoft.com/office/drawing/2014/main" val="1854651579"/>
                    </a:ext>
                  </a:extLst>
                </a:gridCol>
                <a:gridCol w="886408">
                  <a:extLst>
                    <a:ext uri="{9D8B030D-6E8A-4147-A177-3AD203B41FA5}">
                      <a16:colId xmlns:a16="http://schemas.microsoft.com/office/drawing/2014/main" val="836070421"/>
                    </a:ext>
                  </a:extLst>
                </a:gridCol>
                <a:gridCol w="1222311">
                  <a:extLst>
                    <a:ext uri="{9D8B030D-6E8A-4147-A177-3AD203B41FA5}">
                      <a16:colId xmlns:a16="http://schemas.microsoft.com/office/drawing/2014/main" val="2878494400"/>
                    </a:ext>
                  </a:extLst>
                </a:gridCol>
                <a:gridCol w="1595534">
                  <a:extLst>
                    <a:ext uri="{9D8B030D-6E8A-4147-A177-3AD203B41FA5}">
                      <a16:colId xmlns:a16="http://schemas.microsoft.com/office/drawing/2014/main" val="711555582"/>
                    </a:ext>
                  </a:extLst>
                </a:gridCol>
              </a:tblGrid>
              <a:tr h="730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ROC-AUC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33640731"/>
                  </a:ext>
                </a:extLst>
              </a:tr>
              <a:tr h="8251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45750500"/>
                  </a:ext>
                </a:extLst>
              </a:tr>
              <a:tr h="8252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3260096767"/>
                  </a:ext>
                </a:extLst>
              </a:tr>
              <a:tr h="8812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3010820260"/>
                  </a:ext>
                </a:extLst>
              </a:tr>
              <a:tr h="6066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  <a:tabLst>
                          <a:tab pos="4602480" algn="l"/>
                        </a:tabLs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2237106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B01EE-B832-3A8F-53D0-ABBBF40C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fr-FR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6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979FEB2-609A-2AA4-2001-EDEFF6D2F4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0629" y="1600199"/>
            <a:ext cx="4365171" cy="48939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083BDF5-BFFE-D8E6-5941-2723EF8411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199" y="1600199"/>
            <a:ext cx="4365171" cy="4893907"/>
          </a:xfrm>
        </p:spPr>
      </p:pic>
    </p:spTree>
    <p:extLst>
      <p:ext uri="{BB962C8B-B14F-4D97-AF65-F5344CB8AC3E}">
        <p14:creationId xmlns:p14="http://schemas.microsoft.com/office/powerpoint/2010/main" val="166770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emphasized Glucose as the dominant predictor.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distributed importance more evenly across Glucose, BMI, and Age, improving generalization.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492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Predicting Diabetes Risk Using Patient Health Indicators</vt:lpstr>
      <vt:lpstr>Introduction</vt:lpstr>
      <vt:lpstr>Data Overview</vt:lpstr>
      <vt:lpstr>Data Preparation</vt:lpstr>
      <vt:lpstr>Exploratory Insights</vt:lpstr>
      <vt:lpstr>Modeling Approaches</vt:lpstr>
      <vt:lpstr>Results Summary</vt:lpstr>
      <vt:lpstr>Visualizations results</vt:lpstr>
      <vt:lpstr>Feature Importance</vt:lpstr>
      <vt:lpstr>Visualizations</vt:lpstr>
      <vt:lpstr>Conclusion</vt:lpstr>
      <vt:lpstr>Ethical Considerations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Serge Nane</dc:creator>
  <cp:keywords/>
  <dc:description>generated using python-pptx</dc:description>
  <cp:lastModifiedBy>Serge Nane</cp:lastModifiedBy>
  <cp:revision>2</cp:revision>
  <dcterms:created xsi:type="dcterms:W3CDTF">2013-01-27T09:14:16Z</dcterms:created>
  <dcterms:modified xsi:type="dcterms:W3CDTF">2025-09-24T04:23:22Z</dcterms:modified>
  <cp:category/>
</cp:coreProperties>
</file>