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exend" panose="020B0604020202020204" charset="0"/>
      <p:regular r:id="rId18"/>
      <p:bold r:id="rId19"/>
    </p:embeddedFont>
    <p:embeddedFont>
      <p:font typeface="Lexend Light" panose="020B0604020202020204" charset="0"/>
      <p:regular r:id="rId20"/>
      <p:bold r:id="rId21"/>
    </p:embeddedFont>
    <p:embeddedFont>
      <p:font typeface="Lexend SemiBol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IhPx/KvCyoYmr3thm6JCk6Su4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 name="Google Shape;67;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
        <p:cNvGrpSpPr/>
        <p:nvPr/>
      </p:nvGrpSpPr>
      <p:grpSpPr>
        <a:xfrm>
          <a:off x="0" y="0"/>
          <a:ext cx="0" cy="0"/>
          <a:chOff x="0" y="0"/>
          <a:chExt cx="0" cy="0"/>
        </a:xfrm>
      </p:grpSpPr>
      <p:sp>
        <p:nvSpPr>
          <p:cNvPr id="14" name="Google Shape;14;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 name="Google Shape;16;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7" name="Google Shape;1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7" name="Google Shape;3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4" name="Google Shape;4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mrsimple07/energy-consumption-prediction?resource=downloa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311700" y="1005123"/>
            <a:ext cx="8520600" cy="2052600"/>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solidFill>
                  <a:srgbClr val="F3F3F3"/>
                </a:solidFill>
                <a:latin typeface="Lexend SemiBold"/>
                <a:ea typeface="Lexend SemiBold"/>
                <a:cs typeface="Lexend SemiBold"/>
                <a:sym typeface="Lexend SemiBold"/>
              </a:rPr>
              <a:t>Energy Consumption Forecasting Model</a:t>
            </a:r>
            <a:endParaRPr>
              <a:solidFill>
                <a:srgbClr val="F3F3F3"/>
              </a:solidFill>
              <a:latin typeface="Lexend SemiBold"/>
              <a:ea typeface="Lexend SemiBold"/>
              <a:cs typeface="Lexend SemiBold"/>
              <a:sym typeface="Lexend SemiBold"/>
            </a:endParaRPr>
          </a:p>
        </p:txBody>
      </p:sp>
      <p:sp>
        <p:nvSpPr>
          <p:cNvPr id="52" name="Google Shape;52;p1"/>
          <p:cNvSpPr txBox="1">
            <a:spLocks noGrp="1"/>
          </p:cNvSpPr>
          <p:nvPr>
            <p:ph type="subTitle" idx="1"/>
          </p:nvPr>
        </p:nvSpPr>
        <p:spPr>
          <a:xfrm>
            <a:off x="311700" y="3463373"/>
            <a:ext cx="8520600" cy="792600"/>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t" anchorCtr="0">
            <a:normAutofit fontScale="77500" lnSpcReduction="20000"/>
          </a:bodyPr>
          <a:lstStyle/>
          <a:p>
            <a:pPr marL="0" lvl="0" indent="0" algn="ctr" rtl="0">
              <a:lnSpc>
                <a:spcPct val="100000"/>
              </a:lnSpc>
              <a:spcBef>
                <a:spcPts val="0"/>
              </a:spcBef>
              <a:spcAft>
                <a:spcPts val="0"/>
              </a:spcAft>
              <a:buSzPct val="225806"/>
              <a:buNone/>
            </a:pPr>
            <a:r>
              <a:rPr lang="en-US" sz="1600">
                <a:solidFill>
                  <a:srgbClr val="FFFFFF"/>
                </a:solidFill>
                <a:latin typeface="Lexend Light"/>
                <a:ea typeface="Lexend Light"/>
                <a:cs typeface="Lexend Light"/>
                <a:sym typeface="Lexend Light"/>
              </a:rPr>
              <a:t>Serge Nane | Daniel Meier | Joseph Choi | Jenny Albrecht</a:t>
            </a:r>
            <a:endParaRPr/>
          </a:p>
          <a:p>
            <a:pPr marL="0" lvl="0" indent="0" algn="ctr" rtl="0">
              <a:lnSpc>
                <a:spcPct val="100000"/>
              </a:lnSpc>
              <a:spcBef>
                <a:spcPts val="0"/>
              </a:spcBef>
              <a:spcAft>
                <a:spcPts val="0"/>
              </a:spcAft>
              <a:buSzPct val="225806"/>
              <a:buNone/>
            </a:pPr>
            <a:endParaRPr sz="1600">
              <a:solidFill>
                <a:srgbClr val="FFFFFF"/>
              </a:solidFill>
              <a:latin typeface="Lexend Light"/>
              <a:ea typeface="Lexend Light"/>
              <a:cs typeface="Lexend Light"/>
              <a:sym typeface="Lexend Light"/>
            </a:endParaRPr>
          </a:p>
          <a:p>
            <a:pPr marL="0" lvl="0" indent="0" algn="ctr" rtl="0">
              <a:lnSpc>
                <a:spcPct val="100000"/>
              </a:lnSpc>
              <a:spcBef>
                <a:spcPts val="0"/>
              </a:spcBef>
              <a:spcAft>
                <a:spcPts val="0"/>
              </a:spcAft>
              <a:buSzPct val="225806"/>
              <a:buNone/>
            </a:pPr>
            <a:r>
              <a:rPr lang="en-US" sz="1600">
                <a:solidFill>
                  <a:srgbClr val="FFFFFF"/>
                </a:solidFill>
                <a:latin typeface="Lexend Light"/>
                <a:ea typeface="Lexend Light"/>
                <a:cs typeface="Lexend Light"/>
                <a:sym typeface="Lexend Light"/>
              </a:rPr>
              <a:t>DSC450 Applied Data Science</a:t>
            </a:r>
            <a:endParaRPr/>
          </a:p>
          <a:p>
            <a:pPr marL="0" lvl="0" indent="0" algn="ctr" rtl="0">
              <a:lnSpc>
                <a:spcPct val="100000"/>
              </a:lnSpc>
              <a:spcBef>
                <a:spcPts val="0"/>
              </a:spcBef>
              <a:spcAft>
                <a:spcPts val="0"/>
              </a:spcAft>
              <a:buSzPct val="225806"/>
              <a:buNone/>
            </a:pPr>
            <a:r>
              <a:rPr lang="en-US" sz="1600">
                <a:solidFill>
                  <a:srgbClr val="FFFFFF"/>
                </a:solidFill>
                <a:latin typeface="Lexend Light"/>
                <a:ea typeface="Lexend Light"/>
                <a:cs typeface="Lexend Light"/>
                <a:sym typeface="Lexend Light"/>
              </a:rPr>
              <a:t>Spring 2024</a:t>
            </a:r>
            <a:endParaRPr sz="1600">
              <a:solidFill>
                <a:srgbClr val="FFFFFF"/>
              </a:solidFill>
              <a:latin typeface="Lexend Light"/>
              <a:ea typeface="Lexend Light"/>
              <a:cs typeface="Lexend Light"/>
              <a:sym typeface="Lexen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B6D7A8"/>
            </a:gs>
            <a:gs pos="16000">
              <a:srgbClr val="93C47D"/>
            </a:gs>
            <a:gs pos="100000">
              <a:srgbClr val="073763"/>
            </a:gs>
          </a:gsLst>
          <a:path path="circle">
            <a:fillToRect l="100000" b="100000"/>
          </a:path>
          <a:tileRect t="-100000" r="-100000"/>
        </a:gradFill>
        <a:effectLst/>
      </p:bgPr>
    </p:bg>
    <p:spTree>
      <p:nvGrpSpPr>
        <p:cNvPr id="1" name="Shape 103"/>
        <p:cNvGrpSpPr/>
        <p:nvPr/>
      </p:nvGrpSpPr>
      <p:grpSpPr>
        <a:xfrm>
          <a:off x="0" y="0"/>
          <a:ext cx="0" cy="0"/>
          <a:chOff x="0" y="0"/>
          <a:chExt cx="0" cy="0"/>
        </a:xfrm>
      </p:grpSpPr>
      <p:sp>
        <p:nvSpPr>
          <p:cNvPr id="104" name="Google Shape;104;p10"/>
          <p:cNvSpPr txBox="1">
            <a:spLocks noGrp="1"/>
          </p:cNvSpPr>
          <p:nvPr>
            <p:ph type="body" idx="2"/>
          </p:nvPr>
        </p:nvSpPr>
        <p:spPr>
          <a:xfrm>
            <a:off x="0" y="4570800"/>
            <a:ext cx="9144000" cy="572700"/>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ctr" anchorCtr="0">
            <a:normAutofit fontScale="92500" lnSpcReduction="10000"/>
          </a:bodyPr>
          <a:lstStyle/>
          <a:p>
            <a:pPr marL="457200" lvl="0" indent="-228600" algn="l" rtl="0">
              <a:lnSpc>
                <a:spcPct val="115000"/>
              </a:lnSpc>
              <a:spcBef>
                <a:spcPts val="0"/>
              </a:spcBef>
              <a:spcAft>
                <a:spcPts val="0"/>
              </a:spcAft>
              <a:buSzPct val="58212"/>
              <a:buFont typeface="Arial"/>
              <a:buNone/>
            </a:pPr>
            <a:endParaRPr sz="2600" b="1">
              <a:solidFill>
                <a:schemeClr val="lt1"/>
              </a:solidFill>
              <a:latin typeface="Lexend"/>
              <a:ea typeface="Lexend"/>
              <a:cs typeface="Lexend"/>
              <a:sym typeface="Lexend"/>
            </a:endParaRPr>
          </a:p>
          <a:p>
            <a:pPr marL="457200" lvl="0" indent="-228600" algn="just" rtl="0">
              <a:lnSpc>
                <a:spcPct val="115000"/>
              </a:lnSpc>
              <a:spcBef>
                <a:spcPts val="0"/>
              </a:spcBef>
              <a:spcAft>
                <a:spcPts val="0"/>
              </a:spcAft>
              <a:buSzPct val="58212"/>
              <a:buFont typeface="Arial"/>
              <a:buNone/>
            </a:pPr>
            <a:endParaRPr sz="2600">
              <a:solidFill>
                <a:schemeClr val="lt1"/>
              </a:solidFill>
              <a:latin typeface="Lexend"/>
              <a:ea typeface="Lexend"/>
              <a:cs typeface="Lexend"/>
              <a:sym typeface="Lexend"/>
            </a:endParaRPr>
          </a:p>
          <a:p>
            <a:pPr marL="0" marR="0" lvl="0" indent="0" algn="l" rtl="0">
              <a:lnSpc>
                <a:spcPct val="107000"/>
              </a:lnSpc>
              <a:spcBef>
                <a:spcPts val="0"/>
              </a:spcBef>
              <a:spcAft>
                <a:spcPts val="0"/>
              </a:spcAft>
              <a:buSzPct val="89030"/>
              <a:buNone/>
            </a:pPr>
            <a:endParaRPr sz="1700">
              <a:solidFill>
                <a:schemeClr val="lt1"/>
              </a:solidFill>
              <a:latin typeface="Lexend"/>
              <a:ea typeface="Lexend"/>
              <a:cs typeface="Lexend"/>
              <a:sym typeface="Lexend"/>
            </a:endParaRPr>
          </a:p>
        </p:txBody>
      </p:sp>
      <p:sp>
        <p:nvSpPr>
          <p:cNvPr id="105" name="Google Shape;105;p10"/>
          <p:cNvSpPr txBox="1">
            <a:spLocks noGrp="1"/>
          </p:cNvSpPr>
          <p:nvPr>
            <p:ph type="title"/>
          </p:nvPr>
        </p:nvSpPr>
        <p:spPr>
          <a:xfrm>
            <a:off x="311700" y="2077290"/>
            <a:ext cx="8520600" cy="9889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5400">
                <a:solidFill>
                  <a:schemeClr val="lt1"/>
                </a:solidFill>
                <a:latin typeface="Lexend SemiBold"/>
                <a:ea typeface="Lexend SemiBold"/>
                <a:cs typeface="Lexend SemiBold"/>
                <a:sym typeface="Lexend SemiBold"/>
              </a:rPr>
              <a:t>DATA VISUALIZATION</a:t>
            </a:r>
            <a:endParaRPr sz="5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3C47D"/>
            </a:gs>
            <a:gs pos="100000">
              <a:srgbClr val="073763"/>
            </a:gs>
          </a:gsLst>
          <a:lin ang="18900044" scaled="0"/>
        </a:gradFill>
        <a:effectLst/>
      </p:bgPr>
    </p:bg>
    <p:spTree>
      <p:nvGrpSpPr>
        <p:cNvPr id="1" name="Shape 109"/>
        <p:cNvGrpSpPr/>
        <p:nvPr/>
      </p:nvGrpSpPr>
      <p:grpSpPr>
        <a:xfrm>
          <a:off x="0" y="0"/>
          <a:ext cx="0" cy="0"/>
          <a:chOff x="0" y="0"/>
          <a:chExt cx="0" cy="0"/>
        </a:xfrm>
      </p:grpSpPr>
      <p:pic>
        <p:nvPicPr>
          <p:cNvPr id="110" name="Google Shape;110;p11" descr="A graph with blue bars&#10;&#10;Description automatically generated with medium confidence"/>
          <p:cNvPicPr preferRelativeResize="0"/>
          <p:nvPr/>
        </p:nvPicPr>
        <p:blipFill rotWithShape="1">
          <a:blip r:embed="rId3">
            <a:alphaModFix/>
          </a:blip>
          <a:srcRect/>
          <a:stretch/>
        </p:blipFill>
        <p:spPr>
          <a:xfrm>
            <a:off x="581891" y="1374757"/>
            <a:ext cx="3990109" cy="2855741"/>
          </a:xfrm>
          <a:prstGeom prst="rect">
            <a:avLst/>
          </a:prstGeom>
          <a:noFill/>
          <a:ln w="9525" cap="flat" cmpd="sng">
            <a:solidFill>
              <a:schemeClr val="dk1"/>
            </a:solidFill>
            <a:prstDash val="solid"/>
            <a:round/>
            <a:headEnd type="none" w="sm" len="sm"/>
            <a:tailEnd type="none" w="sm" len="sm"/>
          </a:ln>
        </p:spPr>
      </p:pic>
      <p:pic>
        <p:nvPicPr>
          <p:cNvPr id="111" name="Google Shape;111;p11" descr="A diagram of heat map&#10;&#10;Description automatically generated"/>
          <p:cNvPicPr preferRelativeResize="0"/>
          <p:nvPr/>
        </p:nvPicPr>
        <p:blipFill rotWithShape="1">
          <a:blip r:embed="rId4">
            <a:alphaModFix/>
          </a:blip>
          <a:srcRect/>
          <a:stretch/>
        </p:blipFill>
        <p:spPr>
          <a:xfrm>
            <a:off x="5023483" y="1374757"/>
            <a:ext cx="3351590" cy="2986174"/>
          </a:xfrm>
          <a:prstGeom prst="rect">
            <a:avLst/>
          </a:prstGeom>
          <a:noFill/>
          <a:ln w="9525" cap="flat" cmpd="sng">
            <a:solidFill>
              <a:schemeClr val="dk1"/>
            </a:solidFill>
            <a:prstDash val="solid"/>
            <a:round/>
            <a:headEnd type="none" w="sm" len="sm"/>
            <a:tailEnd type="none" w="sm" len="sm"/>
          </a:ln>
        </p:spPr>
      </p:pic>
      <p:sp>
        <p:nvSpPr>
          <p:cNvPr id="112" name="Google Shape;112;p11"/>
          <p:cNvSpPr txBox="1">
            <a:spLocks noGrp="1"/>
          </p:cNvSpPr>
          <p:nvPr>
            <p:ph type="title"/>
          </p:nvPr>
        </p:nvSpPr>
        <p:spPr>
          <a:xfrm>
            <a:off x="0" y="1925"/>
            <a:ext cx="9144000" cy="572700"/>
          </a:xfrm>
          <a:prstGeom prst="rect">
            <a:avLst/>
          </a:prstGeom>
          <a:noFill/>
          <a:ln>
            <a:noFill/>
          </a:ln>
          <a:effectLst>
            <a:outerShdw blurRad="57150" dist="19050" dir="6000000" algn="bl" rotWithShape="0">
              <a:schemeClr val="dk1"/>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US" sz="2400">
                <a:solidFill>
                  <a:schemeClr val="lt1"/>
                </a:solidFill>
                <a:latin typeface="Lexend SemiBold"/>
                <a:ea typeface="Lexend SemiBold"/>
                <a:cs typeface="Lexend SemiBold"/>
                <a:sym typeface="Lexend SemiBold"/>
              </a:rPr>
              <a:t>FEATURE IMPORTANCE &amp; CORRELATION MATRIX</a:t>
            </a:r>
            <a:endParaRPr sz="2400">
              <a:solidFill>
                <a:schemeClr val="lt1"/>
              </a:solidFill>
              <a:latin typeface="Lexend SemiBold"/>
              <a:ea typeface="Lexend SemiBold"/>
              <a:cs typeface="Lexend SemiBold"/>
              <a:sym typeface="Lexend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93C47D"/>
            </a:gs>
            <a:gs pos="100000">
              <a:srgbClr val="073763"/>
            </a:gs>
          </a:gsLst>
          <a:lin ang="16200038" scaled="0"/>
        </a:gradFill>
        <a:effectLst/>
      </p:bgPr>
    </p:bg>
    <p:spTree>
      <p:nvGrpSpPr>
        <p:cNvPr id="1" name="Shape 116"/>
        <p:cNvGrpSpPr/>
        <p:nvPr/>
      </p:nvGrpSpPr>
      <p:grpSpPr>
        <a:xfrm>
          <a:off x="0" y="0"/>
          <a:ext cx="0" cy="0"/>
          <a:chOff x="0" y="0"/>
          <a:chExt cx="0" cy="0"/>
        </a:xfrm>
      </p:grpSpPr>
      <p:sp>
        <p:nvSpPr>
          <p:cNvPr id="117" name="Google Shape;117;p12"/>
          <p:cNvSpPr txBox="1">
            <a:spLocks noGrp="1"/>
          </p:cNvSpPr>
          <p:nvPr>
            <p:ph type="title"/>
          </p:nvPr>
        </p:nvSpPr>
        <p:spPr>
          <a:xfrm>
            <a:off x="0" y="0"/>
            <a:ext cx="9144000" cy="588818"/>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020" b="1">
                <a:solidFill>
                  <a:schemeClr val="lt1"/>
                </a:solidFill>
                <a:latin typeface="Lexend"/>
                <a:ea typeface="Lexend"/>
                <a:cs typeface="Lexend"/>
                <a:sym typeface="Lexend"/>
              </a:rPr>
              <a:t>Model Performance</a:t>
            </a:r>
            <a:endParaRPr sz="3020">
              <a:solidFill>
                <a:schemeClr val="lt1"/>
              </a:solidFill>
              <a:latin typeface="Lexend"/>
              <a:ea typeface="Lexend"/>
              <a:cs typeface="Lexend"/>
              <a:sym typeface="Lexend"/>
            </a:endParaRPr>
          </a:p>
        </p:txBody>
      </p:sp>
      <p:pic>
        <p:nvPicPr>
          <p:cNvPr id="118" name="Google Shape;118;p12" descr="A graph of a graph showing the difference between energy consumption and a normal consumption&#10;&#10;Description automatically generated with medium confidence"/>
          <p:cNvPicPr preferRelativeResize="0"/>
          <p:nvPr/>
        </p:nvPicPr>
        <p:blipFill rotWithShape="1">
          <a:blip r:embed="rId3">
            <a:alphaModFix/>
          </a:blip>
          <a:srcRect/>
          <a:stretch/>
        </p:blipFill>
        <p:spPr>
          <a:xfrm>
            <a:off x="594833" y="1530927"/>
            <a:ext cx="3977167" cy="2500601"/>
          </a:xfrm>
          <a:prstGeom prst="rect">
            <a:avLst/>
          </a:prstGeom>
          <a:noFill/>
          <a:ln w="9525" cap="flat" cmpd="sng">
            <a:solidFill>
              <a:schemeClr val="dk1"/>
            </a:solidFill>
            <a:prstDash val="solid"/>
            <a:round/>
            <a:headEnd type="none" w="sm" len="sm"/>
            <a:tailEnd type="none" w="sm" len="sm"/>
          </a:ln>
        </p:spPr>
      </p:pic>
      <p:pic>
        <p:nvPicPr>
          <p:cNvPr id="119" name="Google Shape;119;p12" descr="A graph showing a plot of residuals&#10;&#10;Description automatically generated with medium confidence"/>
          <p:cNvPicPr preferRelativeResize="0"/>
          <p:nvPr/>
        </p:nvPicPr>
        <p:blipFill rotWithShape="1">
          <a:blip r:embed="rId4">
            <a:alphaModFix/>
          </a:blip>
          <a:srcRect/>
          <a:stretch/>
        </p:blipFill>
        <p:spPr>
          <a:xfrm>
            <a:off x="4913368" y="1530927"/>
            <a:ext cx="3590291" cy="260768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B6D7A8"/>
            </a:gs>
            <a:gs pos="16000">
              <a:srgbClr val="93C47D"/>
            </a:gs>
            <a:gs pos="100000">
              <a:srgbClr val="073763"/>
            </a:gs>
          </a:gsLst>
          <a:path path="circle">
            <a:fillToRect l="100000" b="100000"/>
          </a:path>
          <a:tileRect t="-100000" r="-100000"/>
        </a:gradFill>
        <a:effectLst/>
      </p:bgPr>
    </p:bg>
    <p:spTree>
      <p:nvGrpSpPr>
        <p:cNvPr id="1" name="Shape 123"/>
        <p:cNvGrpSpPr/>
        <p:nvPr/>
      </p:nvGrpSpPr>
      <p:grpSpPr>
        <a:xfrm>
          <a:off x="0" y="0"/>
          <a:ext cx="0" cy="0"/>
          <a:chOff x="0" y="0"/>
          <a:chExt cx="0" cy="0"/>
        </a:xfrm>
      </p:grpSpPr>
      <p:sp>
        <p:nvSpPr>
          <p:cNvPr id="124" name="Google Shape;124;p13"/>
          <p:cNvSpPr txBox="1">
            <a:spLocks noGrp="1"/>
          </p:cNvSpPr>
          <p:nvPr>
            <p:ph type="body" idx="2"/>
          </p:nvPr>
        </p:nvSpPr>
        <p:spPr>
          <a:xfrm>
            <a:off x="0" y="652130"/>
            <a:ext cx="9144000" cy="4491370"/>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ctr" anchorCtr="0">
            <a:normAutofit/>
          </a:bodyPr>
          <a:lstStyle/>
          <a:p>
            <a:pPr marL="139700" lvl="0" indent="0" algn="l" rtl="0">
              <a:lnSpc>
                <a:spcPct val="115000"/>
              </a:lnSpc>
              <a:spcBef>
                <a:spcPts val="0"/>
              </a:spcBef>
              <a:spcAft>
                <a:spcPts val="0"/>
              </a:spcAft>
              <a:buSzPts val="1400"/>
              <a:buNone/>
            </a:pPr>
            <a:r>
              <a:rPr lang="en-US" sz="2600" b="1">
                <a:solidFill>
                  <a:schemeClr val="lt1"/>
                </a:solidFill>
                <a:latin typeface="Lexend"/>
                <a:ea typeface="Lexend"/>
                <a:cs typeface="Lexend"/>
                <a:sym typeface="Lexend"/>
              </a:rPr>
              <a:t>           </a:t>
            </a:r>
            <a:endParaRPr/>
          </a:p>
          <a:p>
            <a:pPr marL="139700" lvl="0" indent="0" algn="l" rtl="0">
              <a:lnSpc>
                <a:spcPct val="115000"/>
              </a:lnSpc>
              <a:spcBef>
                <a:spcPts val="0"/>
              </a:spcBef>
              <a:spcAft>
                <a:spcPts val="0"/>
              </a:spcAft>
              <a:buSzPts val="1400"/>
              <a:buNone/>
            </a:pPr>
            <a:endParaRPr sz="2600" b="1">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endParaRPr sz="2600" b="1">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endParaRPr sz="2600" b="1">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r>
              <a:rPr lang="en-US" sz="2600" b="1">
                <a:solidFill>
                  <a:schemeClr val="lt1"/>
                </a:solidFill>
                <a:latin typeface="Lexend"/>
                <a:ea typeface="Lexend"/>
                <a:cs typeface="Lexend"/>
                <a:sym typeface="Lexend"/>
              </a:rPr>
              <a:t> </a:t>
            </a:r>
            <a:endParaRPr sz="2600" b="1">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endParaRPr sz="2600" b="1">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endParaRPr sz="2600" b="1">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endParaRPr sz="2600" b="1">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endParaRPr sz="2600" b="1">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endParaRPr sz="2600" b="1">
              <a:solidFill>
                <a:schemeClr val="lt1"/>
              </a:solidFill>
              <a:latin typeface="Lexend"/>
              <a:ea typeface="Lexend"/>
              <a:cs typeface="Lexend"/>
              <a:sym typeface="Lexend"/>
            </a:endParaRPr>
          </a:p>
        </p:txBody>
      </p:sp>
      <p:sp>
        <p:nvSpPr>
          <p:cNvPr id="125" name="Google Shape;125;p13"/>
          <p:cNvSpPr txBox="1">
            <a:spLocks noGrp="1"/>
          </p:cNvSpPr>
          <p:nvPr>
            <p:ph type="title"/>
          </p:nvPr>
        </p:nvSpPr>
        <p:spPr>
          <a:xfrm>
            <a:off x="311700" y="2077290"/>
            <a:ext cx="8520600" cy="9889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5400">
                <a:solidFill>
                  <a:schemeClr val="lt1"/>
                </a:solidFill>
                <a:latin typeface="Lexend SemiBold"/>
                <a:ea typeface="Lexend SemiBold"/>
                <a:cs typeface="Lexend SemiBold"/>
                <a:sym typeface="Lexend SemiBold"/>
              </a:rPr>
              <a:t>CONCLUSION</a:t>
            </a:r>
            <a:endParaRPr sz="5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B6D7A8"/>
            </a:gs>
            <a:gs pos="16000">
              <a:srgbClr val="93C47D"/>
            </a:gs>
            <a:gs pos="100000">
              <a:srgbClr val="073763"/>
            </a:gs>
          </a:gsLst>
          <a:path path="circle">
            <a:fillToRect l="100000" b="100000"/>
          </a:path>
          <a:tileRect t="-100000" r="-100000"/>
        </a:gradFill>
        <a:effectLst/>
      </p:bgPr>
    </p:bg>
    <p:spTree>
      <p:nvGrpSpPr>
        <p:cNvPr id="1" name="Shape 129"/>
        <p:cNvGrpSpPr/>
        <p:nvPr/>
      </p:nvGrpSpPr>
      <p:grpSpPr>
        <a:xfrm>
          <a:off x="0" y="0"/>
          <a:ext cx="0" cy="0"/>
          <a:chOff x="0" y="0"/>
          <a:chExt cx="0" cy="0"/>
        </a:xfrm>
      </p:grpSpPr>
      <p:sp>
        <p:nvSpPr>
          <p:cNvPr id="130" name="Google Shape;130;p14"/>
          <p:cNvSpPr txBox="1">
            <a:spLocks noGrp="1"/>
          </p:cNvSpPr>
          <p:nvPr>
            <p:ph type="title"/>
          </p:nvPr>
        </p:nvSpPr>
        <p:spPr>
          <a:xfrm>
            <a:off x="0" y="1925"/>
            <a:ext cx="9144000" cy="572700"/>
          </a:xfrm>
          <a:prstGeom prst="rect">
            <a:avLst/>
          </a:prstGeom>
          <a:noFill/>
          <a:ln>
            <a:noFill/>
          </a:ln>
          <a:effectLst>
            <a:outerShdw blurRad="57150" dist="19050" dir="6000000" algn="bl" rotWithShape="0">
              <a:schemeClr val="dk1"/>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RECOMMENDATIONS AND NEXT STEPS</a:t>
            </a:r>
            <a:endParaRPr sz="3020">
              <a:solidFill>
                <a:schemeClr val="lt1"/>
              </a:solidFill>
              <a:latin typeface="Lexend SemiBold"/>
              <a:ea typeface="Lexend SemiBold"/>
              <a:cs typeface="Lexend SemiBold"/>
              <a:sym typeface="Lexend SemiBold"/>
            </a:endParaRPr>
          </a:p>
        </p:txBody>
      </p:sp>
      <p:sp>
        <p:nvSpPr>
          <p:cNvPr id="131" name="Google Shape;131;p14"/>
          <p:cNvSpPr txBox="1">
            <a:spLocks noGrp="1"/>
          </p:cNvSpPr>
          <p:nvPr>
            <p:ph type="body" idx="2"/>
          </p:nvPr>
        </p:nvSpPr>
        <p:spPr>
          <a:xfrm>
            <a:off x="346363" y="1200635"/>
            <a:ext cx="8451273" cy="2908488"/>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ctr" anchorCtr="0">
            <a:normAutofit fontScale="55000" lnSpcReduction="20000"/>
          </a:bodyPr>
          <a:lstStyle/>
          <a:p>
            <a:pPr marL="139700" lvl="0" indent="0" algn="l" rtl="0">
              <a:lnSpc>
                <a:spcPct val="115000"/>
              </a:lnSpc>
              <a:spcBef>
                <a:spcPts val="0"/>
              </a:spcBef>
              <a:spcAft>
                <a:spcPts val="0"/>
              </a:spcAft>
              <a:buSzPct val="57851"/>
              <a:buNone/>
            </a:pPr>
            <a:r>
              <a:rPr lang="en-US" sz="4400" b="1">
                <a:solidFill>
                  <a:schemeClr val="lt1"/>
                </a:solidFill>
                <a:latin typeface="Lexend"/>
                <a:ea typeface="Lexend"/>
                <a:cs typeface="Lexend"/>
                <a:sym typeface="Lexend"/>
              </a:rPr>
              <a:t>Recommendations</a:t>
            </a:r>
            <a:r>
              <a:rPr lang="en-US" sz="4400">
                <a:solidFill>
                  <a:schemeClr val="lt1"/>
                </a:solidFill>
                <a:latin typeface="Lexend"/>
                <a:ea typeface="Lexend"/>
                <a:cs typeface="Lexend"/>
                <a:sym typeface="Lexend"/>
              </a:rPr>
              <a:t>:</a:t>
            </a:r>
            <a:endParaRPr/>
          </a:p>
          <a:p>
            <a:pPr marL="914400" lvl="1" indent="-304800" algn="l" rtl="0">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Install programmable or smart thermostats/HVAC units</a:t>
            </a:r>
            <a:endParaRPr/>
          </a:p>
          <a:p>
            <a:pPr marL="914400" lvl="1" indent="-304800" algn="l" rtl="0">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Utilize our energy consumption model as a predictive engine</a:t>
            </a:r>
            <a:endParaRPr/>
          </a:p>
          <a:p>
            <a:pPr marL="914400" lvl="1" indent="-228600" algn="l" rtl="0">
              <a:lnSpc>
                <a:spcPct val="115000"/>
              </a:lnSpc>
              <a:spcBef>
                <a:spcPts val="0"/>
              </a:spcBef>
              <a:spcAft>
                <a:spcPts val="0"/>
              </a:spcAft>
              <a:buSzPct val="62337"/>
              <a:buFont typeface="Arial"/>
              <a:buNone/>
            </a:pPr>
            <a:endParaRPr sz="3500">
              <a:solidFill>
                <a:schemeClr val="lt1"/>
              </a:solidFill>
              <a:latin typeface="Lexend"/>
              <a:ea typeface="Lexend"/>
              <a:cs typeface="Lexend"/>
              <a:sym typeface="Lexend"/>
            </a:endParaRPr>
          </a:p>
          <a:p>
            <a:pPr marL="139700" lvl="0" indent="0" algn="l" rtl="0">
              <a:lnSpc>
                <a:spcPct val="115000"/>
              </a:lnSpc>
              <a:spcBef>
                <a:spcPts val="0"/>
              </a:spcBef>
              <a:spcAft>
                <a:spcPts val="0"/>
              </a:spcAft>
              <a:buSzPct val="57851"/>
              <a:buNone/>
            </a:pPr>
            <a:r>
              <a:rPr lang="en-US" sz="4400" b="1">
                <a:solidFill>
                  <a:schemeClr val="lt1"/>
                </a:solidFill>
                <a:latin typeface="Lexend"/>
                <a:ea typeface="Lexend"/>
                <a:cs typeface="Lexend"/>
                <a:sym typeface="Lexend"/>
              </a:rPr>
              <a:t>Next Steps</a:t>
            </a:r>
            <a:r>
              <a:rPr lang="en-US" sz="4400">
                <a:solidFill>
                  <a:schemeClr val="lt1"/>
                </a:solidFill>
                <a:latin typeface="Lexend"/>
                <a:ea typeface="Lexend"/>
                <a:cs typeface="Lexend"/>
                <a:sym typeface="Lexend"/>
              </a:rPr>
              <a:t>:</a:t>
            </a:r>
            <a:endParaRPr/>
          </a:p>
          <a:p>
            <a:pPr marL="914400" lvl="1" indent="-304800" algn="l" rtl="0">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Conduct further analysis to identify additional relevant features</a:t>
            </a:r>
            <a:endParaRPr/>
          </a:p>
          <a:p>
            <a:pPr marL="914400" lvl="1" indent="-304800" algn="l" rtl="0">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Perform more feature engineering</a:t>
            </a:r>
            <a:endParaRPr sz="3300">
              <a:solidFill>
                <a:schemeClr val="lt1"/>
              </a:solidFill>
              <a:latin typeface="Lexend"/>
              <a:ea typeface="Lexend"/>
              <a:cs typeface="Lexend"/>
              <a:sym typeface="Lexend"/>
            </a:endParaRPr>
          </a:p>
          <a:p>
            <a:pPr marL="914400" lvl="1" indent="-304800" algn="l" rtl="0">
              <a:lnSpc>
                <a:spcPct val="115000"/>
              </a:lnSpc>
              <a:spcBef>
                <a:spcPts val="0"/>
              </a:spcBef>
              <a:spcAft>
                <a:spcPts val="0"/>
              </a:spcAft>
              <a:buClr>
                <a:schemeClr val="lt1"/>
              </a:buClr>
              <a:buSzPct val="66115"/>
              <a:buFont typeface="Arial"/>
              <a:buChar char="•"/>
            </a:pPr>
            <a:r>
              <a:rPr lang="en-US" sz="3300">
                <a:solidFill>
                  <a:schemeClr val="lt1"/>
                </a:solidFill>
                <a:latin typeface="Lexend"/>
                <a:ea typeface="Lexend"/>
                <a:cs typeface="Lexend"/>
                <a:sym typeface="Lexend"/>
              </a:rPr>
              <a:t>Experiment with different model types and hyperparameters</a:t>
            </a:r>
            <a:endParaRPr sz="3300">
              <a:solidFill>
                <a:schemeClr val="lt1"/>
              </a:solidFill>
              <a:latin typeface="Lexend"/>
              <a:ea typeface="Lexend"/>
              <a:cs typeface="Lexend"/>
              <a:sym typeface="Lexend"/>
            </a:endParaRPr>
          </a:p>
          <a:p>
            <a:pPr marL="0" marR="0" lvl="0" indent="0" algn="l" rtl="0">
              <a:lnSpc>
                <a:spcPct val="107000"/>
              </a:lnSpc>
              <a:spcBef>
                <a:spcPts val="0"/>
              </a:spcBef>
              <a:spcAft>
                <a:spcPts val="0"/>
              </a:spcAft>
              <a:buSzPct val="149732"/>
              <a:buNone/>
            </a:pPr>
            <a:endParaRPr sz="1700">
              <a:solidFill>
                <a:schemeClr val="lt1"/>
              </a:solidFill>
              <a:latin typeface="Lexend"/>
              <a:ea typeface="Lexend"/>
              <a:cs typeface="Lexend"/>
              <a:sym typeface="Lexen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B6D7A8"/>
            </a:gs>
            <a:gs pos="16000">
              <a:srgbClr val="93C47D"/>
            </a:gs>
            <a:gs pos="100000">
              <a:srgbClr val="073763"/>
            </a:gs>
          </a:gsLst>
          <a:path path="circle">
            <a:fillToRect l="100000" b="100000"/>
          </a:path>
          <a:tileRect t="-100000" r="-100000"/>
        </a:gradFill>
        <a:effectLst/>
      </p:bgPr>
    </p:bg>
    <p:spTree>
      <p:nvGrpSpPr>
        <p:cNvPr id="1" name="Shape 135"/>
        <p:cNvGrpSpPr/>
        <p:nvPr/>
      </p:nvGrpSpPr>
      <p:grpSpPr>
        <a:xfrm>
          <a:off x="0" y="0"/>
          <a:ext cx="0" cy="0"/>
          <a:chOff x="0" y="0"/>
          <a:chExt cx="0" cy="0"/>
        </a:xfrm>
      </p:grpSpPr>
      <p:sp>
        <p:nvSpPr>
          <p:cNvPr id="136" name="Google Shape;136;p15"/>
          <p:cNvSpPr txBox="1">
            <a:spLocks noGrp="1"/>
          </p:cNvSpPr>
          <p:nvPr>
            <p:ph type="title"/>
          </p:nvPr>
        </p:nvSpPr>
        <p:spPr>
          <a:xfrm>
            <a:off x="311700" y="2077290"/>
            <a:ext cx="8520600" cy="9889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5400">
                <a:solidFill>
                  <a:schemeClr val="lt1"/>
                </a:solidFill>
                <a:latin typeface="Lexend SemiBold"/>
                <a:ea typeface="Lexend SemiBold"/>
                <a:cs typeface="Lexend SemiBold"/>
                <a:sym typeface="Lexend SemiBold"/>
              </a:rPr>
              <a:t>THANK 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B6D7A8"/>
            </a:gs>
            <a:gs pos="16000">
              <a:srgbClr val="93C47D"/>
            </a:gs>
            <a:gs pos="100000">
              <a:srgbClr val="073763"/>
            </a:gs>
          </a:gsLst>
          <a:path path="circle">
            <a:fillToRect l="100000" b="100000"/>
          </a:path>
          <a:tileRect t="-100000" r="-100000"/>
        </a:gradFill>
        <a:effectLst/>
      </p:bgPr>
    </p:bg>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0" y="1925"/>
            <a:ext cx="9144000" cy="572700"/>
          </a:xfrm>
          <a:prstGeom prst="rect">
            <a:avLst/>
          </a:prstGeom>
          <a:noFill/>
          <a:ln>
            <a:noFill/>
          </a:ln>
          <a:effectLst>
            <a:outerShdw blurRad="57150" dist="19050" dir="6000000" algn="bl" rotWithShape="0">
              <a:schemeClr val="dk1"/>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AGENDA</a:t>
            </a:r>
            <a:endParaRPr sz="3020">
              <a:solidFill>
                <a:schemeClr val="lt1"/>
              </a:solidFill>
              <a:latin typeface="Lexend SemiBold"/>
              <a:ea typeface="Lexend SemiBold"/>
              <a:cs typeface="Lexend SemiBold"/>
              <a:sym typeface="Lexend SemiBold"/>
            </a:endParaRPr>
          </a:p>
        </p:txBody>
      </p:sp>
      <p:sp>
        <p:nvSpPr>
          <p:cNvPr id="58" name="Google Shape;58;p2"/>
          <p:cNvSpPr txBox="1">
            <a:spLocks noGrp="1"/>
          </p:cNvSpPr>
          <p:nvPr>
            <p:ph type="body" idx="2"/>
          </p:nvPr>
        </p:nvSpPr>
        <p:spPr>
          <a:xfrm>
            <a:off x="609600" y="652129"/>
            <a:ext cx="6754091" cy="4245453"/>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ctr" anchorCtr="0">
            <a:normAutofit fontScale="70000" lnSpcReduction="20000"/>
          </a:bodyPr>
          <a:lstStyle/>
          <a:p>
            <a:pPr marL="0" lvl="0" indent="0" algn="l" rtl="0">
              <a:lnSpc>
                <a:spcPct val="107000"/>
              </a:lnSpc>
              <a:spcBef>
                <a:spcPts val="0"/>
              </a:spcBef>
              <a:spcAft>
                <a:spcPts val="0"/>
              </a:spcAft>
              <a:buSzPct val="76923"/>
              <a:buNone/>
            </a:pPr>
            <a:r>
              <a:rPr lang="en-US" sz="2600">
                <a:solidFill>
                  <a:schemeClr val="lt1"/>
                </a:solidFill>
                <a:latin typeface="Lexend"/>
                <a:ea typeface="Lexend"/>
                <a:cs typeface="Lexend"/>
                <a:sym typeface="Lexend"/>
              </a:rPr>
              <a:t>INTRODUCTION</a:t>
            </a:r>
            <a:endParaRPr/>
          </a:p>
          <a:p>
            <a:pPr marL="914400" lvl="1" indent="-457200" algn="l" rtl="0">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Overview</a:t>
            </a:r>
            <a:endParaRPr/>
          </a:p>
          <a:p>
            <a:pPr marL="914400" lvl="1" indent="-457200" algn="l" rtl="0">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Problem statement</a:t>
            </a:r>
            <a:endParaRPr/>
          </a:p>
          <a:p>
            <a:pPr marL="914400" lvl="1" indent="-457200" algn="l" rtl="0">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Overview of data</a:t>
            </a:r>
            <a:endParaRPr/>
          </a:p>
          <a:p>
            <a:pPr marL="914400" lvl="1" indent="-457200" algn="l" rtl="0">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Method (s) used</a:t>
            </a:r>
            <a:endParaRPr/>
          </a:p>
          <a:p>
            <a:pPr marL="914400" lvl="1" indent="-381000" algn="l" rtl="0">
              <a:lnSpc>
                <a:spcPct val="107000"/>
              </a:lnSpc>
              <a:spcBef>
                <a:spcPts val="800"/>
              </a:spcBef>
              <a:spcAft>
                <a:spcPts val="0"/>
              </a:spcAft>
              <a:buSzPct val="90225"/>
              <a:buFont typeface="Lexend"/>
              <a:buNone/>
            </a:pPr>
            <a:endParaRPr sz="1900">
              <a:solidFill>
                <a:schemeClr val="lt1"/>
              </a:solidFill>
              <a:latin typeface="Lexend"/>
              <a:ea typeface="Lexend"/>
              <a:cs typeface="Lexend"/>
              <a:sym typeface="Lexend"/>
            </a:endParaRPr>
          </a:p>
          <a:p>
            <a:pPr marL="0" lvl="0" indent="0" algn="l" rtl="0">
              <a:lnSpc>
                <a:spcPct val="107000"/>
              </a:lnSpc>
              <a:spcBef>
                <a:spcPts val="800"/>
              </a:spcBef>
              <a:spcAft>
                <a:spcPts val="0"/>
              </a:spcAft>
              <a:buSzPct val="76923"/>
              <a:buNone/>
            </a:pPr>
            <a:r>
              <a:rPr lang="en-US" sz="2600">
                <a:solidFill>
                  <a:schemeClr val="lt1"/>
                </a:solidFill>
                <a:latin typeface="Lexend"/>
                <a:ea typeface="Lexend"/>
                <a:cs typeface="Lexend"/>
                <a:sym typeface="Lexend"/>
              </a:rPr>
              <a:t>MODEL SUMMARY</a:t>
            </a:r>
            <a:endParaRPr/>
          </a:p>
          <a:p>
            <a:pPr marL="0" lvl="0" indent="0" algn="l" rtl="0">
              <a:lnSpc>
                <a:spcPct val="107000"/>
              </a:lnSpc>
              <a:spcBef>
                <a:spcPts val="800"/>
              </a:spcBef>
              <a:spcAft>
                <a:spcPts val="0"/>
              </a:spcAft>
              <a:buSzPct val="76923"/>
              <a:buNone/>
            </a:pPr>
            <a:endParaRPr sz="2600">
              <a:solidFill>
                <a:schemeClr val="lt1"/>
              </a:solidFill>
              <a:latin typeface="Lexend"/>
              <a:ea typeface="Lexend"/>
              <a:cs typeface="Lexend"/>
              <a:sym typeface="Lexend"/>
            </a:endParaRPr>
          </a:p>
          <a:p>
            <a:pPr marL="0" lvl="0" indent="0" algn="l" rtl="0">
              <a:lnSpc>
                <a:spcPct val="107000"/>
              </a:lnSpc>
              <a:spcBef>
                <a:spcPts val="800"/>
              </a:spcBef>
              <a:spcAft>
                <a:spcPts val="0"/>
              </a:spcAft>
              <a:buSzPct val="76923"/>
              <a:buNone/>
            </a:pPr>
            <a:r>
              <a:rPr lang="en-US" sz="2600">
                <a:solidFill>
                  <a:schemeClr val="lt1"/>
                </a:solidFill>
                <a:latin typeface="Lexend"/>
                <a:ea typeface="Lexend"/>
                <a:cs typeface="Lexend"/>
                <a:sym typeface="Lexend"/>
              </a:rPr>
              <a:t>DATA VISUALIZATION</a:t>
            </a:r>
            <a:endParaRPr/>
          </a:p>
          <a:p>
            <a:pPr marL="914400" lvl="1" indent="-457200" algn="l" rtl="0">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Feature importance and Correlation matrix</a:t>
            </a:r>
            <a:endParaRPr/>
          </a:p>
          <a:p>
            <a:pPr marL="914400" lvl="1" indent="-457200" algn="l" rtl="0">
              <a:lnSpc>
                <a:spcPct val="107000"/>
              </a:lnSpc>
              <a:spcBef>
                <a:spcPts val="800"/>
              </a:spcBef>
              <a:spcAft>
                <a:spcPts val="0"/>
              </a:spcAft>
              <a:buSzPct val="90225"/>
              <a:buFont typeface="Lexend"/>
              <a:buChar char="‾"/>
            </a:pPr>
            <a:r>
              <a:rPr lang="en-US" sz="1900">
                <a:solidFill>
                  <a:schemeClr val="lt1"/>
                </a:solidFill>
                <a:latin typeface="Lexend"/>
                <a:ea typeface="Lexend"/>
                <a:cs typeface="Lexend"/>
                <a:sym typeface="Lexend"/>
              </a:rPr>
              <a:t>Model performance</a:t>
            </a:r>
            <a:endParaRPr/>
          </a:p>
          <a:p>
            <a:pPr marL="914400" lvl="1" indent="-381000" algn="l" rtl="0">
              <a:lnSpc>
                <a:spcPct val="107000"/>
              </a:lnSpc>
              <a:spcBef>
                <a:spcPts val="800"/>
              </a:spcBef>
              <a:spcAft>
                <a:spcPts val="0"/>
              </a:spcAft>
              <a:buSzPct val="90225"/>
              <a:buFont typeface="Lexend"/>
              <a:buNone/>
            </a:pPr>
            <a:endParaRPr sz="1900">
              <a:solidFill>
                <a:schemeClr val="lt1"/>
              </a:solidFill>
              <a:latin typeface="Lexend"/>
              <a:ea typeface="Lexend"/>
              <a:cs typeface="Lexend"/>
              <a:sym typeface="Lexend"/>
            </a:endParaRPr>
          </a:p>
          <a:p>
            <a:pPr marL="0" lvl="0" indent="0" algn="l" rtl="0">
              <a:lnSpc>
                <a:spcPct val="107000"/>
              </a:lnSpc>
              <a:spcBef>
                <a:spcPts val="800"/>
              </a:spcBef>
              <a:spcAft>
                <a:spcPts val="800"/>
              </a:spcAft>
              <a:buSzPct val="76923"/>
              <a:buNone/>
            </a:pPr>
            <a:r>
              <a:rPr lang="en-US" sz="2600">
                <a:solidFill>
                  <a:schemeClr val="lt1"/>
                </a:solidFill>
                <a:latin typeface="Lexend"/>
                <a:ea typeface="Lexend"/>
                <a:cs typeface="Lexend"/>
                <a:sym typeface="Lexend"/>
              </a:rPr>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93C47D"/>
            </a:gs>
            <a:gs pos="100000">
              <a:srgbClr val="073763"/>
            </a:gs>
          </a:gsLst>
          <a:path path="circle">
            <a:fillToRect r="100000" b="100000"/>
          </a:path>
          <a:tileRect l="-100000" t="-100000"/>
        </a:gradFill>
        <a:effectLst/>
      </p:bgPr>
    </p:bg>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0" y="1924"/>
            <a:ext cx="9144000" cy="5141575"/>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br>
              <a:rPr lang="en-US" sz="3020" b="1">
                <a:solidFill>
                  <a:schemeClr val="lt1"/>
                </a:solidFill>
                <a:latin typeface="Lexend SemiBold"/>
                <a:ea typeface="Lexend SemiBold"/>
                <a:cs typeface="Lexend SemiBold"/>
                <a:sym typeface="Lexend SemiBold"/>
              </a:rPr>
            </a:br>
            <a:br>
              <a:rPr lang="en-US" sz="3020" b="1">
                <a:solidFill>
                  <a:schemeClr val="lt1"/>
                </a:solidFill>
                <a:latin typeface="Lexend SemiBold"/>
                <a:ea typeface="Lexend SemiBold"/>
                <a:cs typeface="Lexend SemiBold"/>
                <a:sym typeface="Lexend SemiBold"/>
              </a:rPr>
            </a:br>
            <a:br>
              <a:rPr lang="en-US" sz="3020" b="1">
                <a:solidFill>
                  <a:schemeClr val="lt1"/>
                </a:solidFill>
                <a:latin typeface="Lexend SemiBold"/>
                <a:ea typeface="Lexend SemiBold"/>
                <a:cs typeface="Lexend SemiBold"/>
                <a:sym typeface="Lexend SemiBold"/>
              </a:rPr>
            </a:br>
            <a:br>
              <a:rPr lang="en-US" sz="3020" b="1">
                <a:solidFill>
                  <a:schemeClr val="lt1"/>
                </a:solidFill>
                <a:latin typeface="Lexend SemiBold"/>
                <a:ea typeface="Lexend SemiBold"/>
                <a:cs typeface="Lexend SemiBold"/>
                <a:sym typeface="Lexend SemiBold"/>
              </a:rPr>
            </a:br>
            <a:endParaRPr sz="4800" b="1">
              <a:solidFill>
                <a:schemeClr val="lt1"/>
              </a:solidFill>
              <a:latin typeface="Lexend SemiBold"/>
              <a:ea typeface="Lexend SemiBold"/>
              <a:cs typeface="Lexend SemiBold"/>
              <a:sym typeface="Lexend SemiBold"/>
            </a:endParaRPr>
          </a:p>
        </p:txBody>
      </p:sp>
      <p:sp>
        <p:nvSpPr>
          <p:cNvPr id="64" name="Google Shape;64;p3"/>
          <p:cNvSpPr txBox="1"/>
          <p:nvPr/>
        </p:nvSpPr>
        <p:spPr>
          <a:xfrm>
            <a:off x="311700" y="2077290"/>
            <a:ext cx="8520600" cy="98892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en-US" sz="5400" b="0" i="0" u="none" strike="noStrike" cap="none">
                <a:solidFill>
                  <a:schemeClr val="lt1"/>
                </a:solidFill>
                <a:latin typeface="Lexend SemiBold"/>
                <a:ea typeface="Lexend SemiBold"/>
                <a:cs typeface="Lexend SemiBold"/>
                <a:sym typeface="Lexend SemiBold"/>
              </a:rPr>
              <a:t>INTRODUCTION</a:t>
            </a:r>
            <a:endParaRPr sz="54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93C47D"/>
            </a:gs>
            <a:gs pos="100000">
              <a:srgbClr val="073763"/>
            </a:gs>
          </a:gsLst>
          <a:path path="circle">
            <a:fillToRect r="100000" b="100000"/>
          </a:path>
          <a:tileRect l="-100000" t="-100000"/>
        </a:gradFill>
        <a:effectLst/>
      </p:bgPr>
    </p:bg>
    <p:spTree>
      <p:nvGrpSpPr>
        <p:cNvPr id="1" name="Shape 68"/>
        <p:cNvGrpSpPr/>
        <p:nvPr/>
      </p:nvGrpSpPr>
      <p:grpSpPr>
        <a:xfrm>
          <a:off x="0" y="0"/>
          <a:ext cx="0" cy="0"/>
          <a:chOff x="0" y="0"/>
          <a:chExt cx="0" cy="0"/>
        </a:xfrm>
      </p:grpSpPr>
      <p:sp>
        <p:nvSpPr>
          <p:cNvPr id="69" name="Google Shape;69;p4"/>
          <p:cNvSpPr txBox="1">
            <a:spLocks noGrp="1"/>
          </p:cNvSpPr>
          <p:nvPr>
            <p:ph type="body" idx="1"/>
          </p:nvPr>
        </p:nvSpPr>
        <p:spPr>
          <a:xfrm>
            <a:off x="0" y="438150"/>
            <a:ext cx="8707581" cy="4473286"/>
          </a:xfrm>
          <a:prstGeom prst="rect">
            <a:avLst/>
          </a:prstGeom>
          <a:noFill/>
          <a:ln>
            <a:noFill/>
          </a:ln>
        </p:spPr>
        <p:txBody>
          <a:bodyPr spcFirstLastPara="1" wrap="square" lIns="91425" tIns="91425" rIns="91425" bIns="91425" anchor="t" anchorCtr="0">
            <a:normAutofit fontScale="85000" lnSpcReduction="20000"/>
          </a:bodyPr>
          <a:lstStyle/>
          <a:p>
            <a:pPr marL="0" marR="0" lvl="0" indent="0" algn="just" rtl="0">
              <a:lnSpc>
                <a:spcPct val="107000"/>
              </a:lnSpc>
              <a:spcBef>
                <a:spcPts val="0"/>
              </a:spcBef>
              <a:spcAft>
                <a:spcPts val="0"/>
              </a:spcAft>
              <a:buSzPct val="73022"/>
              <a:buNone/>
            </a:pPr>
            <a:endParaRPr sz="2900">
              <a:solidFill>
                <a:schemeClr val="lt1"/>
              </a:solidFill>
              <a:latin typeface="Lexend"/>
              <a:ea typeface="Lexend"/>
              <a:cs typeface="Lexend"/>
              <a:sym typeface="Lexend"/>
            </a:endParaRPr>
          </a:p>
          <a:p>
            <a:pPr marL="0" marR="0" lvl="0" indent="0" algn="just" rtl="0">
              <a:lnSpc>
                <a:spcPct val="107000"/>
              </a:lnSpc>
              <a:spcBef>
                <a:spcPts val="800"/>
              </a:spcBef>
              <a:spcAft>
                <a:spcPts val="0"/>
              </a:spcAft>
              <a:buSzPct val="73022"/>
              <a:buNone/>
            </a:pPr>
            <a:endParaRPr sz="2900">
              <a:solidFill>
                <a:schemeClr val="lt1"/>
              </a:solidFill>
              <a:latin typeface="Lexend"/>
              <a:ea typeface="Lexend"/>
              <a:cs typeface="Lexend"/>
              <a:sym typeface="Lexend"/>
            </a:endParaRPr>
          </a:p>
          <a:p>
            <a:pPr marL="457200" lvl="0" indent="-342900" algn="just" rtl="0">
              <a:lnSpc>
                <a:spcPct val="115000"/>
              </a:lnSpc>
              <a:spcBef>
                <a:spcPts val="800"/>
              </a:spcBef>
              <a:spcAft>
                <a:spcPts val="0"/>
              </a:spcAft>
              <a:buClr>
                <a:schemeClr val="lt1"/>
              </a:buClr>
              <a:buSzPct val="88235"/>
              <a:buFont typeface="Arial"/>
              <a:buChar char="•"/>
            </a:pPr>
            <a:r>
              <a:rPr lang="en-US" sz="2400">
                <a:solidFill>
                  <a:schemeClr val="lt1"/>
                </a:solidFill>
                <a:latin typeface="Lexend SemiBold"/>
                <a:ea typeface="Lexend SemiBold"/>
                <a:cs typeface="Lexend SemiBold"/>
                <a:sym typeface="Lexend SemiBold"/>
              </a:rPr>
              <a:t>Energy sustainability is crucial for our planet's health and the quality of life of future generations.</a:t>
            </a:r>
            <a:endParaRPr/>
          </a:p>
          <a:p>
            <a:pPr marL="457200" lvl="0" indent="-228600" algn="just" rtl="0">
              <a:lnSpc>
                <a:spcPct val="115000"/>
              </a:lnSpc>
              <a:spcBef>
                <a:spcPts val="0"/>
              </a:spcBef>
              <a:spcAft>
                <a:spcPts val="0"/>
              </a:spcAft>
              <a:buClr>
                <a:schemeClr val="lt1"/>
              </a:buClr>
              <a:buSzPct val="88235"/>
              <a:buFont typeface="Arial"/>
              <a:buNone/>
            </a:pPr>
            <a:endParaRPr sz="2400">
              <a:solidFill>
                <a:schemeClr val="lt1"/>
              </a:solidFill>
              <a:latin typeface="Lexend SemiBold"/>
              <a:ea typeface="Lexend SemiBold"/>
              <a:cs typeface="Lexend SemiBold"/>
              <a:sym typeface="Lexend SemiBold"/>
            </a:endParaRPr>
          </a:p>
          <a:p>
            <a:pPr marL="457200" lvl="0" indent="-342900" algn="just" rtl="0">
              <a:lnSpc>
                <a:spcPct val="115000"/>
              </a:lnSpc>
              <a:spcBef>
                <a:spcPts val="0"/>
              </a:spcBef>
              <a:spcAft>
                <a:spcPts val="0"/>
              </a:spcAft>
              <a:buClr>
                <a:schemeClr val="lt1"/>
              </a:buClr>
              <a:buSzPct val="88235"/>
              <a:buFont typeface="Arial"/>
              <a:buChar char="•"/>
            </a:pPr>
            <a:r>
              <a:rPr lang="en-US" sz="2400">
                <a:solidFill>
                  <a:schemeClr val="lt1"/>
                </a:solidFill>
                <a:latin typeface="Lexend SemiBold"/>
                <a:ea typeface="Lexend SemiBold"/>
                <a:cs typeface="Lexend SemiBold"/>
                <a:sym typeface="Lexend SemiBold"/>
              </a:rPr>
              <a:t>Reducing home energy usage is an essential step towards a more sustainable future.</a:t>
            </a:r>
            <a:endParaRPr/>
          </a:p>
          <a:p>
            <a:pPr marL="457200" lvl="0" indent="-228600" algn="just" rtl="0">
              <a:lnSpc>
                <a:spcPct val="115000"/>
              </a:lnSpc>
              <a:spcBef>
                <a:spcPts val="0"/>
              </a:spcBef>
              <a:spcAft>
                <a:spcPts val="0"/>
              </a:spcAft>
              <a:buClr>
                <a:schemeClr val="lt1"/>
              </a:buClr>
              <a:buSzPct val="88235"/>
              <a:buFont typeface="Arial"/>
              <a:buNone/>
            </a:pPr>
            <a:endParaRPr sz="2400">
              <a:solidFill>
                <a:schemeClr val="lt1"/>
              </a:solidFill>
              <a:latin typeface="Lexend SemiBold"/>
              <a:ea typeface="Lexend SemiBold"/>
              <a:cs typeface="Lexend SemiBold"/>
              <a:sym typeface="Lexend SemiBold"/>
            </a:endParaRPr>
          </a:p>
          <a:p>
            <a:pPr marL="457200" lvl="0" indent="-342900" algn="just" rtl="0">
              <a:lnSpc>
                <a:spcPct val="115000"/>
              </a:lnSpc>
              <a:spcBef>
                <a:spcPts val="0"/>
              </a:spcBef>
              <a:spcAft>
                <a:spcPts val="0"/>
              </a:spcAft>
              <a:buClr>
                <a:schemeClr val="lt1"/>
              </a:buClr>
              <a:buSzPct val="88235"/>
              <a:buFont typeface="Arial"/>
              <a:buChar char="•"/>
            </a:pPr>
            <a:r>
              <a:rPr lang="en-US" sz="2400">
                <a:solidFill>
                  <a:schemeClr val="lt1"/>
                </a:solidFill>
                <a:latin typeface="Lexend SemiBold"/>
                <a:ea typeface="Lexend SemiBold"/>
                <a:cs typeface="Lexend SemiBold"/>
                <a:sym typeface="Lexend SemiBold"/>
              </a:rPr>
              <a:t>Our project uses data analysis and data science to address energy conservation.</a:t>
            </a:r>
            <a:endParaRPr/>
          </a:p>
          <a:p>
            <a:pPr marL="114300" lvl="0" indent="0" algn="l" rtl="0">
              <a:lnSpc>
                <a:spcPct val="115000"/>
              </a:lnSpc>
              <a:spcBef>
                <a:spcPts val="0"/>
              </a:spcBef>
              <a:spcAft>
                <a:spcPts val="0"/>
              </a:spcAft>
              <a:buSzPct val="73022"/>
              <a:buNone/>
            </a:pPr>
            <a:endParaRPr sz="2900" b="1">
              <a:solidFill>
                <a:schemeClr val="lt1"/>
              </a:solidFill>
              <a:latin typeface="Lexend"/>
              <a:ea typeface="Lexend"/>
              <a:cs typeface="Lexend"/>
              <a:sym typeface="Lexend"/>
            </a:endParaRPr>
          </a:p>
          <a:p>
            <a:pPr marL="114300" lvl="0" indent="0" algn="l" rtl="0">
              <a:lnSpc>
                <a:spcPct val="115000"/>
              </a:lnSpc>
              <a:spcBef>
                <a:spcPts val="0"/>
              </a:spcBef>
              <a:spcAft>
                <a:spcPts val="0"/>
              </a:spcAft>
              <a:buSzPct val="92071"/>
              <a:buNone/>
            </a:pPr>
            <a:endParaRPr sz="2300">
              <a:solidFill>
                <a:schemeClr val="lt1"/>
              </a:solidFill>
              <a:latin typeface="Lexend"/>
              <a:ea typeface="Lexend"/>
              <a:cs typeface="Lexend"/>
              <a:sym typeface="Lexend"/>
            </a:endParaRPr>
          </a:p>
          <a:p>
            <a:pPr marL="0" marR="0" lvl="0" indent="0" algn="just" rtl="0">
              <a:lnSpc>
                <a:spcPct val="107000"/>
              </a:lnSpc>
              <a:spcBef>
                <a:spcPts val="0"/>
              </a:spcBef>
              <a:spcAft>
                <a:spcPts val="0"/>
              </a:spcAft>
              <a:buSzPct val="92071"/>
              <a:buNone/>
            </a:pPr>
            <a:r>
              <a:rPr lang="en-US" sz="2300">
                <a:solidFill>
                  <a:schemeClr val="lt1"/>
                </a:solidFill>
                <a:latin typeface="Lexend"/>
                <a:ea typeface="Lexend"/>
                <a:cs typeface="Lexend"/>
                <a:sym typeface="Lexend"/>
              </a:rPr>
              <a:t> </a:t>
            </a:r>
            <a:endParaRPr/>
          </a:p>
          <a:p>
            <a:pPr marL="114300" lvl="0" indent="0" algn="just" rtl="0">
              <a:lnSpc>
                <a:spcPct val="115000"/>
              </a:lnSpc>
              <a:spcBef>
                <a:spcPts val="800"/>
              </a:spcBef>
              <a:spcAft>
                <a:spcPts val="0"/>
              </a:spcAft>
              <a:buSzPct val="117647"/>
              <a:buNone/>
            </a:pPr>
            <a:endParaRPr>
              <a:solidFill>
                <a:schemeClr val="lt1"/>
              </a:solidFill>
              <a:latin typeface="Lexend"/>
              <a:ea typeface="Lexend"/>
              <a:cs typeface="Lexend"/>
              <a:sym typeface="Lexend"/>
            </a:endParaRPr>
          </a:p>
        </p:txBody>
      </p:sp>
      <p:sp>
        <p:nvSpPr>
          <p:cNvPr id="70" name="Google Shape;70;p4"/>
          <p:cNvSpPr txBox="1">
            <a:spLocks noGrp="1"/>
          </p:cNvSpPr>
          <p:nvPr>
            <p:ph type="title"/>
          </p:nvPr>
        </p:nvSpPr>
        <p:spPr>
          <a:xfrm>
            <a:off x="0" y="-1"/>
            <a:ext cx="9144000" cy="659219"/>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OVERVIEW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93C47D"/>
            </a:gs>
            <a:gs pos="100000">
              <a:srgbClr val="073763"/>
            </a:gs>
          </a:gsLst>
          <a:path path="circle">
            <a:fillToRect r="100000" b="100000"/>
          </a:path>
          <a:tileRect l="-100000" t="-100000"/>
        </a:gradFill>
        <a:effectLst/>
      </p:bgPr>
    </p:bg>
    <p:spTree>
      <p:nvGrpSpPr>
        <p:cNvPr id="1" name="Shape 74"/>
        <p:cNvGrpSpPr/>
        <p:nvPr/>
      </p:nvGrpSpPr>
      <p:grpSpPr>
        <a:xfrm>
          <a:off x="0" y="0"/>
          <a:ext cx="0" cy="0"/>
          <a:chOff x="0" y="0"/>
          <a:chExt cx="0" cy="0"/>
        </a:xfrm>
      </p:grpSpPr>
      <p:sp>
        <p:nvSpPr>
          <p:cNvPr id="75" name="Google Shape;75;p5"/>
          <p:cNvSpPr txBox="1">
            <a:spLocks noGrp="1"/>
          </p:cNvSpPr>
          <p:nvPr>
            <p:ph type="body" idx="1"/>
          </p:nvPr>
        </p:nvSpPr>
        <p:spPr>
          <a:xfrm>
            <a:off x="142009" y="1241714"/>
            <a:ext cx="8859982" cy="2660072"/>
          </a:xfrm>
          <a:prstGeom prst="rect">
            <a:avLst/>
          </a:prstGeom>
          <a:noFill/>
          <a:ln>
            <a:noFill/>
          </a:ln>
        </p:spPr>
        <p:txBody>
          <a:bodyPr spcFirstLastPara="1" wrap="square" lIns="91425" tIns="91425" rIns="91425" bIns="91425" anchor="t" anchorCtr="0">
            <a:normAutofit lnSpcReduction="10000"/>
          </a:bodyPr>
          <a:lstStyle/>
          <a:p>
            <a:pPr marL="114300" lvl="0" indent="0" algn="just" rtl="0">
              <a:lnSpc>
                <a:spcPct val="115000"/>
              </a:lnSpc>
              <a:spcBef>
                <a:spcPts val="0"/>
              </a:spcBef>
              <a:spcAft>
                <a:spcPts val="0"/>
              </a:spcAft>
              <a:buSzPts val="1800"/>
              <a:buNone/>
            </a:pPr>
            <a:r>
              <a:rPr lang="en-US" sz="2100">
                <a:solidFill>
                  <a:schemeClr val="lt1"/>
                </a:solidFill>
                <a:latin typeface="Lexend"/>
                <a:ea typeface="Lexend"/>
                <a:cs typeface="Lexend"/>
                <a:sym typeface="Lexend"/>
              </a:rPr>
              <a:t>The project aims to answer two key research questions:</a:t>
            </a:r>
            <a:endParaRPr/>
          </a:p>
          <a:p>
            <a:pPr marL="114300" lvl="0" indent="0" algn="l" rtl="0">
              <a:lnSpc>
                <a:spcPct val="115000"/>
              </a:lnSpc>
              <a:spcBef>
                <a:spcPts val="0"/>
              </a:spcBef>
              <a:spcAft>
                <a:spcPts val="0"/>
              </a:spcAft>
              <a:buSzPts val="1800"/>
              <a:buNone/>
            </a:pPr>
            <a:endParaRPr sz="2100">
              <a:solidFill>
                <a:schemeClr val="lt1"/>
              </a:solidFill>
              <a:latin typeface="Lexend"/>
              <a:ea typeface="Lexend"/>
              <a:cs typeface="Lexend"/>
              <a:sym typeface="Lexend"/>
            </a:endParaRPr>
          </a:p>
          <a:p>
            <a:pPr marL="457200" lvl="0" indent="0" algn="l" rtl="0">
              <a:lnSpc>
                <a:spcPct val="115000"/>
              </a:lnSpc>
              <a:spcBef>
                <a:spcPts val="0"/>
              </a:spcBef>
              <a:spcAft>
                <a:spcPts val="0"/>
              </a:spcAft>
              <a:buNone/>
            </a:pPr>
            <a:r>
              <a:rPr lang="en-US" sz="2100">
                <a:solidFill>
                  <a:schemeClr val="lt1"/>
                </a:solidFill>
                <a:latin typeface="Lexend"/>
                <a:ea typeface="Lexend"/>
                <a:cs typeface="Lexend"/>
                <a:sym typeface="Lexend"/>
              </a:rPr>
              <a:t>What are the main factors influencing energy consumption?</a:t>
            </a:r>
            <a:endParaRPr/>
          </a:p>
          <a:p>
            <a:pPr marL="914400" lvl="1" indent="-368300" algn="just" rtl="0">
              <a:lnSpc>
                <a:spcPct val="115000"/>
              </a:lnSpc>
              <a:spcBef>
                <a:spcPts val="0"/>
              </a:spcBef>
              <a:spcAft>
                <a:spcPts val="0"/>
              </a:spcAft>
              <a:buSzPts val="1400"/>
              <a:buFont typeface="Arial"/>
              <a:buNone/>
            </a:pPr>
            <a:endParaRPr sz="2100">
              <a:solidFill>
                <a:schemeClr val="lt1"/>
              </a:solidFill>
              <a:latin typeface="Lexend"/>
              <a:ea typeface="Lexend"/>
              <a:cs typeface="Lexend"/>
              <a:sym typeface="Lexend"/>
            </a:endParaRPr>
          </a:p>
          <a:p>
            <a:pPr marL="457200" lvl="0" indent="0" algn="l" rtl="0">
              <a:lnSpc>
                <a:spcPct val="115000"/>
              </a:lnSpc>
              <a:spcBef>
                <a:spcPts val="0"/>
              </a:spcBef>
              <a:spcAft>
                <a:spcPts val="0"/>
              </a:spcAft>
              <a:buNone/>
            </a:pPr>
            <a:r>
              <a:rPr lang="en-US" sz="2100">
                <a:solidFill>
                  <a:schemeClr val="lt1"/>
                </a:solidFill>
                <a:latin typeface="Lexend"/>
                <a:ea typeface="Lexend"/>
                <a:cs typeface="Lexend"/>
                <a:sym typeface="Lexend"/>
              </a:rPr>
              <a:t>Can we predict future energy consumption in buildings using historical data?</a:t>
            </a:r>
            <a:endParaRPr/>
          </a:p>
        </p:txBody>
      </p:sp>
      <p:sp>
        <p:nvSpPr>
          <p:cNvPr id="76" name="Google Shape;76;p5"/>
          <p:cNvSpPr txBox="1">
            <a:spLocks noGrp="1"/>
          </p:cNvSpPr>
          <p:nvPr>
            <p:ph type="title"/>
          </p:nvPr>
        </p:nvSpPr>
        <p:spPr>
          <a:xfrm>
            <a:off x="0" y="-1"/>
            <a:ext cx="9144000" cy="659219"/>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PROBLEM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3C47D"/>
            </a:gs>
            <a:gs pos="100000">
              <a:srgbClr val="073763"/>
            </a:gs>
          </a:gsLst>
          <a:lin ang="5400012" scaled="0"/>
        </a:gradFill>
        <a:effectLst/>
      </p:bgPr>
    </p:bg>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0" y="-1"/>
            <a:ext cx="9144000" cy="659219"/>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OVERVIEW OF DATA</a:t>
            </a:r>
            <a:endParaRPr/>
          </a:p>
        </p:txBody>
      </p:sp>
      <p:sp>
        <p:nvSpPr>
          <p:cNvPr id="82" name="Google Shape;82;p6"/>
          <p:cNvSpPr txBox="1">
            <a:spLocks noGrp="1"/>
          </p:cNvSpPr>
          <p:nvPr>
            <p:ph type="body" idx="1"/>
          </p:nvPr>
        </p:nvSpPr>
        <p:spPr>
          <a:xfrm>
            <a:off x="145472" y="1132691"/>
            <a:ext cx="8853055" cy="3473945"/>
          </a:xfrm>
          <a:prstGeom prst="rect">
            <a:avLst/>
          </a:prstGeom>
          <a:noFill/>
          <a:ln>
            <a:noFill/>
          </a:ln>
          <a:effectLst>
            <a:outerShdw blurRad="57150" dist="19050" dir="6000000" algn="bl" rotWithShape="0">
              <a:schemeClr val="dk1"/>
            </a:outerShdw>
          </a:effectLst>
        </p:spPr>
        <p:txBody>
          <a:bodyPr spcFirstLastPara="1" wrap="square" lIns="91425" tIns="91425" rIns="91425" bIns="91425" anchor="ctr" anchorCtr="0">
            <a:normAutofit fontScale="92500" lnSpcReduction="20000"/>
          </a:bodyPr>
          <a:lstStyle/>
          <a:p>
            <a:pPr marL="342900" lvl="0" indent="-342900" algn="l" rtl="0">
              <a:lnSpc>
                <a:spcPct val="150000"/>
              </a:lnSpc>
              <a:spcBef>
                <a:spcPts val="0"/>
              </a:spcBef>
              <a:spcAft>
                <a:spcPts val="0"/>
              </a:spcAft>
              <a:buClr>
                <a:schemeClr val="lt1"/>
              </a:buClr>
              <a:buSzPct val="97297"/>
              <a:buFont typeface="Arial"/>
              <a:buChar char="•"/>
            </a:pPr>
            <a:r>
              <a:rPr lang="en-US" sz="2000" b="1">
                <a:solidFill>
                  <a:schemeClr val="lt1"/>
                </a:solidFill>
                <a:latin typeface="Lexend"/>
                <a:ea typeface="Lexend"/>
                <a:cs typeface="Lexend"/>
                <a:sym typeface="Lexend"/>
              </a:rPr>
              <a:t>Description</a:t>
            </a:r>
            <a:r>
              <a:rPr lang="en-US" sz="2400" b="1">
                <a:solidFill>
                  <a:schemeClr val="lt1"/>
                </a:solidFill>
                <a:latin typeface="Lexend"/>
                <a:ea typeface="Lexend"/>
                <a:cs typeface="Lexend"/>
                <a:sym typeface="Lexend"/>
              </a:rPr>
              <a:t>: </a:t>
            </a:r>
            <a:r>
              <a:rPr lang="en-US">
                <a:solidFill>
                  <a:schemeClr val="lt1"/>
                </a:solidFill>
                <a:latin typeface="Lexend"/>
                <a:ea typeface="Lexend"/>
                <a:cs typeface="Lexend"/>
                <a:sym typeface="Lexend"/>
              </a:rPr>
              <a:t>Simulated historical energy consumption data, with variables influencing energy usage.</a:t>
            </a:r>
            <a:endParaRPr/>
          </a:p>
          <a:p>
            <a:pPr marL="342900" lvl="0" indent="-342900" algn="l" rtl="0">
              <a:lnSpc>
                <a:spcPct val="150000"/>
              </a:lnSpc>
              <a:spcBef>
                <a:spcPts val="1200"/>
              </a:spcBef>
              <a:spcAft>
                <a:spcPts val="0"/>
              </a:spcAft>
              <a:buClr>
                <a:schemeClr val="lt1"/>
              </a:buClr>
              <a:buSzPct val="97297"/>
              <a:buFont typeface="Arial"/>
              <a:buChar char="•"/>
            </a:pPr>
            <a:r>
              <a:rPr lang="en-US" sz="2000" b="1">
                <a:solidFill>
                  <a:schemeClr val="lt1"/>
                </a:solidFill>
                <a:latin typeface="Lexend"/>
                <a:ea typeface="Lexend"/>
                <a:cs typeface="Lexend"/>
                <a:sym typeface="Lexend"/>
              </a:rPr>
              <a:t>Dataset Location</a:t>
            </a:r>
            <a:r>
              <a:rPr lang="en-US" sz="2400" b="1">
                <a:solidFill>
                  <a:schemeClr val="lt1"/>
                </a:solidFill>
                <a:latin typeface="Lexend"/>
                <a:ea typeface="Lexend"/>
                <a:cs typeface="Lexend"/>
                <a:sym typeface="Lexend"/>
              </a:rPr>
              <a:t>: </a:t>
            </a:r>
            <a:br>
              <a:rPr lang="en-US" sz="2400" b="1">
                <a:solidFill>
                  <a:schemeClr val="lt1"/>
                </a:solidFill>
                <a:latin typeface="Lexend"/>
                <a:ea typeface="Lexend"/>
                <a:cs typeface="Lexend"/>
                <a:sym typeface="Lexend"/>
              </a:rPr>
            </a:br>
            <a:r>
              <a:rPr lang="en-US">
                <a:solidFill>
                  <a:schemeClr val="lt1"/>
                </a:solidFill>
                <a:latin typeface="Lexend"/>
                <a:ea typeface="Lexend"/>
                <a:cs typeface="Lexend"/>
                <a:sym typeface="Lexend"/>
              </a:rPr>
              <a:t>Available on Kaggle</a:t>
            </a:r>
            <a:r>
              <a:rPr lang="en-US" b="1">
                <a:solidFill>
                  <a:schemeClr val="lt1"/>
                </a:solidFill>
                <a:latin typeface="Lexend"/>
                <a:ea typeface="Lexend"/>
                <a:cs typeface="Lexend"/>
                <a:sym typeface="Lexend"/>
              </a:rPr>
              <a:t> </a:t>
            </a:r>
            <a:r>
              <a:rPr lang="en-US" u="sng">
                <a:solidFill>
                  <a:srgbClr val="FFC000"/>
                </a:solidFill>
                <a:latin typeface="Lexend"/>
                <a:ea typeface="Lexend"/>
                <a:cs typeface="Lexend"/>
                <a:sym typeface="Lexend"/>
                <a:hlinkClick r:id="rId3">
                  <a:extLst>
                    <a:ext uri="{A12FA001-AC4F-418D-AE19-62706E023703}">
                      <ahyp:hlinkClr xmlns:ahyp="http://schemas.microsoft.com/office/drawing/2018/hyperlinkcolor" val="tx"/>
                    </a:ext>
                  </a:extLst>
                </a:hlinkClick>
              </a:rPr>
              <a:t>Energy-consumption-prediction (kaggle.com)</a:t>
            </a:r>
            <a:endParaRPr u="sng">
              <a:solidFill>
                <a:srgbClr val="FFC000"/>
              </a:solidFill>
              <a:latin typeface="Lexend"/>
              <a:ea typeface="Lexend"/>
              <a:cs typeface="Lexend"/>
              <a:sym typeface="Lexend"/>
            </a:endParaRPr>
          </a:p>
          <a:p>
            <a:pPr marL="342900" lvl="0" indent="-342900" algn="l" rtl="0">
              <a:lnSpc>
                <a:spcPct val="150000"/>
              </a:lnSpc>
              <a:spcBef>
                <a:spcPts val="1200"/>
              </a:spcBef>
              <a:spcAft>
                <a:spcPts val="0"/>
              </a:spcAft>
              <a:buClr>
                <a:schemeClr val="lt1"/>
              </a:buClr>
              <a:buSzPct val="97297"/>
              <a:buFont typeface="Arial"/>
              <a:buChar char="•"/>
            </a:pPr>
            <a:r>
              <a:rPr lang="en-US" sz="2000" b="1">
                <a:solidFill>
                  <a:schemeClr val="lt1"/>
                </a:solidFill>
                <a:latin typeface="Lexend"/>
                <a:ea typeface="Lexend"/>
                <a:cs typeface="Lexend"/>
                <a:sym typeface="Lexend"/>
              </a:rPr>
              <a:t>Data Field</a:t>
            </a:r>
            <a:r>
              <a:rPr lang="en-US" sz="2600" b="1">
                <a:solidFill>
                  <a:schemeClr val="lt1"/>
                </a:solidFill>
                <a:latin typeface="Lexend"/>
                <a:ea typeface="Lexend"/>
                <a:cs typeface="Lexend"/>
                <a:sym typeface="Lexend"/>
              </a:rPr>
              <a:t>:</a:t>
            </a:r>
            <a:r>
              <a:rPr lang="en-US" b="1">
                <a:solidFill>
                  <a:srgbClr val="FFC000"/>
                </a:solidFill>
                <a:latin typeface="Lexend"/>
                <a:ea typeface="Lexend"/>
                <a:cs typeface="Lexend"/>
                <a:sym typeface="Lexend"/>
              </a:rPr>
              <a:t> </a:t>
            </a:r>
            <a:r>
              <a:rPr lang="en-US" sz="1800">
                <a:solidFill>
                  <a:schemeClr val="lt1"/>
                </a:solidFill>
                <a:latin typeface="Lexend"/>
                <a:ea typeface="Lexend"/>
                <a:cs typeface="Lexend"/>
                <a:sym typeface="Lexend"/>
              </a:rPr>
              <a:t>Timestamp, Temperature, Humidity, Square Footage, Occupancy, HVAC Usage, Lighting Usage, Renewable Energy, Day Of Week, Holiday and Energy Consumption</a:t>
            </a:r>
            <a:endParaRPr u="sng">
              <a:solidFill>
                <a:schemeClr val="lt1"/>
              </a:solidFill>
              <a:latin typeface="Lexend"/>
              <a:ea typeface="Lexend"/>
              <a:cs typeface="Lexend"/>
              <a:sym typeface="Lexend"/>
            </a:endParaRPr>
          </a:p>
          <a:p>
            <a:pPr marL="0" lvl="0" indent="0" algn="l" rtl="0">
              <a:lnSpc>
                <a:spcPct val="150000"/>
              </a:lnSpc>
              <a:spcBef>
                <a:spcPts val="1200"/>
              </a:spcBef>
              <a:spcAft>
                <a:spcPts val="1200"/>
              </a:spcAft>
              <a:buSzPct val="97297"/>
              <a:buNone/>
            </a:pPr>
            <a:endParaRPr sz="2000" b="1">
              <a:solidFill>
                <a:schemeClr val="lt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B6D7A8"/>
            </a:gs>
            <a:gs pos="16000">
              <a:srgbClr val="93C47D"/>
            </a:gs>
            <a:gs pos="100000">
              <a:srgbClr val="073763"/>
            </a:gs>
          </a:gsLst>
          <a:path path="circle">
            <a:fillToRect l="100000" b="100000"/>
          </a:path>
          <a:tileRect t="-100000" r="-100000"/>
        </a:gradFill>
        <a:effectLst/>
      </p:bgPr>
    </p:bg>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0" y="1925"/>
            <a:ext cx="9144000" cy="572700"/>
          </a:xfrm>
          <a:prstGeom prst="rect">
            <a:avLst/>
          </a:prstGeom>
          <a:noFill/>
          <a:ln>
            <a:noFill/>
          </a:ln>
          <a:effectLst>
            <a:outerShdw blurRad="57150" dist="19050" dir="6000000" algn="bl" rotWithShape="0">
              <a:schemeClr val="dk1"/>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US" sz="3020">
                <a:solidFill>
                  <a:schemeClr val="lt1"/>
                </a:solidFill>
                <a:latin typeface="Lexend SemiBold"/>
                <a:ea typeface="Lexend SemiBold"/>
                <a:cs typeface="Lexend SemiBold"/>
                <a:sym typeface="Lexend SemiBold"/>
              </a:rPr>
              <a:t>METHOD(S) USED</a:t>
            </a:r>
            <a:endParaRPr sz="3020">
              <a:solidFill>
                <a:schemeClr val="lt1"/>
              </a:solidFill>
              <a:latin typeface="Lexend SemiBold"/>
              <a:ea typeface="Lexend SemiBold"/>
              <a:cs typeface="Lexend SemiBold"/>
              <a:sym typeface="Lexend SemiBold"/>
            </a:endParaRPr>
          </a:p>
        </p:txBody>
      </p:sp>
      <p:sp>
        <p:nvSpPr>
          <p:cNvPr id="88" name="Google Shape;88;p7"/>
          <p:cNvSpPr txBox="1">
            <a:spLocks noGrp="1"/>
          </p:cNvSpPr>
          <p:nvPr>
            <p:ph type="body" idx="2"/>
          </p:nvPr>
        </p:nvSpPr>
        <p:spPr>
          <a:xfrm>
            <a:off x="221673" y="950003"/>
            <a:ext cx="8513618" cy="3864452"/>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ctr" anchorCtr="0">
            <a:normAutofit fontScale="70000" lnSpcReduction="20000"/>
          </a:bodyPr>
          <a:lstStyle/>
          <a:p>
            <a:pPr marL="457200" lvl="0" indent="-228600" algn="l" rtl="0">
              <a:lnSpc>
                <a:spcPct val="115000"/>
              </a:lnSpc>
              <a:spcBef>
                <a:spcPts val="0"/>
              </a:spcBef>
              <a:spcAft>
                <a:spcPts val="0"/>
              </a:spcAft>
              <a:buSzPct val="76923"/>
              <a:buFont typeface="Arial"/>
              <a:buNone/>
            </a:pPr>
            <a:endParaRPr sz="2600" b="1">
              <a:solidFill>
                <a:schemeClr val="lt1"/>
              </a:solidFill>
              <a:latin typeface="Lexend"/>
              <a:ea typeface="Lexend"/>
              <a:cs typeface="Lexend"/>
              <a:sym typeface="Lexend"/>
            </a:endParaRPr>
          </a:p>
          <a:p>
            <a:pPr marL="139700" lvl="0" indent="0" algn="just" rtl="0">
              <a:lnSpc>
                <a:spcPct val="115000"/>
              </a:lnSpc>
              <a:spcBef>
                <a:spcPts val="0"/>
              </a:spcBef>
              <a:spcAft>
                <a:spcPts val="0"/>
              </a:spcAft>
              <a:buSzPct val="58823"/>
              <a:buNone/>
            </a:pPr>
            <a:r>
              <a:rPr lang="en-US" sz="3400" b="1">
                <a:solidFill>
                  <a:schemeClr val="lt1"/>
                </a:solidFill>
                <a:latin typeface="Lexend"/>
                <a:ea typeface="Lexend"/>
                <a:cs typeface="Lexend"/>
                <a:sym typeface="Lexend"/>
              </a:rPr>
              <a:t>Approach Overview:</a:t>
            </a:r>
            <a:endParaRPr sz="3400">
              <a:solidFill>
                <a:schemeClr val="lt1"/>
              </a:solidFill>
              <a:latin typeface="Lexend"/>
              <a:ea typeface="Lexend"/>
              <a:cs typeface="Lexend"/>
              <a:sym typeface="Lexend"/>
            </a:endParaRPr>
          </a:p>
          <a:p>
            <a:pPr marL="139700" lvl="0" indent="0" algn="just" rtl="0">
              <a:lnSpc>
                <a:spcPct val="115000"/>
              </a:lnSpc>
              <a:spcBef>
                <a:spcPts val="0"/>
              </a:spcBef>
              <a:spcAft>
                <a:spcPts val="0"/>
              </a:spcAft>
              <a:buSzPct val="86956"/>
              <a:buNone/>
            </a:pPr>
            <a:r>
              <a:rPr lang="en-US" sz="2300">
                <a:solidFill>
                  <a:schemeClr val="lt1"/>
                </a:solidFill>
                <a:latin typeface="Lexend"/>
                <a:ea typeface="Lexend"/>
                <a:cs typeface="Lexend"/>
                <a:sym typeface="Lexend"/>
              </a:rPr>
              <a:t>Our strategy leverages machine learning to gain insights into energy efficiency and sustainability from historical data analysis. This includes data visualization for trend identification and algorithm exploration for predictive performance evaluation.</a:t>
            </a:r>
            <a:endParaRPr/>
          </a:p>
          <a:p>
            <a:pPr marL="139700" lvl="0" indent="0" algn="just" rtl="0">
              <a:lnSpc>
                <a:spcPct val="115000"/>
              </a:lnSpc>
              <a:spcBef>
                <a:spcPts val="0"/>
              </a:spcBef>
              <a:spcAft>
                <a:spcPts val="0"/>
              </a:spcAft>
              <a:buSzPct val="76923"/>
              <a:buNone/>
            </a:pPr>
            <a:endParaRPr sz="2600" b="1">
              <a:solidFill>
                <a:schemeClr val="lt1"/>
              </a:solidFill>
              <a:latin typeface="Lexend"/>
              <a:ea typeface="Lexend"/>
              <a:cs typeface="Lexend"/>
              <a:sym typeface="Lexend"/>
            </a:endParaRPr>
          </a:p>
          <a:p>
            <a:pPr marL="139700" lvl="0" indent="0" algn="just" rtl="0">
              <a:lnSpc>
                <a:spcPct val="115000"/>
              </a:lnSpc>
              <a:spcBef>
                <a:spcPts val="0"/>
              </a:spcBef>
              <a:spcAft>
                <a:spcPts val="0"/>
              </a:spcAft>
              <a:buSzPct val="54054"/>
              <a:buNone/>
            </a:pPr>
            <a:r>
              <a:rPr lang="en-US" sz="3700" b="1">
                <a:solidFill>
                  <a:schemeClr val="lt1"/>
                </a:solidFill>
                <a:latin typeface="Lexend"/>
                <a:ea typeface="Lexend"/>
                <a:cs typeface="Lexend"/>
                <a:sym typeface="Lexend"/>
              </a:rPr>
              <a:t>Phase:</a:t>
            </a:r>
            <a:endParaRPr/>
          </a:p>
          <a:p>
            <a:pPr marL="914400" lvl="1" indent="-304800" algn="just" rtl="0">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Data Cleaning</a:t>
            </a:r>
            <a:endParaRPr/>
          </a:p>
          <a:p>
            <a:pPr marL="914400" lvl="1" indent="-304800" algn="just" rtl="0">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Data Transformation</a:t>
            </a:r>
            <a:endParaRPr/>
          </a:p>
          <a:p>
            <a:pPr marL="914400" lvl="1" indent="-304800" algn="just" rtl="0">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Exploratory Data Analysis (EDA)</a:t>
            </a:r>
            <a:endParaRPr/>
          </a:p>
          <a:p>
            <a:pPr marL="914400" lvl="1" indent="-304800" algn="just" rtl="0">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Feature Engineering</a:t>
            </a:r>
            <a:endParaRPr/>
          </a:p>
          <a:p>
            <a:pPr marL="914400" lvl="1" indent="-304800" algn="just" rtl="0">
              <a:lnSpc>
                <a:spcPct val="115000"/>
              </a:lnSpc>
              <a:spcBef>
                <a:spcPts val="0"/>
              </a:spcBef>
              <a:spcAft>
                <a:spcPts val="0"/>
              </a:spcAft>
              <a:buSzPct val="71428"/>
              <a:buFont typeface="Arial"/>
              <a:buChar char="•"/>
            </a:pPr>
            <a:r>
              <a:rPr lang="en-US" sz="2400">
                <a:solidFill>
                  <a:schemeClr val="lt1"/>
                </a:solidFill>
                <a:latin typeface="Lexend"/>
                <a:ea typeface="Lexend"/>
                <a:cs typeface="Lexend"/>
                <a:sym typeface="Lexend"/>
              </a:rPr>
              <a:t>Data Modeling</a:t>
            </a:r>
            <a:endParaRPr/>
          </a:p>
          <a:p>
            <a:pPr marL="457200" lvl="0" indent="-228600" algn="just" rtl="0">
              <a:lnSpc>
                <a:spcPct val="115000"/>
              </a:lnSpc>
              <a:spcBef>
                <a:spcPts val="0"/>
              </a:spcBef>
              <a:spcAft>
                <a:spcPts val="0"/>
              </a:spcAft>
              <a:buSzPct val="76923"/>
              <a:buFont typeface="Arial"/>
              <a:buNone/>
            </a:pPr>
            <a:endParaRPr sz="2600">
              <a:solidFill>
                <a:schemeClr val="lt1"/>
              </a:solidFill>
              <a:latin typeface="Lexend"/>
              <a:ea typeface="Lexend"/>
              <a:cs typeface="Lexend"/>
              <a:sym typeface="Lexend"/>
            </a:endParaRPr>
          </a:p>
          <a:p>
            <a:pPr marL="0" marR="0" lvl="0" indent="0" algn="l" rtl="0">
              <a:lnSpc>
                <a:spcPct val="107000"/>
              </a:lnSpc>
              <a:spcBef>
                <a:spcPts val="0"/>
              </a:spcBef>
              <a:spcAft>
                <a:spcPts val="0"/>
              </a:spcAft>
              <a:buSzPct val="117647"/>
              <a:buNone/>
            </a:pPr>
            <a:endParaRPr sz="1700">
              <a:solidFill>
                <a:schemeClr val="lt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B6D7A8"/>
            </a:gs>
            <a:gs pos="16000">
              <a:srgbClr val="93C47D"/>
            </a:gs>
            <a:gs pos="100000">
              <a:srgbClr val="073763"/>
            </a:gs>
          </a:gsLst>
          <a:path path="circle">
            <a:fillToRect l="100000" b="100000"/>
          </a:path>
          <a:tileRect t="-100000" r="-100000"/>
        </a:gradFill>
        <a:effectLst/>
      </p:bgPr>
    </p:bg>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311700" y="2077290"/>
            <a:ext cx="8520600" cy="98892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5400">
                <a:solidFill>
                  <a:schemeClr val="lt1"/>
                </a:solidFill>
                <a:latin typeface="Lexend SemiBold"/>
                <a:ea typeface="Lexend SemiBold"/>
                <a:cs typeface="Lexend SemiBold"/>
                <a:sym typeface="Lexend SemiBold"/>
              </a:rPr>
              <a:t>MODEL SUMMARY</a:t>
            </a:r>
            <a:endParaRPr sz="5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B6D7A8"/>
            </a:gs>
            <a:gs pos="16000">
              <a:srgbClr val="93C47D"/>
            </a:gs>
            <a:gs pos="100000">
              <a:srgbClr val="073763"/>
            </a:gs>
          </a:gsLst>
          <a:path path="circle">
            <a:fillToRect l="100000" b="100000"/>
          </a:path>
          <a:tileRect t="-100000" r="-100000"/>
        </a:gradFill>
        <a:effectLst/>
      </p:bgPr>
    </p:bg>
    <p:spTree>
      <p:nvGrpSpPr>
        <p:cNvPr id="1" name="Shape 97"/>
        <p:cNvGrpSpPr/>
        <p:nvPr/>
      </p:nvGrpSpPr>
      <p:grpSpPr>
        <a:xfrm>
          <a:off x="0" y="0"/>
          <a:ext cx="0" cy="0"/>
          <a:chOff x="0" y="0"/>
          <a:chExt cx="0" cy="0"/>
        </a:xfrm>
      </p:grpSpPr>
      <p:sp>
        <p:nvSpPr>
          <p:cNvPr id="98" name="Google Shape;98;p9"/>
          <p:cNvSpPr txBox="1">
            <a:spLocks noGrp="1"/>
          </p:cNvSpPr>
          <p:nvPr>
            <p:ph type="body" idx="2"/>
          </p:nvPr>
        </p:nvSpPr>
        <p:spPr>
          <a:xfrm>
            <a:off x="76197" y="214744"/>
            <a:ext cx="4720856" cy="4714009"/>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ctr" anchorCtr="0">
            <a:normAutofit/>
          </a:bodyPr>
          <a:lstStyle/>
          <a:p>
            <a:pPr marL="139700" lvl="0" indent="0" algn="l" rtl="0">
              <a:lnSpc>
                <a:spcPct val="115000"/>
              </a:lnSpc>
              <a:spcBef>
                <a:spcPts val="0"/>
              </a:spcBef>
              <a:spcAft>
                <a:spcPts val="0"/>
              </a:spcAft>
              <a:buSzPts val="1400"/>
              <a:buNone/>
            </a:pPr>
            <a:r>
              <a:rPr lang="en-US" sz="1000" b="1">
                <a:solidFill>
                  <a:srgbClr val="FFFF00"/>
                </a:solidFill>
                <a:latin typeface="Lexend"/>
                <a:ea typeface="Lexend"/>
                <a:cs typeface="Lexend"/>
                <a:sym typeface="Lexend"/>
              </a:rPr>
              <a:t>Random Forest Model Iterations:</a:t>
            </a:r>
            <a:endParaRPr/>
          </a:p>
          <a:p>
            <a:pPr marL="139700" lvl="0" indent="0" algn="l" rtl="0">
              <a:lnSpc>
                <a:spcPct val="115000"/>
              </a:lnSpc>
              <a:spcBef>
                <a:spcPts val="0"/>
              </a:spcBef>
              <a:spcAft>
                <a:spcPts val="0"/>
              </a:spcAft>
              <a:buSzPts val="1400"/>
              <a:buNone/>
            </a:pPr>
            <a:endParaRPr sz="1000">
              <a:solidFill>
                <a:srgbClr val="FFFF00"/>
              </a:solidFill>
              <a:latin typeface="Lexend"/>
              <a:ea typeface="Lexend"/>
              <a:cs typeface="Lexend"/>
              <a:sym typeface="Lexend"/>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We conducted seven iterations, varying feature selection and model parameters.</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Initial model (all features, 80/20 split): R2 Score = 0.5417.</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Adjusted to 90/10 split: R2 Score = 0.5799.</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Hyper-tuned parameters: R2 Score = 0.6023.</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Removed two lowest features (AM/PM, Holiday), re-ran: R2 Score = 0.5974.</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Hyper-tuned with updated features: R2 Score = 0.5878.</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Top 3 features only (Temp_F, HVAC Usage, Renewable Energy), base parameters: R2 Score = 0.5370.</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Hyper-tuned with top 3 features: R2 Score = 0.5612.</a:t>
            </a:r>
            <a:endParaRPr/>
          </a:p>
          <a:p>
            <a:pPr marL="457200" lvl="1" indent="0" algn="l" rtl="0">
              <a:lnSpc>
                <a:spcPct val="115000"/>
              </a:lnSpc>
              <a:spcBef>
                <a:spcPts val="0"/>
              </a:spcBef>
              <a:spcAft>
                <a:spcPts val="0"/>
              </a:spcAft>
              <a:buSzPts val="1200"/>
              <a:buNone/>
            </a:pPr>
            <a:endParaRPr sz="1000">
              <a:solidFill>
                <a:schemeClr val="lt1"/>
              </a:solidFill>
              <a:latin typeface="Lexend"/>
              <a:ea typeface="Lexend"/>
              <a:cs typeface="Lexend"/>
              <a:sym typeface="Lexend"/>
            </a:endParaRPr>
          </a:p>
          <a:p>
            <a:pPr marL="139700" lvl="0" indent="0" algn="l" rtl="0">
              <a:lnSpc>
                <a:spcPct val="115000"/>
              </a:lnSpc>
              <a:spcBef>
                <a:spcPts val="0"/>
              </a:spcBef>
              <a:spcAft>
                <a:spcPts val="0"/>
              </a:spcAft>
              <a:buSzPts val="1400"/>
              <a:buNone/>
            </a:pPr>
            <a:r>
              <a:rPr lang="en-US" sz="1000" b="1">
                <a:solidFill>
                  <a:srgbClr val="FFFF00"/>
                </a:solidFill>
                <a:latin typeface="Lexend"/>
                <a:ea typeface="Lexend"/>
                <a:cs typeface="Lexend"/>
                <a:sym typeface="Lexend"/>
              </a:rPr>
              <a:t>Linear Regression Model Iterations:</a:t>
            </a:r>
            <a:endParaRPr/>
          </a:p>
          <a:p>
            <a:pPr marL="139700" lvl="0" indent="0" algn="l" rtl="0">
              <a:lnSpc>
                <a:spcPct val="115000"/>
              </a:lnSpc>
              <a:spcBef>
                <a:spcPts val="0"/>
              </a:spcBef>
              <a:spcAft>
                <a:spcPts val="0"/>
              </a:spcAft>
              <a:buSzPts val="1400"/>
              <a:buNone/>
            </a:pPr>
            <a:endParaRPr sz="1000">
              <a:solidFill>
                <a:srgbClr val="FFFF00"/>
              </a:solidFill>
              <a:latin typeface="Lexend"/>
              <a:ea typeface="Lexend"/>
              <a:cs typeface="Lexend"/>
              <a:sym typeface="Lexend"/>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Conducted five iterations with various feature combinations.</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Initial model (all features, 80/20 split): R2 Score = 0.5987.</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Adjusted to 90/10 split: R2 Score = 0.6224.</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Removed bottom two features: R2 Score = 0.6261.</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Top 3 features only: R2 Score = 0.5693.</a:t>
            </a:r>
            <a:endParaRPr/>
          </a:p>
          <a:p>
            <a:pPr marL="742950" lvl="1" indent="-285750" algn="l" rtl="0">
              <a:lnSpc>
                <a:spcPct val="115000"/>
              </a:lnSpc>
              <a:spcBef>
                <a:spcPts val="0"/>
              </a:spcBef>
              <a:spcAft>
                <a:spcPts val="0"/>
              </a:spcAft>
              <a:buClr>
                <a:schemeClr val="lt1"/>
              </a:buClr>
              <a:buSzPts val="1200"/>
              <a:buFont typeface="Arial"/>
              <a:buChar char="•"/>
            </a:pPr>
            <a:r>
              <a:rPr lang="en-US" sz="1000">
                <a:solidFill>
                  <a:schemeClr val="lt1"/>
                </a:solidFill>
                <a:latin typeface="Lexend"/>
                <a:ea typeface="Lexend"/>
                <a:cs typeface="Lexend"/>
                <a:sym typeface="Lexend"/>
              </a:rPr>
              <a:t>Best 4-feature combination (Temp_F, HVAC Usage, Occupancy, Lighting Usage): R2 Score = 0.6480.</a:t>
            </a:r>
            <a:endParaRPr/>
          </a:p>
          <a:p>
            <a:pPr marL="457200" lvl="0" indent="-228600" algn="just" rtl="0">
              <a:lnSpc>
                <a:spcPct val="115000"/>
              </a:lnSpc>
              <a:spcBef>
                <a:spcPts val="0"/>
              </a:spcBef>
              <a:spcAft>
                <a:spcPts val="0"/>
              </a:spcAft>
              <a:buSzPts val="1400"/>
              <a:buFont typeface="Arial"/>
              <a:buNone/>
            </a:pPr>
            <a:endParaRPr sz="1000">
              <a:solidFill>
                <a:schemeClr val="lt1"/>
              </a:solidFill>
              <a:latin typeface="Lexend"/>
              <a:ea typeface="Lexend"/>
              <a:cs typeface="Lexend"/>
              <a:sym typeface="Lexend"/>
            </a:endParaRPr>
          </a:p>
          <a:p>
            <a:pPr marL="0" marR="0" lvl="0" indent="0" algn="l" rtl="0">
              <a:lnSpc>
                <a:spcPct val="107000"/>
              </a:lnSpc>
              <a:spcBef>
                <a:spcPts val="0"/>
              </a:spcBef>
              <a:spcAft>
                <a:spcPts val="0"/>
              </a:spcAft>
              <a:buSzPts val="1400"/>
              <a:buNone/>
            </a:pPr>
            <a:endParaRPr sz="1000">
              <a:solidFill>
                <a:schemeClr val="lt1"/>
              </a:solidFill>
              <a:latin typeface="Lexend"/>
              <a:ea typeface="Lexend"/>
              <a:cs typeface="Lexend"/>
              <a:sym typeface="Lexend"/>
            </a:endParaRPr>
          </a:p>
        </p:txBody>
      </p:sp>
      <p:sp>
        <p:nvSpPr>
          <p:cNvPr id="99" name="Google Shape;99;p9"/>
          <p:cNvSpPr txBox="1"/>
          <p:nvPr/>
        </p:nvSpPr>
        <p:spPr>
          <a:xfrm>
            <a:off x="4746466" y="0"/>
            <a:ext cx="4210492" cy="5143499"/>
          </a:xfrm>
          <a:prstGeom prst="rect">
            <a:avLst/>
          </a:prstGeom>
          <a:noFill/>
          <a:ln>
            <a:noFill/>
          </a:ln>
          <a:effectLst>
            <a:outerShdw blurRad="57150" dist="19050" dir="6000000" algn="bl" rotWithShape="0">
              <a:srgbClr val="000000"/>
            </a:outerShdw>
          </a:effectLst>
        </p:spPr>
        <p:txBody>
          <a:bodyPr spcFirstLastPara="1" wrap="square" lIns="91425" tIns="91425" rIns="91425" bIns="91425" anchor="ctr" anchorCtr="0">
            <a:normAutofit fontScale="55000" lnSpcReduction="20000"/>
          </a:bodyPr>
          <a:lstStyle/>
          <a:p>
            <a:pPr marL="139700" marR="0" lvl="0" indent="0" algn="l" rtl="0">
              <a:lnSpc>
                <a:spcPct val="115000"/>
              </a:lnSpc>
              <a:spcBef>
                <a:spcPts val="0"/>
              </a:spcBef>
              <a:spcAft>
                <a:spcPts val="0"/>
              </a:spcAft>
              <a:buClr>
                <a:schemeClr val="dk2"/>
              </a:buClr>
              <a:buSzPct val="141414"/>
              <a:buFont typeface="Arial"/>
              <a:buNone/>
            </a:pPr>
            <a:r>
              <a:rPr lang="en-US" sz="1800" b="1" i="0" u="none" strike="noStrike" cap="none">
                <a:solidFill>
                  <a:srgbClr val="FFFF00"/>
                </a:solidFill>
                <a:latin typeface="Lexend"/>
                <a:ea typeface="Lexend"/>
                <a:cs typeface="Lexend"/>
                <a:sym typeface="Lexend"/>
              </a:rPr>
              <a:t>Performance Summary:</a:t>
            </a:r>
            <a:endParaRPr/>
          </a:p>
          <a:p>
            <a:pPr marL="139700" marR="0" lvl="0" indent="0" algn="l" rtl="0">
              <a:lnSpc>
                <a:spcPct val="115000"/>
              </a:lnSpc>
              <a:spcBef>
                <a:spcPts val="0"/>
              </a:spcBef>
              <a:spcAft>
                <a:spcPts val="0"/>
              </a:spcAft>
              <a:buClr>
                <a:schemeClr val="dk2"/>
              </a:buClr>
              <a:buSzPct val="141414"/>
              <a:buFont typeface="Arial"/>
              <a:buNone/>
            </a:pPr>
            <a:endParaRPr sz="1800" b="0" i="0" u="none" strike="noStrike" cap="none">
              <a:solidFill>
                <a:srgbClr val="FFFF00"/>
              </a:solidFill>
              <a:latin typeface="Lexend"/>
              <a:ea typeface="Lexend"/>
              <a:cs typeface="Lexend"/>
              <a:sym typeface="Lexend"/>
            </a:endParaRPr>
          </a:p>
          <a:p>
            <a:pPr marL="742950" marR="0" lvl="1" indent="-285750" algn="l" rtl="0">
              <a:lnSpc>
                <a:spcPct val="115000"/>
              </a:lnSpc>
              <a:spcBef>
                <a:spcPts val="0"/>
              </a:spcBef>
              <a:spcAft>
                <a:spcPts val="0"/>
              </a:spcAft>
              <a:buClr>
                <a:schemeClr val="lt1"/>
              </a:buClr>
              <a:buSzPct val="114832"/>
              <a:buFont typeface="Arial"/>
              <a:buChar char="•"/>
            </a:pPr>
            <a:r>
              <a:rPr lang="en-US" sz="1900" b="1" i="0" u="none" strike="noStrike" cap="none">
                <a:solidFill>
                  <a:schemeClr val="lt1"/>
                </a:solidFill>
                <a:latin typeface="Lexend"/>
                <a:ea typeface="Lexend"/>
                <a:cs typeface="Lexend"/>
                <a:sym typeface="Lexend"/>
              </a:rPr>
              <a:t>Random Forest Model:</a:t>
            </a:r>
            <a:r>
              <a:rPr lang="en-US" sz="1900" b="0" i="0" u="none" strike="noStrike" cap="none">
                <a:solidFill>
                  <a:schemeClr val="lt1"/>
                </a:solidFill>
                <a:latin typeface="Lexend"/>
                <a:ea typeface="Lexend"/>
                <a:cs typeface="Lexend"/>
                <a:sym typeface="Lexend"/>
              </a:rPr>
              <a:t> Achieved moderate accuracy, best R2 Score at 0.6023. Performance varied with feature selection and tuning.</a:t>
            </a:r>
            <a:endParaRPr/>
          </a:p>
          <a:p>
            <a:pPr marL="742950" marR="0" lvl="1" indent="-285750" algn="l" rtl="0">
              <a:lnSpc>
                <a:spcPct val="115000"/>
              </a:lnSpc>
              <a:spcBef>
                <a:spcPts val="0"/>
              </a:spcBef>
              <a:spcAft>
                <a:spcPts val="0"/>
              </a:spcAft>
              <a:buClr>
                <a:schemeClr val="lt1"/>
              </a:buClr>
              <a:buSzPct val="114832"/>
              <a:buFont typeface="Arial"/>
              <a:buChar char="•"/>
            </a:pPr>
            <a:r>
              <a:rPr lang="en-US" sz="1900" b="1" i="0" u="none" strike="noStrike" cap="none">
                <a:solidFill>
                  <a:schemeClr val="lt1"/>
                </a:solidFill>
                <a:latin typeface="Lexend"/>
                <a:ea typeface="Lexend"/>
                <a:cs typeface="Lexend"/>
                <a:sym typeface="Lexend"/>
              </a:rPr>
              <a:t>Linear Regression Model:</a:t>
            </a:r>
            <a:r>
              <a:rPr lang="en-US" sz="1900" b="0" i="0" u="none" strike="noStrike" cap="none">
                <a:solidFill>
                  <a:schemeClr val="lt1"/>
                </a:solidFill>
                <a:latin typeface="Lexend"/>
                <a:ea typeface="Lexend"/>
                <a:cs typeface="Lexend"/>
                <a:sym typeface="Lexend"/>
              </a:rPr>
              <a:t> More consistent and higher predictive accuracy, best R2 Score at 0.6480 with a specific feature combination.</a:t>
            </a:r>
            <a:endParaRPr/>
          </a:p>
          <a:p>
            <a:pPr marL="742950" marR="0" lvl="1" indent="-209550" algn="l" rtl="0">
              <a:lnSpc>
                <a:spcPct val="115000"/>
              </a:lnSpc>
              <a:spcBef>
                <a:spcPts val="0"/>
              </a:spcBef>
              <a:spcAft>
                <a:spcPts val="0"/>
              </a:spcAft>
              <a:buClr>
                <a:schemeClr val="dk2"/>
              </a:buClr>
              <a:buSzPct val="114832"/>
              <a:buFont typeface="Arial"/>
              <a:buNone/>
            </a:pPr>
            <a:endParaRPr sz="1900" b="0" i="0" u="none" strike="noStrike" cap="none">
              <a:solidFill>
                <a:schemeClr val="lt1"/>
              </a:solidFill>
              <a:latin typeface="Lexend"/>
              <a:ea typeface="Lexend"/>
              <a:cs typeface="Lexend"/>
              <a:sym typeface="Lexend"/>
            </a:endParaRPr>
          </a:p>
          <a:p>
            <a:pPr marL="139700" marR="0" lvl="0" indent="0" algn="l" rtl="0">
              <a:lnSpc>
                <a:spcPct val="115000"/>
              </a:lnSpc>
              <a:spcBef>
                <a:spcPts val="0"/>
              </a:spcBef>
              <a:spcAft>
                <a:spcPts val="0"/>
              </a:spcAft>
              <a:buClr>
                <a:schemeClr val="dk2"/>
              </a:buClr>
              <a:buSzPct val="141414"/>
              <a:buFont typeface="Arial"/>
              <a:buNone/>
            </a:pPr>
            <a:r>
              <a:rPr lang="en-US" sz="1800" b="1" i="0" u="none" strike="noStrike" cap="none">
                <a:solidFill>
                  <a:srgbClr val="FFFF00"/>
                </a:solidFill>
                <a:latin typeface="Lexend"/>
                <a:ea typeface="Lexend"/>
                <a:cs typeface="Lexend"/>
                <a:sym typeface="Lexend"/>
              </a:rPr>
              <a:t>Key Predictors:</a:t>
            </a:r>
            <a:endParaRPr/>
          </a:p>
          <a:p>
            <a:pPr marL="139700" marR="0" lvl="0" indent="0" algn="l" rtl="0">
              <a:lnSpc>
                <a:spcPct val="115000"/>
              </a:lnSpc>
              <a:spcBef>
                <a:spcPts val="0"/>
              </a:spcBef>
              <a:spcAft>
                <a:spcPts val="0"/>
              </a:spcAft>
              <a:buClr>
                <a:schemeClr val="dk2"/>
              </a:buClr>
              <a:buSzPct val="141414"/>
              <a:buFont typeface="Arial"/>
              <a:buNone/>
            </a:pPr>
            <a:endParaRPr sz="1800" b="0" i="0" u="none" strike="noStrike" cap="none">
              <a:solidFill>
                <a:srgbClr val="FFFF00"/>
              </a:solidFill>
              <a:latin typeface="Lexend"/>
              <a:ea typeface="Lexend"/>
              <a:cs typeface="Lexend"/>
              <a:sym typeface="Lexend"/>
            </a:endParaRPr>
          </a:p>
          <a:p>
            <a:pPr marL="742950" marR="0" lvl="1" indent="-285750" algn="l" rtl="0">
              <a:lnSpc>
                <a:spcPct val="115000"/>
              </a:lnSpc>
              <a:spcBef>
                <a:spcPts val="0"/>
              </a:spcBef>
              <a:spcAft>
                <a:spcPts val="0"/>
              </a:spcAft>
              <a:buClr>
                <a:schemeClr val="lt1"/>
              </a:buClr>
              <a:buSzPct val="114832"/>
              <a:buFont typeface="Arial"/>
              <a:buChar char="•"/>
            </a:pPr>
            <a:r>
              <a:rPr lang="en-US" sz="1900" b="0" i="0" u="none" strike="noStrike" cap="none">
                <a:solidFill>
                  <a:schemeClr val="lt1"/>
                </a:solidFill>
                <a:latin typeface="Lexend"/>
                <a:ea typeface="Lexend"/>
                <a:cs typeface="Lexend"/>
                <a:sym typeface="Lexend"/>
              </a:rPr>
              <a:t>Temperature (Temp_F) and HVAC usage emerged as critical factors influencing energy consumption across both models.</a:t>
            </a:r>
            <a:endParaRPr/>
          </a:p>
          <a:p>
            <a:pPr marL="457200" marR="0" lvl="1" indent="0" algn="l" rtl="0">
              <a:lnSpc>
                <a:spcPct val="115000"/>
              </a:lnSpc>
              <a:spcBef>
                <a:spcPts val="0"/>
              </a:spcBef>
              <a:spcAft>
                <a:spcPts val="0"/>
              </a:spcAft>
              <a:buClr>
                <a:schemeClr val="dk2"/>
              </a:buClr>
              <a:buSzPct val="114832"/>
              <a:buFont typeface="Arial"/>
              <a:buNone/>
            </a:pPr>
            <a:endParaRPr sz="1900" b="0" i="0" u="none" strike="noStrike" cap="none">
              <a:solidFill>
                <a:schemeClr val="lt1"/>
              </a:solidFill>
              <a:latin typeface="Lexend"/>
              <a:ea typeface="Lexend"/>
              <a:cs typeface="Lexend"/>
              <a:sym typeface="Lexend"/>
            </a:endParaRPr>
          </a:p>
          <a:p>
            <a:pPr marL="139700" marR="0" lvl="0" indent="0" algn="l" rtl="0">
              <a:lnSpc>
                <a:spcPct val="115000"/>
              </a:lnSpc>
              <a:spcBef>
                <a:spcPts val="0"/>
              </a:spcBef>
              <a:spcAft>
                <a:spcPts val="0"/>
              </a:spcAft>
              <a:buClr>
                <a:schemeClr val="dk2"/>
              </a:buClr>
              <a:buSzPct val="141414"/>
              <a:buFont typeface="Arial"/>
              <a:buNone/>
            </a:pPr>
            <a:r>
              <a:rPr lang="en-US" sz="1800" b="1" i="0" u="none" strike="noStrike" cap="none">
                <a:solidFill>
                  <a:srgbClr val="FFFF00"/>
                </a:solidFill>
                <a:latin typeface="Lexend"/>
                <a:ea typeface="Lexend"/>
                <a:cs typeface="Lexend"/>
                <a:sym typeface="Lexend"/>
              </a:rPr>
              <a:t>Assessment of Accuracy:</a:t>
            </a:r>
            <a:endParaRPr/>
          </a:p>
          <a:p>
            <a:pPr marL="139700" marR="0" lvl="0" indent="0" algn="l" rtl="0">
              <a:lnSpc>
                <a:spcPct val="115000"/>
              </a:lnSpc>
              <a:spcBef>
                <a:spcPts val="0"/>
              </a:spcBef>
              <a:spcAft>
                <a:spcPts val="0"/>
              </a:spcAft>
              <a:buClr>
                <a:schemeClr val="dk2"/>
              </a:buClr>
              <a:buSzPct val="141414"/>
              <a:buFont typeface="Arial"/>
              <a:buNone/>
            </a:pPr>
            <a:endParaRPr sz="1800" b="0" i="0" u="none" strike="noStrike" cap="none">
              <a:solidFill>
                <a:srgbClr val="FFFF00"/>
              </a:solidFill>
              <a:latin typeface="Lexend"/>
              <a:ea typeface="Lexend"/>
              <a:cs typeface="Lexend"/>
              <a:sym typeface="Lexend"/>
            </a:endParaRPr>
          </a:p>
          <a:p>
            <a:pPr marL="742950" marR="0" lvl="1" indent="-285750" algn="l" rtl="0">
              <a:lnSpc>
                <a:spcPct val="115000"/>
              </a:lnSpc>
              <a:spcBef>
                <a:spcPts val="0"/>
              </a:spcBef>
              <a:spcAft>
                <a:spcPts val="0"/>
              </a:spcAft>
              <a:buClr>
                <a:schemeClr val="lt1"/>
              </a:buClr>
              <a:buSzPct val="114832"/>
              <a:buFont typeface="Arial"/>
              <a:buChar char="•"/>
            </a:pPr>
            <a:r>
              <a:rPr lang="en-US" sz="1900" b="0" i="0" u="none" strike="noStrike" cap="none">
                <a:solidFill>
                  <a:schemeClr val="lt1"/>
                </a:solidFill>
                <a:latin typeface="Lexend"/>
                <a:ea typeface="Lexend"/>
                <a:cs typeface="Lexend"/>
                <a:sym typeface="Lexend"/>
              </a:rPr>
              <a:t>R2 Scores (0.60 - 0.65 range) indicate reasonable accuracy but not precision. Models can predict trends but may not fully capture dataset complexities.</a:t>
            </a:r>
            <a:endParaRPr/>
          </a:p>
          <a:p>
            <a:pPr marL="742950" marR="0" lvl="1" indent="-209550" algn="l" rtl="0">
              <a:lnSpc>
                <a:spcPct val="115000"/>
              </a:lnSpc>
              <a:spcBef>
                <a:spcPts val="0"/>
              </a:spcBef>
              <a:spcAft>
                <a:spcPts val="0"/>
              </a:spcAft>
              <a:buClr>
                <a:schemeClr val="dk2"/>
              </a:buClr>
              <a:buSzPct val="114832"/>
              <a:buFont typeface="Arial"/>
              <a:buNone/>
            </a:pPr>
            <a:endParaRPr sz="1900" b="0" i="0" u="none" strike="noStrike" cap="none">
              <a:solidFill>
                <a:schemeClr val="lt1"/>
              </a:solidFill>
              <a:latin typeface="Lexend"/>
              <a:ea typeface="Lexend"/>
              <a:cs typeface="Lexend"/>
              <a:sym typeface="Lexend"/>
            </a:endParaRPr>
          </a:p>
          <a:p>
            <a:pPr marL="139700" marR="0" lvl="0" indent="0" algn="l" rtl="0">
              <a:lnSpc>
                <a:spcPct val="115000"/>
              </a:lnSpc>
              <a:spcBef>
                <a:spcPts val="0"/>
              </a:spcBef>
              <a:spcAft>
                <a:spcPts val="0"/>
              </a:spcAft>
              <a:buClr>
                <a:schemeClr val="dk2"/>
              </a:buClr>
              <a:buSzPct val="141414"/>
              <a:buFont typeface="Arial"/>
              <a:buNone/>
            </a:pPr>
            <a:r>
              <a:rPr lang="en-US" sz="1800" b="1" i="0" u="none" strike="noStrike" cap="none">
                <a:solidFill>
                  <a:srgbClr val="FFFF00"/>
                </a:solidFill>
                <a:latin typeface="Lexend"/>
                <a:ea typeface="Lexend"/>
                <a:cs typeface="Lexend"/>
                <a:sym typeface="Lexend"/>
              </a:rPr>
              <a:t>Insights and Implications:</a:t>
            </a:r>
            <a:endParaRPr/>
          </a:p>
          <a:p>
            <a:pPr marL="139700" marR="0" lvl="0" indent="0" algn="l" rtl="0">
              <a:lnSpc>
                <a:spcPct val="115000"/>
              </a:lnSpc>
              <a:spcBef>
                <a:spcPts val="0"/>
              </a:spcBef>
              <a:spcAft>
                <a:spcPts val="0"/>
              </a:spcAft>
              <a:buClr>
                <a:schemeClr val="dk2"/>
              </a:buClr>
              <a:buSzPct val="141414"/>
              <a:buFont typeface="Arial"/>
              <a:buNone/>
            </a:pPr>
            <a:endParaRPr sz="1800" b="0" i="0" u="none" strike="noStrike" cap="none">
              <a:solidFill>
                <a:srgbClr val="FFFF00"/>
              </a:solidFill>
              <a:latin typeface="Lexend"/>
              <a:ea typeface="Lexend"/>
              <a:cs typeface="Lexend"/>
              <a:sym typeface="Lexend"/>
            </a:endParaRPr>
          </a:p>
          <a:p>
            <a:pPr marL="742950" marR="0" lvl="1" indent="-285750" algn="l" rtl="0">
              <a:lnSpc>
                <a:spcPct val="115000"/>
              </a:lnSpc>
              <a:spcBef>
                <a:spcPts val="0"/>
              </a:spcBef>
              <a:spcAft>
                <a:spcPts val="0"/>
              </a:spcAft>
              <a:buClr>
                <a:schemeClr val="lt1"/>
              </a:buClr>
              <a:buSzPct val="114832"/>
              <a:buFont typeface="Arial"/>
              <a:buChar char="•"/>
            </a:pPr>
            <a:r>
              <a:rPr lang="en-US" sz="1900" b="0" i="0" u="none" strike="noStrike" cap="none">
                <a:solidFill>
                  <a:schemeClr val="lt1"/>
                </a:solidFill>
                <a:latin typeface="Lexend"/>
                <a:ea typeface="Lexend"/>
                <a:cs typeface="Lexend"/>
                <a:sym typeface="Lexend"/>
              </a:rPr>
              <a:t>The improvement in the Linear Regression model with feature optimization suggests a more linear relationship in the data.</a:t>
            </a:r>
            <a:endParaRPr/>
          </a:p>
          <a:p>
            <a:pPr marL="742950" marR="0" lvl="1" indent="-285750" algn="l" rtl="0">
              <a:lnSpc>
                <a:spcPct val="115000"/>
              </a:lnSpc>
              <a:spcBef>
                <a:spcPts val="0"/>
              </a:spcBef>
              <a:spcAft>
                <a:spcPts val="0"/>
              </a:spcAft>
              <a:buClr>
                <a:schemeClr val="lt1"/>
              </a:buClr>
              <a:buSzPct val="114832"/>
              <a:buFont typeface="Arial"/>
              <a:buChar char="•"/>
            </a:pPr>
            <a:r>
              <a:rPr lang="en-US" sz="1900" b="0" i="0" u="none" strike="noStrike" cap="none">
                <a:solidFill>
                  <a:schemeClr val="lt1"/>
                </a:solidFill>
                <a:latin typeface="Lexend"/>
                <a:ea typeface="Lexend"/>
                <a:cs typeface="Lexend"/>
                <a:sym typeface="Lexend"/>
              </a:rPr>
              <a:t>The Random Forest model's varied performance indicates potential non-linear interactions in the data.</a:t>
            </a:r>
            <a:endParaRPr sz="1700" b="0" i="0" u="none" strike="noStrike" cap="none">
              <a:solidFill>
                <a:schemeClr val="lt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637</Words>
  <Application>Microsoft Office PowerPoint</Application>
  <PresentationFormat>On-screen Show (16:9)</PresentationFormat>
  <Paragraphs>113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Lexend Light</vt:lpstr>
      <vt:lpstr>Lexend</vt:lpstr>
      <vt:lpstr>Arial</vt:lpstr>
      <vt:lpstr>Lexend SemiBold</vt:lpstr>
      <vt:lpstr>Simple Light</vt:lpstr>
      <vt:lpstr>Energy Consumption Forecasting Model</vt:lpstr>
      <vt:lpstr>AGENDA</vt:lpstr>
      <vt:lpstr>    </vt:lpstr>
      <vt:lpstr>OVERVIEW </vt:lpstr>
      <vt:lpstr>PROBLEM STATEMENT</vt:lpstr>
      <vt:lpstr>OVERVIEW OF DATA</vt:lpstr>
      <vt:lpstr>METHOD(S) USED</vt:lpstr>
      <vt:lpstr>MODEL SUMMARY</vt:lpstr>
      <vt:lpstr>PowerPoint Presentation</vt:lpstr>
      <vt:lpstr>DATA VISUALIZATION</vt:lpstr>
      <vt:lpstr>FEATURE IMPORTANCE &amp; CORRELATION MATRIX</vt:lpstr>
      <vt:lpstr>Model Performance</vt:lpstr>
      <vt:lpstr>CONCLUSION</vt:lpstr>
      <vt:lpstr>RECOMMENDATIONS AND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Forecasting Model</dc:title>
  <dc:creator>Serge Nane</dc:creator>
  <cp:lastModifiedBy>Serge Hilaire NANE</cp:lastModifiedBy>
  <cp:revision>1</cp:revision>
  <dcterms:modified xsi:type="dcterms:W3CDTF">2024-04-22T15:28:00Z</dcterms:modified>
</cp:coreProperties>
</file>