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AFA"/>
    <a:srgbClr val="0CF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ED81C-F25A-4FAB-9F8F-FE593CDB0530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E1952-52E7-4D27-942B-4D7168E5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E1952-52E7-4D27-942B-4D7168E56B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2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5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1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1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5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2990BD-AC84-4675-A32D-3693DC3ACE1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9ECD5D7-3CA0-43EA-8A19-933F141ED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7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6EB7-E7E0-5E8F-2759-12AF327AB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6863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 (Headings)"/>
                <a:cs typeface="Times New Roman" panose="02020603050405020304" pitchFamily="18" charset="0"/>
              </a:rPr>
              <a:t>Predicting Loan Default Risk Using Customer Financial Profiles</a:t>
            </a:r>
            <a:endParaRPr lang="en-US" dirty="0">
              <a:solidFill>
                <a:schemeClr val="bg1"/>
              </a:solidFill>
              <a:latin typeface="Century Gothic (Headings)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E39E6-30FB-8214-A6EF-EDB81D64C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5349"/>
            <a:ext cx="9144000" cy="1628776"/>
          </a:xfrm>
        </p:spPr>
        <p:txBody>
          <a:bodyPr>
            <a:normAutofit lnSpcReduction="10000"/>
          </a:bodyPr>
          <a:lstStyle/>
          <a:p>
            <a:pPr algn="ctr">
              <a:defRPr sz="1400">
                <a:latin typeface="Calibri"/>
              </a:defRPr>
            </a:pPr>
            <a:endParaRPr lang="en-US" b="1" dirty="0">
              <a:solidFill>
                <a:srgbClr val="C00000"/>
              </a:solidFill>
              <a:latin typeface="Century Gothic (Headings)"/>
              <a:cs typeface="Times New Roman" panose="02020603050405020304" pitchFamily="18" charset="0"/>
            </a:endParaRPr>
          </a:p>
          <a:p>
            <a:pPr algn="ctr">
              <a:defRPr sz="1400">
                <a:latin typeface="Calibri"/>
              </a:defRPr>
            </a:pPr>
            <a:r>
              <a:rPr lang="en-US" sz="2800" b="1" dirty="0">
                <a:solidFill>
                  <a:srgbClr val="FFC000"/>
                </a:solidFill>
                <a:latin typeface="Century Gothic (Headings)"/>
                <a:cs typeface="Times New Roman" panose="02020603050405020304" pitchFamily="18" charset="0"/>
              </a:rPr>
              <a:t>DSC 680 – Applied Data Science, Fall 2025</a:t>
            </a:r>
          </a:p>
          <a:p>
            <a:pPr algn="ctr">
              <a:defRPr sz="1400">
                <a:latin typeface="Calibri"/>
              </a:defRPr>
            </a:pPr>
            <a:endParaRPr lang="en-US" sz="1800" b="1" dirty="0">
              <a:solidFill>
                <a:srgbClr val="FFC000"/>
              </a:solidFill>
              <a:latin typeface="Century Gothic (Headings)"/>
              <a:cs typeface="Times New Roman" panose="02020603050405020304" pitchFamily="18" charset="0"/>
            </a:endParaRPr>
          </a:p>
          <a:p>
            <a:pPr algn="ctr">
              <a:defRPr sz="1400">
                <a:latin typeface="Calibri"/>
              </a:defRPr>
            </a:pPr>
            <a:r>
              <a:rPr lang="en-US" sz="1800" b="1" dirty="0">
                <a:solidFill>
                  <a:srgbClr val="FFC000"/>
                </a:solidFill>
                <a:latin typeface="Century Gothic (Headings)"/>
                <a:cs typeface="Times New Roman" panose="02020603050405020304" pitchFamily="18" charset="0"/>
              </a:rPr>
              <a:t>Presented by Serge Nane</a:t>
            </a:r>
          </a:p>
          <a:p>
            <a:pPr algn="ctr"/>
            <a:endParaRPr lang="en-US" dirty="0"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3548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CB91-38D6-B0B0-3785-E0AE6A97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Feature Importance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44C6-CB57-2C8C-784C-5BE55612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603500"/>
            <a:ext cx="11182349" cy="3416300"/>
          </a:xfrm>
          <a:solidFill>
            <a:srgbClr val="FFC000"/>
          </a:solidFill>
        </p:spPr>
        <p:txBody>
          <a:bodyPr>
            <a:normAutofit lnSpcReduction="10000"/>
          </a:bodyPr>
          <a:lstStyle/>
          <a:p>
            <a:endParaRPr lang="en-US" sz="2000" b="1" dirty="0"/>
          </a:p>
          <a:p>
            <a:r>
              <a:rPr lang="en-US" sz="2000" dirty="0"/>
              <a:t>Both Models Agreed on key predictors: </a:t>
            </a:r>
            <a:r>
              <a:rPr lang="en-US" sz="2000" b="1" dirty="0"/>
              <a:t>Age, Interest Rate, Months Employed, and Income.</a:t>
            </a:r>
          </a:p>
          <a:p>
            <a:endParaRPr lang="en-US" sz="2000" b="1" dirty="0"/>
          </a:p>
          <a:p>
            <a:r>
              <a:rPr lang="en-US" sz="2000" b="1" dirty="0"/>
              <a:t>Logistic Regression</a:t>
            </a:r>
            <a:r>
              <a:rPr lang="en-US" sz="2000" dirty="0"/>
              <a:t> provided clear directional insights: younger age, higher interest rates, and shorter employment increase default risk.</a:t>
            </a:r>
          </a:p>
          <a:p>
            <a:endParaRPr lang="en-US" sz="2000" b="1" dirty="0"/>
          </a:p>
          <a:p>
            <a:r>
              <a:rPr lang="en-US" sz="2000" b="1" dirty="0"/>
              <a:t>Business Insight:</a:t>
            </a:r>
            <a:r>
              <a:rPr lang="en-US" sz="2000" dirty="0"/>
              <a:t> Financial stability and affordability are the primary drivers of loan repayment.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4172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F927-84D6-F49B-A66B-DE227DBF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b="1" dirty="0" err="1"/>
              <a:t>Visualizations</a:t>
            </a:r>
            <a:endParaRPr lang="en-US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801CC-2B58-B6CA-7915-3A2E4813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13" y="2603500"/>
            <a:ext cx="9200848" cy="3416300"/>
          </a:xfrm>
        </p:spPr>
      </p:pic>
    </p:spTree>
    <p:extLst>
      <p:ext uri="{BB962C8B-B14F-4D97-AF65-F5344CB8AC3E}">
        <p14:creationId xmlns:p14="http://schemas.microsoft.com/office/powerpoint/2010/main" val="411521568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606-2891-0216-76D4-B3FCB91E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Conclusion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B86D-2068-8A5D-D505-8737B41A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603500"/>
            <a:ext cx="11210925" cy="3416300"/>
          </a:xfrm>
        </p:spPr>
        <p:txBody>
          <a:bodyPr>
            <a:normAutofit fontScale="92500" lnSpcReduction="10000"/>
          </a:bodyPr>
          <a:lstStyle/>
          <a:p>
            <a:endParaRPr lang="en-US" sz="2000" b="1" dirty="0"/>
          </a:p>
          <a:p>
            <a:r>
              <a:rPr lang="en-US" sz="2000" b="1" dirty="0"/>
              <a:t>Logistic Regression</a:t>
            </a:r>
            <a:r>
              <a:rPr lang="en-US" sz="2000" dirty="0"/>
              <a:t> is recommended as the most practical model due to its high recall and interpretability.</a:t>
            </a:r>
          </a:p>
          <a:p>
            <a:endParaRPr lang="en-US" sz="2000" b="1" dirty="0"/>
          </a:p>
          <a:p>
            <a:r>
              <a:rPr lang="en-US" sz="2000" b="1" dirty="0"/>
              <a:t>Key predictors</a:t>
            </a:r>
            <a:r>
              <a:rPr lang="en-US" sz="2000" dirty="0"/>
              <a:t> include </a:t>
            </a:r>
            <a:r>
              <a:rPr lang="en-US" sz="2000" b="1" dirty="0"/>
              <a:t>Age, Interest Rate, Employment Stability, and Income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Limitations:</a:t>
            </a:r>
            <a:r>
              <a:rPr lang="en-US" sz="2000" dirty="0"/>
              <a:t> Model performance trade-offs between false positives and false negatives.</a:t>
            </a:r>
          </a:p>
          <a:p>
            <a:endParaRPr lang="en-US" sz="2000" b="1" dirty="0"/>
          </a:p>
          <a:p>
            <a:r>
              <a:rPr lang="en-US" sz="2000" b="1" dirty="0"/>
              <a:t>Future work:</a:t>
            </a:r>
            <a:r>
              <a:rPr lang="en-US" sz="2000" dirty="0"/>
              <a:t> Include threshold tuning, test XGBoost, and incorporate economic factors.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6820-2DE1-8120-3EA6-5BFF97B7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Ethical Considerations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BFA6F-D4C0-540B-9E88-38834EC03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603500"/>
            <a:ext cx="11201400" cy="4254500"/>
          </a:xfrm>
        </p:spPr>
        <p:txBody>
          <a:bodyPr>
            <a:noAutofit/>
          </a:bodyPr>
          <a:lstStyle/>
          <a:p>
            <a:r>
              <a:rPr lang="en-US" sz="2000" b="1" dirty="0"/>
              <a:t>Data Privacy:</a:t>
            </a:r>
            <a:r>
              <a:rPr lang="en-US" sz="2000" dirty="0"/>
              <a:t> Customer financial data must be handled with strict confidentiality and compliance.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Fairness:</a:t>
            </a:r>
            <a:r>
              <a:rPr lang="en-US" sz="2000" dirty="0"/>
              <a:t> Models must be monitored for potential bias against specific demographic groups.</a:t>
            </a:r>
          </a:p>
          <a:p>
            <a:endParaRPr lang="en-US" sz="2000" b="1" dirty="0"/>
          </a:p>
          <a:p>
            <a:r>
              <a:rPr lang="en-US" sz="2000" b="1" dirty="0"/>
              <a:t>Interpretability:</a:t>
            </a:r>
            <a:r>
              <a:rPr lang="en-US" sz="2000" dirty="0"/>
              <a:t> Logistic Regression provides transparent decision-making criteria for regulatory compliance.</a:t>
            </a:r>
          </a:p>
          <a:p>
            <a:endParaRPr lang="en-US" sz="2000" b="1" dirty="0"/>
          </a:p>
          <a:p>
            <a:r>
              <a:rPr lang="en-US" sz="2000" b="1" dirty="0"/>
              <a:t>Responsible Use:</a:t>
            </a:r>
            <a:r>
              <a:rPr lang="en-US" sz="2000" dirty="0"/>
              <a:t> The model supports but does not replace human judgment in loan approval decisions.</a:t>
            </a:r>
          </a:p>
        </p:txBody>
      </p:sp>
    </p:spTree>
    <p:extLst>
      <p:ext uri="{BB962C8B-B14F-4D97-AF65-F5344CB8AC3E}">
        <p14:creationId xmlns:p14="http://schemas.microsoft.com/office/powerpoint/2010/main" val="286731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FF66-D69D-224A-CD35-C434EB57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54" y="3573993"/>
            <a:ext cx="8761413" cy="706964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rgbClr val="FFC000"/>
                </a:solidFill>
              </a:rPr>
              <a:t>Thank You!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83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26F3-7141-F945-13F0-7B01D3B7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Introduction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21-8C31-1432-DFC1-9658C5C4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603499"/>
            <a:ext cx="11229975" cy="3940175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sz="2200" b="1" dirty="0"/>
              <a:t>Key point:</a:t>
            </a:r>
            <a:r>
              <a:rPr lang="en-US" sz="2200" dirty="0"/>
              <a:t> Loan default is a major financial risk impacting profitability and stability for lending institutions.</a:t>
            </a:r>
          </a:p>
          <a:p>
            <a:endParaRPr lang="en-US" sz="2200" b="1" dirty="0"/>
          </a:p>
          <a:p>
            <a:r>
              <a:rPr lang="en-US" sz="2200" b="1" dirty="0"/>
              <a:t>Goal:</a:t>
            </a:r>
            <a:r>
              <a:rPr lang="en-US" sz="2200" dirty="0"/>
              <a:t> This project applies machine learning to predict loan default probability using customer demographic and financial indicators to enable more informed credit decisions.</a:t>
            </a:r>
          </a:p>
          <a:p>
            <a:endParaRPr lang="en-US" sz="2200" b="1" dirty="0"/>
          </a:p>
          <a:p>
            <a:r>
              <a:rPr lang="en-US" sz="2200" b="1" dirty="0"/>
              <a:t>Stakeholders:</a:t>
            </a:r>
            <a:r>
              <a:rPr lang="en-US" sz="2200" dirty="0"/>
              <a:t> The project is relevant to banks, credit unions, and financial analysts seeking to improve risk assessment, reduce defaults, and optimize lending strategies.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232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A021-4F3A-4A04-69D3-3F8E74F5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6700" b="1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0617-9CB1-24A7-6C84-E45D4AB5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603500"/>
            <a:ext cx="11210925" cy="4025900"/>
          </a:xfrm>
        </p:spPr>
        <p:txBody>
          <a:bodyPr>
            <a:noAutofit/>
          </a:bodyPr>
          <a:lstStyle/>
          <a:p>
            <a:endParaRPr lang="en-US" sz="2000" b="1" dirty="0"/>
          </a:p>
          <a:p>
            <a:r>
              <a:rPr lang="en-US" sz="2000" b="1" dirty="0"/>
              <a:t>Dataset:</a:t>
            </a:r>
            <a:r>
              <a:rPr lang="en-US" sz="2000" dirty="0"/>
              <a:t> </a:t>
            </a:r>
            <a:r>
              <a:rPr lang="en-US" sz="2000" dirty="0" err="1"/>
              <a:t>LendingClub</a:t>
            </a:r>
            <a:r>
              <a:rPr lang="en-US" sz="2000" dirty="0"/>
              <a:t> Loan Default Prediction Dataset (Kaggle).</a:t>
            </a:r>
          </a:p>
          <a:p>
            <a:endParaRPr lang="en-US" sz="2000" b="1" dirty="0"/>
          </a:p>
          <a:p>
            <a:r>
              <a:rPr lang="en-US" sz="2000" b="1" dirty="0"/>
              <a:t>Contains:</a:t>
            </a:r>
            <a:r>
              <a:rPr lang="en-US" sz="2000" dirty="0"/>
              <a:t> </a:t>
            </a:r>
            <a:r>
              <a:rPr lang="en-US" sz="2000" b="1" dirty="0"/>
              <a:t>255,347</a:t>
            </a:r>
            <a:r>
              <a:rPr lang="en-US" sz="2000" dirty="0"/>
              <a:t> loan records with 17 features, including </a:t>
            </a:r>
            <a:r>
              <a:rPr lang="en-US" sz="2000" b="1" dirty="0"/>
              <a:t>age, income, loan amount, credit score, interest rate, employment length, and loan purpose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Target Variable:</a:t>
            </a:r>
            <a:r>
              <a:rPr lang="en-US" sz="2000" dirty="0"/>
              <a:t> Binary outcome (0 = non-default, 1 = default).</a:t>
            </a:r>
          </a:p>
          <a:p>
            <a:endParaRPr lang="en-US" sz="2000" b="1" dirty="0"/>
          </a:p>
          <a:p>
            <a:r>
              <a:rPr lang="en-US" sz="2000" b="1" dirty="0"/>
              <a:t>Challenge:</a:t>
            </a:r>
            <a:r>
              <a:rPr lang="en-US" sz="2000" dirty="0"/>
              <a:t> The dataset is imbalanced (~11.6% default cases).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91047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4C0-304B-1A2A-F850-A686DC51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Data Preparation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D9DE-D3B8-4F09-36D7-DF24BABF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2603500"/>
            <a:ext cx="11172824" cy="3416300"/>
          </a:xfrm>
        </p:spPr>
        <p:txBody>
          <a:bodyPr>
            <a:normAutofit lnSpcReduction="10000"/>
          </a:bodyPr>
          <a:lstStyle/>
          <a:p>
            <a:endParaRPr lang="en-US" sz="2000" b="1" dirty="0"/>
          </a:p>
          <a:p>
            <a:r>
              <a:rPr lang="en-US" sz="2000" b="1" dirty="0"/>
              <a:t>Data Cleaning:</a:t>
            </a:r>
            <a:r>
              <a:rPr lang="en-US" sz="2000" dirty="0"/>
              <a:t> Removed unique loan identifiers and converted "Yes"/"No" binary fields to numerical values.</a:t>
            </a:r>
          </a:p>
          <a:p>
            <a:endParaRPr lang="en-US" sz="2000" b="1" dirty="0"/>
          </a:p>
          <a:p>
            <a:r>
              <a:rPr lang="en-US" sz="2000" b="1" dirty="0"/>
              <a:t>Feature Scaling:</a:t>
            </a:r>
            <a:r>
              <a:rPr lang="en-US" sz="2000" dirty="0"/>
              <a:t> Continuous numerical features were standardized for model consistency.</a:t>
            </a:r>
          </a:p>
          <a:p>
            <a:endParaRPr lang="en-US" sz="2000" b="1" dirty="0"/>
          </a:p>
          <a:p>
            <a:r>
              <a:rPr lang="en-US" sz="2000" b="1" dirty="0"/>
              <a:t>Balancing:</a:t>
            </a:r>
            <a:r>
              <a:rPr lang="en-US" sz="2000" dirty="0"/>
              <a:t> SMOTE (Synthetic Minority Oversampling Technique) was applied to address class imbalance and improve model recall for the minority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8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76F4-700F-B7F5-4E93-4DF8EC0B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Exploratory Insights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F38B-46D0-68B5-6E59-FE71FC5F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03500"/>
            <a:ext cx="11134725" cy="34163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000" b="1" dirty="0"/>
              <a:t>Correlation analysis</a:t>
            </a:r>
            <a:r>
              <a:rPr lang="en-US" sz="2000" dirty="0"/>
              <a:t> revealed Age, Interest Rate, and Income as the strongest predictors of loan default.</a:t>
            </a:r>
          </a:p>
          <a:p>
            <a:endParaRPr lang="en-US" sz="2000" b="1" dirty="0"/>
          </a:p>
          <a:p>
            <a:r>
              <a:rPr lang="en-US" sz="2000" b="1" dirty="0"/>
              <a:t>Default rate analysis</a:t>
            </a:r>
            <a:r>
              <a:rPr lang="en-US" sz="2000" dirty="0"/>
              <a:t> showed unemployed applicants and business loans have the highest risk.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dataset shows a significant class imbalance with far more non-default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855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1F05-9A6F-9548-89A4-5137114F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b="1" dirty="0"/>
              <a:t>EDA VISUALS</a:t>
            </a:r>
            <a:endParaRPr lang="en-US" sz="6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0742AE-5F7C-A45C-4D23-10BC400CE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1"/>
            <a:ext cx="5980111" cy="4254500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FC122CE-5FF6-684A-44BF-1DD3BCBA46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890" y="2622551"/>
            <a:ext cx="5980109" cy="4254500"/>
          </a:xfrm>
        </p:spPr>
      </p:pic>
    </p:spTree>
    <p:extLst>
      <p:ext uri="{BB962C8B-B14F-4D97-AF65-F5344CB8AC3E}">
        <p14:creationId xmlns:p14="http://schemas.microsoft.com/office/powerpoint/2010/main" val="3803116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2921-7206-0E2C-0633-803536D1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Modeling Approaches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831F-F882-CF11-8487-30F49045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603500"/>
            <a:ext cx="11239499" cy="3416300"/>
          </a:xfrm>
        </p:spPr>
        <p:txBody>
          <a:bodyPr>
            <a:normAutofit lnSpcReduction="10000"/>
          </a:bodyPr>
          <a:lstStyle/>
          <a:p>
            <a:endParaRPr lang="en-US" sz="2000" b="1" dirty="0"/>
          </a:p>
          <a:p>
            <a:r>
              <a:rPr lang="en-US" sz="2000" b="1" dirty="0"/>
              <a:t>Logistic Regression:</a:t>
            </a:r>
            <a:r>
              <a:rPr lang="en-US" sz="2000" dirty="0"/>
              <a:t> Provided an interpretable baseline model with clear coefficient analysis.</a:t>
            </a:r>
          </a:p>
          <a:p>
            <a:endParaRPr lang="en-US" sz="2000" b="1" dirty="0"/>
          </a:p>
          <a:p>
            <a:r>
              <a:rPr lang="en-US" sz="2000" b="1" dirty="0"/>
              <a:t>Random Forest:</a:t>
            </a:r>
            <a:r>
              <a:rPr lang="en-US" sz="2000" dirty="0"/>
              <a:t> Ensemble method used for handling non-linear relationships and feature interactions.</a:t>
            </a:r>
          </a:p>
          <a:p>
            <a:endParaRPr lang="en-US" sz="2000" b="1" dirty="0"/>
          </a:p>
          <a:p>
            <a:r>
              <a:rPr lang="en-US" sz="2000" b="1" dirty="0"/>
              <a:t>Model Comparison:</a:t>
            </a:r>
            <a:r>
              <a:rPr lang="en-US" sz="2000" dirty="0"/>
              <a:t> Focused on precision-recall trade-off to determine the most business-appropriate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1417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36F-BC91-0F37-1488-CAD04463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4D049-2210-A30E-1211-F521E132A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725" y="2603500"/>
            <a:ext cx="5516562" cy="3416301"/>
          </a:xfrm>
        </p:spPr>
        <p:txBody>
          <a:bodyPr/>
          <a:lstStyle/>
          <a:p>
            <a:r>
              <a:rPr lang="en-US" sz="2000" b="1" dirty="0"/>
              <a:t>Logistic Regression</a:t>
            </a:r>
            <a:r>
              <a:rPr lang="en-US" sz="2000" dirty="0"/>
              <a:t> demonstrated superior recall (0.70), correctly identifying 70% of actual defaulters.</a:t>
            </a:r>
          </a:p>
          <a:p>
            <a:r>
              <a:rPr lang="en-US" sz="2000" b="1" dirty="0"/>
              <a:t>Random Forest</a:t>
            </a:r>
            <a:r>
              <a:rPr lang="en-US" sz="2000" dirty="0"/>
              <a:t> showed higher accuracy (0.88) but poor recall (0.09), missing most defaulters.</a:t>
            </a:r>
          </a:p>
          <a:p>
            <a:r>
              <a:rPr lang="en-US" sz="2000" b="1" dirty="0"/>
              <a:t>Business Conclusion:</a:t>
            </a:r>
            <a:r>
              <a:rPr lang="en-US" sz="2000" dirty="0"/>
              <a:t> Logistic Regression is more valuable for risk mitigation despite lower accuracy.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67F8AC-9120-CE8C-8F09-3D6CFEC2800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2404164"/>
              </p:ext>
            </p:extLst>
          </p:nvPr>
        </p:nvGraphicFramePr>
        <p:xfrm>
          <a:off x="6208714" y="3190875"/>
          <a:ext cx="5983286" cy="2006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261">
                  <a:extLst>
                    <a:ext uri="{9D8B030D-6E8A-4147-A177-3AD203B41FA5}">
                      <a16:colId xmlns:a16="http://schemas.microsoft.com/office/drawing/2014/main" val="1262252080"/>
                    </a:ext>
                  </a:extLst>
                </a:gridCol>
                <a:gridCol w="911050">
                  <a:extLst>
                    <a:ext uri="{9D8B030D-6E8A-4147-A177-3AD203B41FA5}">
                      <a16:colId xmlns:a16="http://schemas.microsoft.com/office/drawing/2014/main" val="2024410580"/>
                    </a:ext>
                  </a:extLst>
                </a:gridCol>
                <a:gridCol w="1236425">
                  <a:extLst>
                    <a:ext uri="{9D8B030D-6E8A-4147-A177-3AD203B41FA5}">
                      <a16:colId xmlns:a16="http://schemas.microsoft.com/office/drawing/2014/main" val="284795026"/>
                    </a:ext>
                  </a:extLst>
                </a:gridCol>
                <a:gridCol w="1106275">
                  <a:extLst>
                    <a:ext uri="{9D8B030D-6E8A-4147-A177-3AD203B41FA5}">
                      <a16:colId xmlns:a16="http://schemas.microsoft.com/office/drawing/2014/main" val="2248751587"/>
                    </a:ext>
                  </a:extLst>
                </a:gridCol>
                <a:gridCol w="1106275">
                  <a:extLst>
                    <a:ext uri="{9D8B030D-6E8A-4147-A177-3AD203B41FA5}">
                      <a16:colId xmlns:a16="http://schemas.microsoft.com/office/drawing/2014/main" val="2332344377"/>
                    </a:ext>
                  </a:extLst>
                </a:gridCol>
              </a:tblGrid>
              <a:tr h="613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Model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Precision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Recall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ROC-AUC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extLst>
                  <a:ext uri="{0D108BD9-81ED-4DB2-BD59-A6C34878D82A}">
                    <a16:rowId xmlns:a16="http://schemas.microsoft.com/office/drawing/2014/main" val="2704444262"/>
                  </a:ext>
                </a:extLst>
              </a:tr>
              <a:tr h="7395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Logistic Regression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0.68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0.22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0.70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0.753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extLst>
                  <a:ext uri="{0D108BD9-81ED-4DB2-BD59-A6C34878D82A}">
                    <a16:rowId xmlns:a16="http://schemas.microsoft.com/office/drawing/2014/main" val="980316189"/>
                  </a:ext>
                </a:extLst>
              </a:tr>
              <a:tr h="6535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Random Forest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0.88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0.46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0.09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0.735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965" marR="62965" marT="0" marB="0"/>
                </a:tc>
                <a:extLst>
                  <a:ext uri="{0D108BD9-81ED-4DB2-BD59-A6C34878D82A}">
                    <a16:rowId xmlns:a16="http://schemas.microsoft.com/office/drawing/2014/main" val="73317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72300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897AF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C7ED-A79A-77F9-D101-A805221C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6000" b="1" dirty="0" err="1"/>
              <a:t>Visualizations</a:t>
            </a:r>
            <a:endParaRPr lang="en-US" sz="6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F08E40-D847-92B4-4AB0-9DCEB61C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603500"/>
            <a:ext cx="8096250" cy="3987800"/>
          </a:xfrm>
        </p:spPr>
      </p:pic>
    </p:spTree>
    <p:extLst>
      <p:ext uri="{BB962C8B-B14F-4D97-AF65-F5344CB8AC3E}">
        <p14:creationId xmlns:p14="http://schemas.microsoft.com/office/powerpoint/2010/main" val="64198052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678</TotalTime>
  <Words>565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Century Gothic (Headings)</vt:lpstr>
      <vt:lpstr>Wingdings 3</vt:lpstr>
      <vt:lpstr>Ion Boardroom</vt:lpstr>
      <vt:lpstr>Predicting Loan Default Risk Using Customer Financial Profiles</vt:lpstr>
      <vt:lpstr>Introduction</vt:lpstr>
      <vt:lpstr> Data Overview </vt:lpstr>
      <vt:lpstr>Data Preparation</vt:lpstr>
      <vt:lpstr>Exploratory Insights</vt:lpstr>
      <vt:lpstr>EDA VISUALS</vt:lpstr>
      <vt:lpstr>Modeling Approaches</vt:lpstr>
      <vt:lpstr>Results Summary</vt:lpstr>
      <vt:lpstr>Visualizations</vt:lpstr>
      <vt:lpstr>Feature Importance</vt:lpstr>
      <vt:lpstr>Visualizations</vt:lpstr>
      <vt:lpstr>Conclusion</vt:lpstr>
      <vt:lpstr>Ethical Considerations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Serge Nane</dc:creator>
  <cp:lastModifiedBy>Serge Nane</cp:lastModifiedBy>
  <cp:revision>2</cp:revision>
  <dcterms:created xsi:type="dcterms:W3CDTF">2025-10-28T19:46:46Z</dcterms:created>
  <dcterms:modified xsi:type="dcterms:W3CDTF">2025-10-29T07:05:05Z</dcterms:modified>
</cp:coreProperties>
</file>