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0"/>
      <p:bold r:id="rId21"/>
      <p:italic r:id="rId22"/>
      <p:boldItalic r:id="rId23"/>
    </p:embeddedFont>
    <p:embeddedFont>
      <p:font typeface="Lato" panose="020F0502020204030203" pitchFamily="34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708ee5d738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708ee5d738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da09c5b7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da09c5b7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dda09c5b7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dda09c5b7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da09c5b7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da09c5b7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da09c5b7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da09c5b7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da09c5b7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dda09c5b7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da09c5b7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dda09c5b7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da09c5b7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dda09c5b70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da09c5b7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dda09c5b7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da09c5b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da09c5b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708ee5d738_0_9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708ee5d738_0_9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0c07892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0c07892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da09c5b7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da09c5b7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da09c5b7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da09c5b7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dda09c5b7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dda09c5b7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da09c5b7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da09c5b7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da09c5b7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dda09c5b7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bau.edu/blog/effects-of-stress/" TargetMode="External"/><Relationship Id="rId3" Type="http://schemas.openxmlformats.org/officeDocument/2006/relationships/hyperlink" Target="https://www.ncbi.nlm.nih.gov/pmc/articles/PMC9639818/" TargetMode="External"/><Relationship Id="rId7" Type="http://schemas.openxmlformats.org/officeDocument/2006/relationships/hyperlink" Target="https://www.tandfonline.com/doi/full/10.1080/2331186X.2023.2232686#:~:text=A%20study%20by%20Bashir%20et%20al.%20%282019%29%20examined,overall%20well-being%2C%20affecting%20students%E2%80%99%20mental%20and%20physical%20health." TargetMode="External"/><Relationship Id="rId12" Type="http://schemas.openxmlformats.org/officeDocument/2006/relationships/hyperlink" Target="https://www.mdpi.com/1424-8220/23/21/8875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esearchgate.net/publication/334835276_Stress_among_students_An_emerging_issue" TargetMode="External"/><Relationship Id="rId11" Type="http://schemas.openxmlformats.org/officeDocument/2006/relationships/hyperlink" Target="https://www.sciencedirect.com/science/article/pii/S2352648321000581" TargetMode="External"/><Relationship Id="rId5" Type="http://schemas.openxmlformats.org/officeDocument/2006/relationships/hyperlink" Target="https://www.sciencedirect.com/science/article/pii/S2452301117300305" TargetMode="External"/><Relationship Id="rId10" Type="http://schemas.openxmlformats.org/officeDocument/2006/relationships/hyperlink" Target="https://www.sciencedirect.com/science/article/pii/S0306457322001650" TargetMode="External"/><Relationship Id="rId4" Type="http://schemas.openxmlformats.org/officeDocument/2006/relationships/hyperlink" Target="https://www.tandfonline.com/doi/full/10.1080/02673843.2019.1596823" TargetMode="External"/><Relationship Id="rId9" Type="http://schemas.openxmlformats.org/officeDocument/2006/relationships/hyperlink" Target="https://www.sciencedirect.com/science/article/pii/S153204641630109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xnach/student-stress-factors-a-comprehensive-analys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i="1" dirty="0">
                <a:solidFill>
                  <a:schemeClr val="lt2"/>
                </a:solidFill>
                <a:highlight>
                  <a:schemeClr val="dk1"/>
                </a:highlight>
              </a:rPr>
              <a:t>Student Stress Level Predictors</a:t>
            </a:r>
            <a:endParaRPr sz="4300" b="1" i="1" dirty="0">
              <a:solidFill>
                <a:schemeClr val="lt2"/>
              </a:solidFill>
              <a:highlight>
                <a:schemeClr val="dk1"/>
              </a:highlight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3576525" y="3063000"/>
            <a:ext cx="5528100" cy="47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mic Sans MS"/>
                <a:ea typeface="Comic Sans MS"/>
                <a:cs typeface="Comic Sans MS"/>
                <a:sym typeface="Comic Sans MS"/>
              </a:rPr>
              <a:t>By: Daniel Meier, Joseph Choi, Jenny Albrecht and Serge Nane</a:t>
            </a:r>
            <a:endParaRPr sz="14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 Performance</a:t>
            </a:r>
            <a:endParaRPr sz="2700"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1"/>
          </p:nvPr>
        </p:nvSpPr>
        <p:spPr>
          <a:xfrm>
            <a:off x="1350900" y="1567550"/>
            <a:ext cx="6442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Best Performing Model Iteration:</a:t>
            </a:r>
            <a:endParaRPr sz="1700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Random Forest Classifier</a:t>
            </a:r>
            <a:endParaRPr sz="1900" b="1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Training Accuracy: 89.2%</a:t>
            </a:r>
            <a:endParaRPr sz="17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Testing Accuracy: 86.4%</a:t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i="1" u="sng">
                <a:solidFill>
                  <a:schemeClr val="lt2"/>
                </a:solidFill>
              </a:rPr>
              <a:t>Data Visualization</a:t>
            </a:r>
            <a:endParaRPr sz="4900" b="1" i="1" u="sng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Distribution of Features</a:t>
            </a:r>
            <a:endParaRPr sz="2700"/>
          </a:p>
        </p:txBody>
      </p:sp>
      <p:pic>
        <p:nvPicPr>
          <p:cNvPr id="198" name="Google Shape;19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650" y="1392250"/>
            <a:ext cx="6442075" cy="35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1052550" y="270450"/>
            <a:ext cx="70389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Correlation Matrices</a:t>
            </a:r>
            <a:endParaRPr sz="2700"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175" y="1445650"/>
            <a:ext cx="4098776" cy="335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34175" y="1445650"/>
            <a:ext cx="4426850" cy="3354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5"/>
          <p:cNvSpPr txBox="1"/>
          <p:nvPr/>
        </p:nvSpPr>
        <p:spPr>
          <a:xfrm>
            <a:off x="885075" y="993875"/>
            <a:ext cx="30468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Individual</a:t>
            </a:r>
            <a:endParaRPr b="1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7" name="Google Shape;207;p25"/>
          <p:cNvSpPr txBox="1"/>
          <p:nvPr/>
        </p:nvSpPr>
        <p:spPr>
          <a:xfrm>
            <a:off x="5445450" y="993975"/>
            <a:ext cx="2646000" cy="3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rPr>
              <a:t>Categorized</a:t>
            </a:r>
            <a:endParaRPr b="1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Feature Importance</a:t>
            </a:r>
            <a:endParaRPr sz="2700"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500" y="1264375"/>
            <a:ext cx="7174786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7"/>
          <p:cNvSpPr txBox="1">
            <a:spLocks noGrp="1"/>
          </p:cNvSpPr>
          <p:nvPr>
            <p:ph type="title"/>
          </p:nvPr>
        </p:nvSpPr>
        <p:spPr>
          <a:xfrm>
            <a:off x="203100" y="1153475"/>
            <a:ext cx="7020000" cy="25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 b="1" i="1" u="sng">
                <a:solidFill>
                  <a:schemeClr val="lt2"/>
                </a:solidFill>
              </a:rPr>
              <a:t>Recommendations/Conclusion</a:t>
            </a:r>
            <a:endParaRPr sz="4900" b="1" i="1" u="sng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4933225" y="473600"/>
            <a:ext cx="34032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Conclusion:</a:t>
            </a:r>
            <a:endParaRPr sz="2700"/>
          </a:p>
        </p:txBody>
      </p:sp>
      <p:sp>
        <p:nvSpPr>
          <p:cNvPr id="224" name="Google Shape;224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Educate teachers, parents, students about the highest predictors of stress</a:t>
            </a:r>
            <a:endParaRPr/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Encourage action to be taken to either increase items that decrease stress (Self-Esteem, Sleep Quality, Academic Performance) while decreasing items that increas stress (Bullying, Future Career Concerns, Anxiety Levels)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25" name="Google Shape;225;p28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Model was very successful in its predictive power to identify stress levels in students</a:t>
            </a:r>
            <a:endParaRPr/>
          </a:p>
          <a:p>
            <a:pPr marL="457200" lvl="0" indent="-311150" algn="l" rtl="0">
              <a:spcBef>
                <a:spcPts val="1000"/>
              </a:spcBef>
              <a:spcAft>
                <a:spcPts val="0"/>
              </a:spcAft>
              <a:buSzPts val="1300"/>
              <a:buChar char="-"/>
            </a:pPr>
            <a:r>
              <a:rPr lang="en"/>
              <a:t>Implementing this model can help promote student mental health and foster a more supportive environment for students</a:t>
            </a:r>
            <a:endParaRPr/>
          </a:p>
        </p:txBody>
      </p:sp>
      <p:sp>
        <p:nvSpPr>
          <p:cNvPr id="226" name="Google Shape;226;p28"/>
          <p:cNvSpPr txBox="1">
            <a:spLocks noGrp="1"/>
          </p:cNvSpPr>
          <p:nvPr>
            <p:ph type="title"/>
          </p:nvPr>
        </p:nvSpPr>
        <p:spPr>
          <a:xfrm>
            <a:off x="1297500" y="473600"/>
            <a:ext cx="34032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Recommendations:</a:t>
            </a:r>
            <a:endParaRPr sz="2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>
            <a:spLocks noGrp="1"/>
          </p:cNvSpPr>
          <p:nvPr>
            <p:ph type="title"/>
          </p:nvPr>
        </p:nvSpPr>
        <p:spPr>
          <a:xfrm>
            <a:off x="1261225" y="2196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References/Resources</a:t>
            </a:r>
            <a:endParaRPr sz="2700"/>
          </a:p>
        </p:txBody>
      </p:sp>
      <p:sp>
        <p:nvSpPr>
          <p:cNvPr id="232" name="Google Shape;232;p29"/>
          <p:cNvSpPr txBox="1">
            <a:spLocks noGrp="1"/>
          </p:cNvSpPr>
          <p:nvPr>
            <p:ph type="body" idx="1"/>
          </p:nvPr>
        </p:nvSpPr>
        <p:spPr>
          <a:xfrm>
            <a:off x="1102700" y="1133750"/>
            <a:ext cx="72336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9561" algn="l" rtl="0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stress-related factors affect mental wellbeing of university students A cross-sectional study to explore the associations between stressors, perceived stress, and mental wellbeing - PMC (nih.gov)</a:t>
            </a:r>
            <a:r>
              <a:rPr lang="en" sz="1117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Discusses a study that was done to understand the associations between stressors, perceived stress, and mental well-being of students attending universities.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9561" algn="l" rtl="0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chemeClr val="lt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Full article: The impact of stress on students in secondary school and higher education (tandfonline.com)</a:t>
            </a:r>
            <a:r>
              <a:rPr lang="en" sz="1117">
                <a:solidFill>
                  <a:schemeClr val="lt2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Analyzes the impact of academic-related stress on students’ mental health and how it affects academic performance.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9561" algn="l" rtl="0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Stress and Quality of Life Among University Students: A Systematic Literature Review - ScienceDirect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Provides information relating to the relationship between stress and quality of life among university students. 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9561" algn="l" rtl="0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(PDF) Stress among students: An emerging issue (researchgate.net)</a:t>
            </a:r>
            <a:r>
              <a:rPr lang="en" sz="1117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Highlights the negative and positive impacts on the health and academic performance of students due to stress.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9561" algn="l" rtl="0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Full article: Academic stress as a predictor of mental health in university students (tandfonline.com)</a:t>
            </a:r>
            <a:r>
              <a:rPr lang="en" sz="1117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Dives into the relationship between academic stress and mental health among 1,265 university students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9561" algn="l" rtl="0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Effects of Stress on College Students &amp; Ways to Overcome it (bau.edu)</a:t>
            </a:r>
            <a:r>
              <a:rPr lang="en" sz="1117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Talks about the concept of academic stress and the psychological effects it has on college students.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9561" algn="l" rtl="0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Stress modelling and prediction in presence of scarce data - ScienceDirect</a:t>
            </a:r>
            <a:r>
              <a:rPr lang="en" sz="1117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Discusses approaches for predicting stress levels using techniques like semi-supervised learning and ensemble methods.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9561" algn="l" rtl="0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Prediction of stress levels in the workplace using surrounding stress - ScienceDirect</a:t>
            </a:r>
            <a:r>
              <a:rPr lang="en" sz="1117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Explores the prediction of stress levels by analyzing stress data. Achieved an 80% F-score using surrounding stress data. 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9561" algn="l" rtl="0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Stress prediction using micro-EMA and machine learning during COVID-19 social isolation - ScienceDirect</a:t>
            </a:r>
            <a:r>
              <a:rPr lang="en" sz="1117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117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Introduces a stress prediction system using micro-EMA historical data to forecast stress. Achieved absolute error of 4.26 and an accuracy of 81% in stress prediction. </a:t>
            </a:r>
            <a:endParaRPr sz="1117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9561" algn="l" rtl="0">
              <a:lnSpc>
                <a:spcPct val="87916"/>
              </a:lnSpc>
              <a:spcBef>
                <a:spcPts val="0"/>
              </a:spcBef>
              <a:spcAft>
                <a:spcPts val="0"/>
              </a:spcAft>
              <a:buSzPts val="1118"/>
              <a:buFont typeface="Montserrat"/>
              <a:buAutoNum type="arabicPeriod"/>
            </a:pPr>
            <a:r>
              <a:rPr lang="en" sz="1117" u="sng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Sensors | Free Full-Text | Stress Monitoring Using Machine Learning, IoT and Wearable Sensors (mdpi.com)</a:t>
            </a:r>
            <a:r>
              <a:rPr lang="en" sz="1117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117">
                <a:latin typeface="Calibri"/>
                <a:ea typeface="Calibri"/>
                <a:cs typeface="Calibri"/>
                <a:sym typeface="Calibri"/>
              </a:rPr>
              <a:t>Discusses a machine learning-based system that monitors stress by analyzing body temperature, sweat, and motion rate. Achieved an accuracy rate of 99.5%.</a:t>
            </a:r>
            <a:endParaRPr sz="1302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Why this topic?</a:t>
            </a:r>
            <a:endParaRPr sz="2700" dirty="0"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487200" y="1567550"/>
            <a:ext cx="62025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 dirty="0">
                <a:latin typeface="Comic Sans MS"/>
                <a:ea typeface="Comic Sans MS"/>
                <a:cs typeface="Comic Sans MS"/>
                <a:sym typeface="Comic Sans MS"/>
              </a:rPr>
              <a:t>Stress is a universal issue for all, especially for students.</a:t>
            </a:r>
            <a:endParaRPr sz="17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 dirty="0">
                <a:latin typeface="Comic Sans MS"/>
                <a:ea typeface="Comic Sans MS"/>
                <a:cs typeface="Comic Sans MS"/>
                <a:sym typeface="Comic Sans MS"/>
              </a:rPr>
              <a:t>As current students, we were interested in exploring this topic for our own personal interests</a:t>
            </a:r>
            <a:endParaRPr sz="17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 dirty="0">
                <a:latin typeface="Comic Sans MS"/>
                <a:ea typeface="Comic Sans MS"/>
                <a:cs typeface="Comic Sans MS"/>
                <a:sym typeface="Comic Sans MS"/>
              </a:rPr>
              <a:t>Determining factors that have the highest relation to stress, which allows us to take actionable measures to mitigate stress</a:t>
            </a:r>
            <a:endParaRPr sz="17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72486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Project Data</a:t>
            </a:r>
            <a:endParaRPr sz="2700"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037400" y="1286586"/>
            <a:ext cx="7299000" cy="34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 dirty="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Goal of Project:</a:t>
            </a:r>
            <a:endParaRPr sz="17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 dirty="0">
                <a:latin typeface="Comic Sans MS"/>
                <a:ea typeface="Comic Sans MS"/>
                <a:cs typeface="Comic Sans MS"/>
                <a:sym typeface="Comic Sans MS"/>
              </a:rPr>
              <a:t>Create a predictive model to identify both a student’s level of stress and the greatest predictors of stress level</a:t>
            </a:r>
            <a:endParaRPr sz="1700" dirty="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 dirty="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Dataset origin:</a:t>
            </a:r>
            <a:r>
              <a:rPr lang="en" sz="1700" dirty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endParaRPr sz="17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 dirty="0">
                <a:latin typeface="Comic Sans MS"/>
                <a:ea typeface="Comic Sans MS"/>
                <a:cs typeface="Comic Sans MS"/>
                <a:sym typeface="Comic Sans MS"/>
              </a:rPr>
              <a:t>Kaggle (</a:t>
            </a:r>
            <a:r>
              <a:rPr lang="en" sz="1700" u="sng" dirty="0">
                <a:solidFill>
                  <a:schemeClr val="hlink"/>
                </a:solidFill>
                <a:latin typeface="Comic Sans MS"/>
                <a:ea typeface="Comic Sans MS"/>
                <a:cs typeface="Comic Sans MS"/>
                <a:sym typeface="Comic Sans MS"/>
                <a:hlinkClick r:id="rId3"/>
              </a:rPr>
              <a:t>Student Stress Factors: A Comprehensive Analysis (kaggle.com)</a:t>
            </a:r>
            <a:r>
              <a:rPr lang="en" sz="1700" dirty="0">
                <a:latin typeface="Comic Sans MS"/>
                <a:ea typeface="Comic Sans MS"/>
                <a:cs typeface="Comic Sans MS"/>
                <a:sym typeface="Comic Sans MS"/>
              </a:rPr>
              <a:t>)</a:t>
            </a:r>
            <a:endParaRPr sz="14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30200" algn="l" rtl="0">
              <a:spcBef>
                <a:spcPts val="1000"/>
              </a:spcBef>
              <a:spcAft>
                <a:spcPts val="0"/>
              </a:spcAft>
              <a:buSzPts val="1600"/>
              <a:buFont typeface="Comic Sans MS"/>
              <a:buChar char="-"/>
            </a:pPr>
            <a:r>
              <a:rPr lang="en" sz="1600" dirty="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About the data:</a:t>
            </a:r>
            <a:endParaRPr sz="16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 dirty="0">
                <a:latin typeface="Comic Sans MS"/>
                <a:ea typeface="Comic Sans MS"/>
                <a:cs typeface="Comic Sans MS"/>
                <a:sym typeface="Comic Sans MS"/>
              </a:rPr>
              <a:t>Stress factors broken into 5 categories - Psychological, Physiological, Environmental, Academic, and Social</a:t>
            </a:r>
            <a:endParaRPr sz="1700" dirty="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-"/>
            </a:pPr>
            <a:r>
              <a:rPr lang="en" sz="1700" dirty="0">
                <a:latin typeface="Comic Sans MS"/>
                <a:ea typeface="Comic Sans MS"/>
                <a:cs typeface="Comic Sans MS"/>
                <a:sym typeface="Comic Sans MS"/>
              </a:rPr>
              <a:t>1100 data points, 21 features total</a:t>
            </a:r>
            <a:endParaRPr sz="17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body" idx="4294967295"/>
          </p:nvPr>
        </p:nvSpPr>
        <p:spPr>
          <a:xfrm>
            <a:off x="399000" y="1828150"/>
            <a:ext cx="5549700" cy="19806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lang="en" sz="4912" b="1" i="1" u="sng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Data Wrangling</a:t>
            </a:r>
            <a:endParaRPr sz="4912" b="1" i="1" u="sng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358"/>
              <a:buNone/>
            </a:pPr>
            <a:endParaRPr sz="1175" i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Data Wrangling Steps</a:t>
            </a:r>
            <a:endParaRPr sz="2900" dirty="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2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Loaded in our dataset and performed some initial analysis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Cleaned data that showed as categorical but needed to be numerical</a:t>
            </a: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-"/>
            </a:pPr>
            <a:r>
              <a:rPr lang="en-US" sz="1600" dirty="0" err="1">
                <a:latin typeface="Comic Sans MS"/>
                <a:ea typeface="Comic Sans MS"/>
                <a:cs typeface="Comic Sans MS"/>
                <a:sym typeface="Comic Sans MS"/>
              </a:rPr>
              <a:t>Anxiety_level</a:t>
            </a:r>
            <a:r>
              <a:rPr lang="en-US" sz="1600" dirty="0">
                <a:latin typeface="Comic Sans MS"/>
                <a:ea typeface="Comic Sans MS"/>
                <a:cs typeface="Comic Sans MS"/>
                <a:sym typeface="Comic Sans MS"/>
              </a:rPr>
              <a:t>, </a:t>
            </a:r>
            <a:r>
              <a:rPr lang="en-US" sz="1600" dirty="0" err="1">
                <a:latin typeface="Comic Sans MS"/>
                <a:ea typeface="Comic Sans MS"/>
                <a:cs typeface="Comic Sans MS"/>
                <a:sym typeface="Comic Sans MS"/>
              </a:rPr>
              <a:t>self_esteem</a:t>
            </a:r>
            <a:r>
              <a:rPr lang="en-US" sz="1600" dirty="0">
                <a:latin typeface="Comic Sans MS"/>
                <a:ea typeface="Comic Sans MS"/>
                <a:cs typeface="Comic Sans MS"/>
                <a:sym typeface="Comic Sans MS"/>
              </a:rPr>
              <a:t> and depression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No missing values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-US" sz="1800" dirty="0">
                <a:latin typeface="Comic Sans MS"/>
                <a:ea typeface="Comic Sans MS"/>
                <a:cs typeface="Comic Sans MS"/>
                <a:sym typeface="Comic Sans MS"/>
              </a:rPr>
              <a:t>Most features demonstrated a balanced distribution (compared mean of each feature to range of that feature)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en-US" sz="1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-319200" y="1628775"/>
            <a:ext cx="6009900" cy="1566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20" b="1" i="1" u="sng">
                <a:solidFill>
                  <a:schemeClr val="lt2"/>
                </a:solidFill>
                <a:highlight>
                  <a:schemeClr val="dk1"/>
                </a:highlight>
              </a:rPr>
              <a:t>Data Science</a:t>
            </a:r>
            <a:endParaRPr sz="4920" i="1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Exploratory Data Analysis (EDA)</a:t>
            </a:r>
            <a:endParaRPr sz="2700"/>
          </a:p>
        </p:txBody>
      </p:sp>
      <p:sp>
        <p:nvSpPr>
          <p:cNvPr id="169" name="Google Shape;169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Histograms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-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Assessing the distribution of the data (skewed vs. normal)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mic Sans MS"/>
              <a:buChar char="-"/>
            </a:pPr>
            <a:r>
              <a:rPr lang="en" sz="1800">
                <a:solidFill>
                  <a:schemeClr val="lt2"/>
                </a:solidFill>
                <a:latin typeface="Comic Sans MS"/>
                <a:ea typeface="Comic Sans MS"/>
                <a:cs typeface="Comic Sans MS"/>
                <a:sym typeface="Comic Sans MS"/>
              </a:rPr>
              <a:t>Correlation Matrices</a:t>
            </a:r>
            <a:endParaRPr sz="1800">
              <a:solidFill>
                <a:schemeClr val="l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-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All features had some correlation with stress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mic Sans MS"/>
              <a:buChar char="-"/>
            </a:pPr>
            <a:r>
              <a:rPr lang="en" sz="1500">
                <a:latin typeface="Comic Sans MS"/>
                <a:ea typeface="Comic Sans MS"/>
                <a:cs typeface="Comic Sans MS"/>
                <a:sym typeface="Comic Sans MS"/>
              </a:rPr>
              <a:t>Determined scaling needed to occur due to larger distribution of some features (ex. self_esteem ranges 0-30, where social_support ranges 0-5)</a:t>
            </a:r>
            <a:endParaRPr sz="15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 Selection</a:t>
            </a:r>
            <a:endParaRPr sz="2700"/>
          </a:p>
        </p:txBody>
      </p:sp>
      <p:sp>
        <p:nvSpPr>
          <p:cNvPr id="175" name="Google Shape;175;p20"/>
          <p:cNvSpPr txBox="1">
            <a:spLocks noGrp="1"/>
          </p:cNvSpPr>
          <p:nvPr>
            <p:ph type="body" idx="1"/>
          </p:nvPr>
        </p:nvSpPr>
        <p:spPr>
          <a:xfrm>
            <a:off x="1138975" y="1567550"/>
            <a:ext cx="7450200" cy="2911200"/>
          </a:xfrm>
          <a:prstGeom prst="rect">
            <a:avLst/>
          </a:prstGeom>
        </p:spPr>
        <p:txBody>
          <a:bodyPr spcFirstLastPara="1" wrap="square" lIns="171450" tIns="91425" rIns="91425" bIns="91425" anchor="t" anchorCtr="0">
            <a:norm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Random Forest Classifier and K-Nearest Neighbors (KNN) were selected</a:t>
            </a:r>
            <a:endParaRPr sz="1600"/>
          </a:p>
          <a:p>
            <a:pPr marL="4572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These models were chosen for the following reasons:</a:t>
            </a:r>
            <a:endParaRPr sz="1600"/>
          </a:p>
          <a:p>
            <a:pPr marL="914400" lvl="0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1) Data has standardized scales and categorical rating</a:t>
            </a:r>
            <a:endParaRPr sz="1600"/>
          </a:p>
          <a:p>
            <a:pPr marL="800100" marR="0" lvl="0" indent="-11430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                       2) Random Forest excels at capturing non-linear relationships between input and target</a:t>
            </a:r>
            <a:endParaRPr sz="1600"/>
          </a:p>
          <a:p>
            <a:pPr marL="57150" lvl="0" indent="-571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		    3) KNN performs well with numerical data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Model Iterations</a:t>
            </a:r>
            <a:endParaRPr sz="2700"/>
          </a:p>
        </p:txBody>
      </p:sp>
      <p:sp>
        <p:nvSpPr>
          <p:cNvPr id="181" name="Google Shape;181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omic Sans MS"/>
              <a:buChar char="-"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We have chosen to conduct 5 iterations of each model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1) All features, unscaled data 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2) Use Grid Search to tune model, all features, unscaled data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3) All features, scaled data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4) Use Grid Search to tune model, all features, scaled data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latin typeface="Comic Sans MS"/>
                <a:ea typeface="Comic Sans MS"/>
                <a:cs typeface="Comic Sans MS"/>
                <a:sym typeface="Comic Sans MS"/>
              </a:rPr>
              <a:t>5) Adjust training/testing ratio (70/30, 80/20, 90/10)</a:t>
            </a:r>
            <a:endParaRPr sz="1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11343</TotalTime>
  <Words>872</Words>
  <Application>Microsoft Office PowerPoint</Application>
  <PresentationFormat>On-screen Show (16:9)</PresentationFormat>
  <Paragraphs>70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Montserrat</vt:lpstr>
      <vt:lpstr>Lato</vt:lpstr>
      <vt:lpstr>Arial</vt:lpstr>
      <vt:lpstr>Calibri</vt:lpstr>
      <vt:lpstr>Comic Sans MS</vt:lpstr>
      <vt:lpstr>Focus</vt:lpstr>
      <vt:lpstr>Student Stress Level Predictors</vt:lpstr>
      <vt:lpstr>Why this topic?</vt:lpstr>
      <vt:lpstr>Project Data</vt:lpstr>
      <vt:lpstr>PowerPoint Presentation</vt:lpstr>
      <vt:lpstr>Data Wrangling Steps</vt:lpstr>
      <vt:lpstr>Data Science</vt:lpstr>
      <vt:lpstr>Exploratory Data Analysis (EDA)</vt:lpstr>
      <vt:lpstr>Model Selection</vt:lpstr>
      <vt:lpstr>Model Iterations</vt:lpstr>
      <vt:lpstr>Model Performance</vt:lpstr>
      <vt:lpstr>Data Visualization</vt:lpstr>
      <vt:lpstr>Distribution of Features</vt:lpstr>
      <vt:lpstr>Correlation Matrices</vt:lpstr>
      <vt:lpstr>Feature Importance</vt:lpstr>
      <vt:lpstr>Recommendations/Conclusion</vt:lpstr>
      <vt:lpstr>Conclusion:</vt:lpstr>
      <vt:lpstr>References/Resources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Stress Level Predictors</dc:title>
  <dc:creator>Serge Nane</dc:creator>
  <cp:lastModifiedBy>Serge Hilaire NANE</cp:lastModifiedBy>
  <cp:revision>2</cp:revision>
  <dcterms:modified xsi:type="dcterms:W3CDTF">2024-05-29T23:10:01Z</dcterms:modified>
</cp:coreProperties>
</file>