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Proxima Nova Extrabold"/>
      <p:bold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Extrabold-bold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cdc9c5134_2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cdc9c5134_2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ee581e26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ee581e2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21e2e8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21e2e8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7d1aa1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7d1aa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21e2e8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21e2e8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c276c212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fc276c212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7d1aa1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7d1aa1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21e2e83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21e2e83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fc276c212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fc276c212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fc276c212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fc276c212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c276c212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c276c212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de78e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de78e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f7d1aa1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f7d1aa1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Еще много предстоит сделать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Мы хотим внедрить культуру performance testing среди наших инженеров и понимание его важности для компании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Помогать инженерам интегрировать load/stress тесты в их пайпланы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Донести до всех разработчиков важность и нужность для компании того что мы делаем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Проводить воркшопы и объяснять как пользоваться нашим тулингом для решения своих задач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dc8df6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dc8df6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ee581e2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ee581e2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9a00a0a3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9a00a0a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e581e2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e581e2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e581e26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e581e26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e581e2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e581e2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e581e26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e581e26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e581e2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e581e2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e581e26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e581e26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10" Type="http://schemas.openxmlformats.org/officeDocument/2006/relationships/image" Target="../media/image7.jpg"/><Relationship Id="rId9" Type="http://schemas.openxmlformats.org/officeDocument/2006/relationships/image" Target="../media/image8.png"/><Relationship Id="rId5" Type="http://schemas.openxmlformats.org/officeDocument/2006/relationships/image" Target="../media/image6.jpg"/><Relationship Id="rId6" Type="http://schemas.openxmlformats.org/officeDocument/2006/relationships/image" Target="../media/image4.jpg"/><Relationship Id="rId7" Type="http://schemas.openxmlformats.org/officeDocument/2006/relationships/image" Target="../media/image3.jpg"/><Relationship Id="rId8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Grid Title Page" showMasterSp="0">
  <p:cSld name="Photo Grid Title P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63298" y="4890517"/>
            <a:ext cx="24147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ED2D3"/>
              </a:buClr>
              <a:buSzPts val="700"/>
              <a:buFont typeface="Proxima Nova"/>
              <a:buNone/>
            </a:pPr>
            <a:r>
              <a:rPr b="0" i="0" lang="en" sz="700" u="none" cap="none" strike="noStrike">
                <a:solidFill>
                  <a:srgbClr val="CED2D3"/>
                </a:solidFill>
                <a:latin typeface="Proxima Nova"/>
                <a:ea typeface="Proxima Nova"/>
                <a:cs typeface="Proxima Nova"/>
                <a:sym typeface="Proxima Nova"/>
              </a:rPr>
              <a:t>©201</a:t>
            </a:r>
            <a:r>
              <a:rPr lang="en" sz="700">
                <a:solidFill>
                  <a:srgbClr val="CED2D3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r>
              <a:rPr b="0" i="0" lang="en" sz="700" u="none" cap="none" strike="noStrike">
                <a:solidFill>
                  <a:srgbClr val="CED2D3"/>
                </a:solidFill>
                <a:latin typeface="Proxima Nova"/>
                <a:ea typeface="Proxima Nova"/>
                <a:cs typeface="Proxima Nova"/>
                <a:sym typeface="Proxima Nova"/>
              </a:rPr>
              <a:t> Fitbit, Inc. All rights reserved. Proprietary &amp; Confidential.</a:t>
            </a:r>
            <a:endParaRPr b="0" i="0" sz="700" u="none" cap="none" strike="noStrike">
              <a:solidFill>
                <a:srgbClr val="CED2D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Fitbit_logo_RGB.ai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920" y="4532312"/>
            <a:ext cx="1316898" cy="342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31882" y="3644569"/>
            <a:ext cx="8823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B9"/>
              </a:buClr>
              <a:buSzPts val="2800"/>
              <a:buFont typeface="Proxima Nova Extrabold"/>
              <a:buNone/>
              <a:defRPr b="0" i="0" sz="2800" u="none" cap="none" strike="noStrike">
                <a:solidFill>
                  <a:srgbClr val="00B0B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138223" y="4506837"/>
            <a:ext cx="2094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B9"/>
              </a:buClr>
              <a:buSzPts val="2300"/>
              <a:buFont typeface="Proxima Nova"/>
              <a:buNone/>
              <a:defRPr b="0" i="0" sz="2300" u="none" cap="none" strike="noStrike">
                <a:solidFill>
                  <a:srgbClr val="57656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3437" y="179652"/>
            <a:ext cx="3655585" cy="2072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6591" y="173339"/>
            <a:ext cx="2130177" cy="988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748" y="1060281"/>
            <a:ext cx="1685614" cy="119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598" y="2412460"/>
            <a:ext cx="3926448" cy="11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60008" y="1332353"/>
            <a:ext cx="2116760" cy="920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10576" y="1069041"/>
            <a:ext cx="831876" cy="1183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3748" y="173339"/>
            <a:ext cx="2668704" cy="72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54518" y="2423318"/>
            <a:ext cx="4722251" cy="118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1 Column" showMasterSp="0">
  <p:cSld name="LIGHT 1 Colum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0" y="4800625"/>
            <a:ext cx="9150300" cy="342900"/>
            <a:chOff x="0" y="0"/>
            <a:chExt cx="24400800" cy="914400"/>
          </a:xfrm>
        </p:grpSpPr>
        <p:sp>
          <p:nvSpPr>
            <p:cNvPr id="65" name="Google Shape;65;p14"/>
            <p:cNvSpPr/>
            <p:nvPr/>
          </p:nvSpPr>
          <p:spPr>
            <a:xfrm>
              <a:off x="0" y="0"/>
              <a:ext cx="24400800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49800"/>
                </a:srgbClr>
              </a:outerShdw>
            </a:effectLst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29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descr="Fitbit_logo_RGB.ai" id="66" name="Google Shape;66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63450" y="283368"/>
              <a:ext cx="1334400" cy="34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4"/>
            <p:cNvSpPr/>
            <p:nvPr/>
          </p:nvSpPr>
          <p:spPr>
            <a:xfrm>
              <a:off x="2145727" y="252751"/>
              <a:ext cx="64233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3C8C9"/>
                </a:buClr>
                <a:buFont typeface="Proxima Nova"/>
                <a:buNone/>
              </a:pPr>
              <a:r>
                <a:rPr b="0" i="0" lang="en" sz="700" u="none" cap="none" strike="noStrike">
                  <a:solidFill>
                    <a:srgbClr val="C3C8C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©201</a:t>
              </a:r>
              <a:r>
                <a:rPr lang="en" sz="700">
                  <a:solidFill>
                    <a:srgbClr val="C3C8C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9</a:t>
              </a:r>
              <a:r>
                <a:rPr b="0" i="0" lang="en" sz="700" u="none" cap="none" strike="noStrike">
                  <a:solidFill>
                    <a:srgbClr val="C3C8C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Fitbit, Inc. All rights reserved. Proprietary &amp; Confidential.</a:t>
              </a:r>
              <a:endParaRPr b="0" i="0" sz="700" u="none" cap="none" strike="noStrike">
                <a:solidFill>
                  <a:srgbClr val="C3C8C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99807" y="438086"/>
            <a:ext cx="8439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B9"/>
              </a:buClr>
              <a:buSzPts val="1800"/>
              <a:buFont typeface="Arial"/>
              <a:buNone/>
              <a:defRPr b="1" i="0" sz="3100" u="none" cap="none" strike="noStrike">
                <a:solidFill>
                  <a:srgbClr val="00B0B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519846" y="1224207"/>
            <a:ext cx="68334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B9"/>
              </a:buClr>
              <a:buSzPts val="2800"/>
              <a:buFont typeface="Arial"/>
              <a:buChar char="•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Section Divider" showMasterSp="0">
  <p:cSld name="DARK Section Divider">
    <p:bg>
      <p:bgPr>
        <a:solidFill>
          <a:srgbClr val="002A3A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175382" y="4890514"/>
            <a:ext cx="3043966" cy="163125"/>
            <a:chOff x="0" y="-26993"/>
            <a:chExt cx="8117243" cy="435000"/>
          </a:xfrm>
        </p:grpSpPr>
        <p:pic>
          <p:nvPicPr>
            <p:cNvPr descr="Fitbit_logo_white_RGB.ai" id="72" name="Google Shape;72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763"/>
              <a:ext cx="1334449" cy="34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5"/>
            <p:cNvSpPr/>
            <p:nvPr/>
          </p:nvSpPr>
          <p:spPr>
            <a:xfrm>
              <a:off x="1678043" y="-26993"/>
              <a:ext cx="64392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Proxima Nova"/>
                <a:buNone/>
              </a:pPr>
              <a:r>
                <a:rPr b="0" i="0" lang="en" sz="7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©2018 Fitbit, Inc. All rights reserved. Proprietary &amp; Confidential.</a:t>
              </a:r>
              <a:endParaRPr b="0" i="0" sz="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52569" y="2549525"/>
            <a:ext cx="85914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B9"/>
              </a:buClr>
              <a:buSzPts val="6400"/>
              <a:buFont typeface="Proxima Nova Extrabold"/>
              <a:buNone/>
              <a:defRPr b="0" i="0" sz="6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77969" y="3502025"/>
            <a:ext cx="85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B9"/>
              </a:buClr>
              <a:buSzPts val="2600"/>
              <a:buFont typeface="Proxima Nova"/>
              <a:buNone/>
              <a:defRPr b="1" i="0" sz="2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1 Column" showMasterSp="0">
  <p:cSld name="DARK 1 Column">
    <p:bg>
      <p:bgPr>
        <a:solidFill>
          <a:srgbClr val="002A3A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6"/>
          <p:cNvGrpSpPr/>
          <p:nvPr/>
        </p:nvGrpSpPr>
        <p:grpSpPr>
          <a:xfrm>
            <a:off x="175382" y="4895407"/>
            <a:ext cx="3038004" cy="153338"/>
            <a:chOff x="0" y="-13945"/>
            <a:chExt cx="8101343" cy="408900"/>
          </a:xfrm>
        </p:grpSpPr>
        <p:pic>
          <p:nvPicPr>
            <p:cNvPr descr="Fitbit_logo_white_RGB.ai" id="78" name="Google Shape;7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763"/>
              <a:ext cx="1334400" cy="34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6"/>
            <p:cNvSpPr/>
            <p:nvPr/>
          </p:nvSpPr>
          <p:spPr>
            <a:xfrm>
              <a:off x="1678043" y="-13945"/>
              <a:ext cx="64233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Proxima Nova"/>
                <a:buNone/>
              </a:pPr>
              <a:r>
                <a:rPr b="0" i="0" lang="en" sz="7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©201</a:t>
              </a:r>
              <a:r>
                <a:rPr lang="en" sz="7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8</a:t>
              </a:r>
              <a:r>
                <a:rPr b="0" i="0" lang="en" sz="7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Fitbit, Inc. All rights reserved. Proprietary &amp; Confidential.</a:t>
              </a:r>
              <a:endPara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99807" y="438086"/>
            <a:ext cx="8439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B9"/>
              </a:buClr>
              <a:buSzPts val="1800"/>
              <a:buFont typeface="Arial"/>
              <a:buNone/>
              <a:defRPr b="1" i="0" sz="3100" u="none" cap="none" strike="noStrike">
                <a:solidFill>
                  <a:srgbClr val="00B0B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519846" y="1224207"/>
            <a:ext cx="68334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B9"/>
              </a:buClr>
              <a:buSzPts val="28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A1AB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lucidchart.com/documents/edit/56489e31-5cc7-4839-a40c-8519d81333b4/0?callback=close&amp;name=slides&amp;callback_type=back&amp;v=82&amp;s=720" TargetMode="External"/><Relationship Id="rId4" Type="http://schemas.openxmlformats.org/officeDocument/2006/relationships/image" Target="../media/image21.png"/><Relationship Id="rId5" Type="http://schemas.openxmlformats.org/officeDocument/2006/relationships/hyperlink" Target="https://www.lucidchart.com/documents/edit/56489e31-5cc7-4839-a40c-8519d81333b4/0?callback=close&amp;name=slides&amp;callback_type=back&amp;v=323&amp;s=720" TargetMode="External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ucidchart.com/documents/edit/0ffc1ab5-630f-4ce1-8b4b-837a39829934/0?callback=close&amp;name=slides&amp;callback_type=back&amp;v=510&amp;s=720" TargetMode="External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ucidchart.com/documents/edit/f46363a0-f69e-43ce-8981-d7e82efa7fd0/0?callback=close&amp;name=slides&amp;callback_type=back&amp;v=483&amp;s=720" TargetMode="External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31882" y="3644569"/>
            <a:ext cx="8823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B9"/>
              </a:buClr>
              <a:buSzPts val="2800"/>
              <a:buFont typeface="Proxima Nova Extrabold"/>
              <a:buNone/>
            </a:pPr>
            <a:r>
              <a:rPr lang="en" sz="2400"/>
              <a:t>Performance Engineering at Fitbit</a:t>
            </a:r>
            <a:endParaRPr sz="2400"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138223" y="4506837"/>
            <a:ext cx="2094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B9"/>
              </a:buClr>
              <a:buSzPts val="2300"/>
              <a:buFont typeface="Proxima Nova"/>
              <a:buNone/>
            </a:pPr>
            <a:r>
              <a:rPr lang="en"/>
              <a:t>02/21/2019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277780" y="97625"/>
            <a:ext cx="22608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Loadstorm</a:t>
            </a:r>
            <a:endParaRPr/>
          </a:p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277775" y="848250"/>
            <a:ext cx="86241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This is an in-house tool uses </a:t>
            </a:r>
            <a:r>
              <a:rPr lang="en"/>
              <a:t>JMeter for performance testing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Can be embedded into your CI pipelines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Provides statistics for all your performance tests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Comparing results of all runs and visualizing it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Flexible and configurable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Geo distributed across different clusters and environments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986761" cy="257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1700" y="157950"/>
            <a:ext cx="6379402" cy="46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137180" y="82825"/>
            <a:ext cx="22608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Loadstorm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519855" y="127250"/>
            <a:ext cx="1656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Redline</a:t>
            </a:r>
            <a:endParaRPr/>
          </a:p>
        </p:txBody>
      </p:sp>
      <p:sp>
        <p:nvSpPr>
          <p:cNvPr id="155" name="Google Shape;155;p28"/>
          <p:cNvSpPr txBox="1"/>
          <p:nvPr>
            <p:ph idx="2" type="body"/>
          </p:nvPr>
        </p:nvSpPr>
        <p:spPr>
          <a:xfrm>
            <a:off x="519850" y="677750"/>
            <a:ext cx="8372400" cy="3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This is an in-house tool that can stress test your service against production traffic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Help us to plan our capacity and budget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Supports HAproxy and Vestibule (in house API gateway)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Supports step by step traffic direction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Automatically stops bombing your service when “redline” achieved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525" y="0"/>
            <a:ext cx="5950174" cy="478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275630" y="97650"/>
            <a:ext cx="1656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Redline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131650" y="94825"/>
            <a:ext cx="8616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Redline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519850" y="758750"/>
            <a:ext cx="8372400" cy="3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Real Time, Live Traffic shift to an isolated node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Shown here is RPS to a live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Nearly doubled the traffic to a single node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98" y="2021538"/>
            <a:ext cx="80772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178550" y="118150"/>
            <a:ext cx="83724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Meanshift solution for anomaly detections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>
            <p:ph idx="2" type="body"/>
          </p:nvPr>
        </p:nvSpPr>
        <p:spPr>
          <a:xfrm>
            <a:off x="512550" y="1196500"/>
            <a:ext cx="83724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In-house R based solution using Mean Shift, Seasonal Trend Decomposition using Loess (STL) algorithms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Detects anomalies in time series patterns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Alerts when anomalies is detected (this is configurable)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Helps us to understand the problems that cannot be detected with alerts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131650" y="94825"/>
            <a:ext cx="8616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Meanshift solution for anomaly detections</a:t>
            </a:r>
            <a:endParaRPr/>
          </a:p>
        </p:txBody>
      </p:sp>
      <p:sp>
        <p:nvSpPr>
          <p:cNvPr id="180" name="Google Shape;180;p32"/>
          <p:cNvSpPr txBox="1"/>
          <p:nvPr>
            <p:ph idx="2" type="body"/>
          </p:nvPr>
        </p:nvSpPr>
        <p:spPr>
          <a:xfrm>
            <a:off x="300975" y="656625"/>
            <a:ext cx="8372400" cy="3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Detected a change in response time of 5ms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Still within SLO of the service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Stable pattern changed which signals for an investigation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300" y="2122450"/>
            <a:ext cx="4509825" cy="24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131650" y="94825"/>
            <a:ext cx="8616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Meanshift solution for anomaly detections</a:t>
            </a:r>
            <a:endParaRPr/>
          </a:p>
        </p:txBody>
      </p:sp>
      <p:sp>
        <p:nvSpPr>
          <p:cNvPr id="187" name="Google Shape;187;p33"/>
          <p:cNvSpPr txBox="1"/>
          <p:nvPr>
            <p:ph idx="2" type="body"/>
          </p:nvPr>
        </p:nvSpPr>
        <p:spPr>
          <a:xfrm>
            <a:off x="519850" y="758750"/>
            <a:ext cx="8372400" cy="3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Can everyone see what is wrong with this graph?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4662"/>
            <a:ext cx="9143998" cy="16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131650" y="94825"/>
            <a:ext cx="8616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Meanshift solution for anomaly detections</a:t>
            </a:r>
            <a:endParaRPr/>
          </a:p>
        </p:txBody>
      </p:sp>
      <p:sp>
        <p:nvSpPr>
          <p:cNvPr id="194" name="Google Shape;194;p34"/>
          <p:cNvSpPr txBox="1"/>
          <p:nvPr>
            <p:ph idx="2" type="body"/>
          </p:nvPr>
        </p:nvSpPr>
        <p:spPr>
          <a:xfrm>
            <a:off x="519850" y="758750"/>
            <a:ext cx="8372400" cy="3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Can everyone see what is wrong with this graph?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This dot is too low and triggered an alert before the crash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0409"/>
            <a:ext cx="9143998" cy="16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idx="2" type="body"/>
          </p:nvPr>
        </p:nvSpPr>
        <p:spPr>
          <a:xfrm>
            <a:off x="519850" y="758750"/>
            <a:ext cx="8372400" cy="3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Gradual changes are also caught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131650" y="94825"/>
            <a:ext cx="8616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Meanshift solution for anomaly detections</a:t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475" y="1888704"/>
            <a:ext cx="6993701" cy="21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25800" y="259025"/>
            <a:ext cx="1890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519850" y="1224200"/>
            <a:ext cx="77439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300"/>
              <a:buAutoNum type="arabicPeriod"/>
            </a:pPr>
            <a:r>
              <a:rPr lang="en">
                <a:solidFill>
                  <a:srgbClr val="333333"/>
                </a:solidFill>
              </a:rPr>
              <a:t>Performance as a global issue for companies</a:t>
            </a:r>
            <a:endParaRPr>
              <a:solidFill>
                <a:srgbClr val="33333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300"/>
              <a:buAutoNum type="arabicPeriod"/>
            </a:pPr>
            <a:r>
              <a:rPr lang="en">
                <a:solidFill>
                  <a:srgbClr val="333333"/>
                </a:solidFill>
              </a:rPr>
              <a:t>Ways of mitigation performance issues</a:t>
            </a:r>
            <a:endParaRPr>
              <a:solidFill>
                <a:srgbClr val="33333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300"/>
              <a:buAutoNum type="arabicPeriod"/>
            </a:pPr>
            <a:r>
              <a:rPr lang="en">
                <a:solidFill>
                  <a:srgbClr val="333333"/>
                </a:solidFill>
              </a:rPr>
              <a:t>How we are struggling with performance</a:t>
            </a:r>
            <a:endParaRPr>
              <a:solidFill>
                <a:srgbClr val="33333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300"/>
              <a:buAutoNum type="arabicPeriod"/>
            </a:pPr>
            <a:r>
              <a:rPr lang="en">
                <a:solidFill>
                  <a:srgbClr val="333333"/>
                </a:solidFill>
              </a:rPr>
              <a:t>Tooling, Frameworks, Guides</a:t>
            </a:r>
            <a:endParaRPr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33333"/>
                </a:solidFill>
              </a:rPr>
              <a:t>Goal:  Tell everyone how Fitbit </a:t>
            </a:r>
            <a:r>
              <a:rPr lang="en">
                <a:solidFill>
                  <a:srgbClr val="333333"/>
                </a:solidFill>
              </a:rPr>
              <a:t>d</a:t>
            </a:r>
            <a:r>
              <a:rPr lang="en">
                <a:solidFill>
                  <a:srgbClr val="333333"/>
                </a:solidFill>
              </a:rPr>
              <a:t>eals with performance as an engineering practise.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499807" y="438086"/>
            <a:ext cx="8439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future</a:t>
            </a:r>
            <a:endParaRPr/>
          </a:p>
        </p:txBody>
      </p:sp>
      <p:sp>
        <p:nvSpPr>
          <p:cNvPr id="208" name="Google Shape;208;p36"/>
          <p:cNvSpPr txBox="1"/>
          <p:nvPr>
            <p:ph idx="2" type="body"/>
          </p:nvPr>
        </p:nvSpPr>
        <p:spPr>
          <a:xfrm>
            <a:off x="519850" y="1224200"/>
            <a:ext cx="83724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Make performance testing first class citizen in our company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Fully integrate performance into teams pipelines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Cultivate performance culture among Fitbit engineers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Understand our budget/capacity and save more money for the company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52500" y="2276993"/>
            <a:ext cx="84390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52500" y="2276993"/>
            <a:ext cx="84390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Questions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99807" y="438086"/>
            <a:ext cx="8439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Performance a problem for you?</a:t>
            </a:r>
            <a:endParaRPr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519850" y="1224188"/>
            <a:ext cx="6833400" cy="3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Small startups don’t have a scale that requires factoring performance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Startups have a lot of other things to do to stay competitive and growing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Big companies experience a lot of Performance issues as the systems scale and architecture chosen hits its limits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435900" y="159825"/>
            <a:ext cx="2869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375" y="653775"/>
            <a:ext cx="6949249" cy="41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27725" y="87077"/>
            <a:ext cx="84390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Cascading Performance Issue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99800" y="108977"/>
            <a:ext cx="84390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Fitbit: Strength in Numbers</a:t>
            </a:r>
            <a:endParaRPr/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32300" y="1142300"/>
            <a:ext cx="84390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Hundreds of microservices are running in production on dozens of mesos workers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Large scale of mysql &amp; cassandra shards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Large Google Cloud footprint and growing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Over 25 millions of active users (as of Jan 2018)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Lots of teams utilizing the same shared frameworks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519850" y="1314225"/>
            <a:ext cx="83796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There is no sustainable process of performance testing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Business doesn’t think about this until serious down time or outage happens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Team often don’t know how to do this even they know that this is important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Performance decreases silently and often do not trigger alerts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15982" y="125661"/>
            <a:ext cx="8439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companies are experiencing issues with performance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519857" y="216061"/>
            <a:ext cx="8439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other companies are mitigating performance issues</a:t>
            </a:r>
            <a:endParaRPr/>
          </a:p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519850" y="1634575"/>
            <a:ext cx="84390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Over building - more hardware to spread things out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Tooling to help teams understand if the release is good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Dashboards showing key performance metrics increase/</a:t>
            </a:r>
            <a:r>
              <a:rPr lang="en"/>
              <a:t>decrease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Automated alerting process if something is wrong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52507" y="105036"/>
            <a:ext cx="8439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</a:t>
            </a:r>
            <a:r>
              <a:rPr lang="en"/>
              <a:t>Fitbit</a:t>
            </a:r>
            <a:r>
              <a:rPr lang="en"/>
              <a:t> like in the past..</a:t>
            </a:r>
            <a:endParaRPr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53850" y="806650"/>
            <a:ext cx="8307000" cy="3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There is no tooling for performance testing, every team does this ad-hoc (if it actually does)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There is no common practise to load test microservices before releases.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It’s hard to say what is the capacity of your service and how much does it cost to the company to keep it running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lot of false positive alerts, alerting mechanism was not flexible enough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233257" y="134661"/>
            <a:ext cx="8439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Fitbit do now?</a:t>
            </a:r>
            <a:endParaRPr/>
          </a:p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233250" y="766550"/>
            <a:ext cx="8677500" cy="3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Special team that drives best performance practises &amp; governs guidelines/documentation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“Loadstorm” tool for performance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Synthetic Test Data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“Redline” tool for stress testing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Live test with real traffic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Meanshift solution for anomaly detection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Workshops among developers to explain them how to deal with performance tools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