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3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2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5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3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2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12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6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83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6914-C711-4868-8479-A3C7EC508950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BBF8E-3CB0-4860-9C4A-D4793D6E02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7884" y="1809750"/>
            <a:ext cx="3996084" cy="435555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100" b="1" i="1" u="sng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2.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Динамограмма фактическая и расчётная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3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716" y="1000311"/>
            <a:ext cx="4396900" cy="307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80200" y="4149080"/>
            <a:ext cx="2212280" cy="17281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6 Чек-лист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осложнений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.</a:t>
            </a:r>
            <a:r>
              <a:rPr kumimoji="0" lang="ru-RU" altLang="ru-RU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Здесь должны быть автоматически отмечены категории,  выбранные алгоритмом обработки и должна быть возможность вручную изменить  выбор с последующим </a:t>
            </a:r>
            <a:r>
              <a:rPr lang="ru-RU" altLang="ru-RU" sz="1100" dirty="0" err="1" smtClean="0">
                <a:latin typeface="Calibri" pitchFamily="34" charset="0"/>
                <a:cs typeface="Times New Roman" pitchFamily="18" charset="0"/>
              </a:rPr>
              <a:t>дообучением</a:t>
            </a:r>
            <a:r>
              <a:rPr lang="ru-RU" altLang="ru-RU" sz="1100" dirty="0" smtClean="0">
                <a:latin typeface="Calibri" pitchFamily="34" charset="0"/>
                <a:cs typeface="Times New Roman" pitchFamily="18" charset="0"/>
              </a:rPr>
              <a:t> алгоритма.  </a:t>
            </a:r>
            <a:endParaRPr kumimoji="0" lang="ru-RU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80200" y="6035334"/>
            <a:ext cx="2214789" cy="548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5 </a:t>
            </a:r>
            <a:r>
              <a:rPr lang="ru-RU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Выводы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766061" y="1000311"/>
            <a:ext cx="4233863" cy="809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7   Таблица с исходными данными для построения расчётной динамограммы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"/>
          <p:cNvSpPr txBox="1">
            <a:spLocks noChangeArrowheads="1"/>
          </p:cNvSpPr>
          <p:nvPr/>
        </p:nvSpPr>
        <p:spPr bwMode="auto">
          <a:xfrm>
            <a:off x="4766060" y="2204864"/>
            <a:ext cx="4198427" cy="110799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Нужно чтобы исходные данные можно было менять вручную. От этого будет перестраиваться расчётная динамограмма и как бы появляться новые осложнения в работе СШНУ.</a:t>
            </a:r>
            <a:endParaRPr kumimoji="0" lang="ru-RU" altLang="ru-RU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Сохранение этого нового примера должно происходить под новыми названием.  (40 колонок, 10 строк)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31838" y="314325"/>
            <a:ext cx="7727950" cy="314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b="1" i="1" u="sng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ru-RU" altLang="ru-RU" sz="11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.  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Номер скважины (примера), куст, месторождение, дата, время.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Эта инф. указана в файле фактической динамограммы 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813" y="314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4572001" y="4149080"/>
            <a:ext cx="1937136" cy="23877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4.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Кнопка Анализ.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При нажатии происходит запуск алгоритма на </a:t>
            </a:r>
            <a:r>
              <a:rPr lang="en-US" altLang="ru-RU" sz="1400" dirty="0" smtClean="0">
                <a:latin typeface="Calibri" pitchFamily="34" charset="0"/>
                <a:cs typeface="Times New Roman" pitchFamily="18" charset="0"/>
              </a:rPr>
              <a:t>Python</a:t>
            </a:r>
            <a:r>
              <a:rPr lang="ru-RU" altLang="ru-RU" sz="1400" dirty="0" smtClean="0">
                <a:latin typeface="Calibri" pitchFamily="34" charset="0"/>
                <a:cs typeface="Times New Roman" pitchFamily="18" charset="0"/>
              </a:rPr>
              <a:t> сравнения фактической и теоретической динамограмм и в поле 5 появляются заключения.      </a:t>
            </a:r>
            <a:endParaRPr kumimoji="0" lang="ru-RU" altLang="ru-RU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838" y="2978515"/>
            <a:ext cx="319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графическое окно.</a:t>
            </a:r>
          </a:p>
          <a:p>
            <a:endParaRPr lang="ru-RU" dirty="0"/>
          </a:p>
          <a:p>
            <a:r>
              <a:rPr lang="ru-RU" dirty="0"/>
              <a:t>При добавлении </a:t>
            </a:r>
            <a:r>
              <a:rPr lang="ru-RU" dirty="0" smtClean="0"/>
              <a:t>файла динамограммы она </a:t>
            </a:r>
            <a:r>
              <a:rPr lang="ru-RU" dirty="0"/>
              <a:t>должна </a:t>
            </a:r>
            <a:r>
              <a:rPr lang="ru-RU" dirty="0" smtClean="0"/>
              <a:t>прорисоваться здесь.</a:t>
            </a:r>
            <a:endParaRPr lang="ru-RU" dirty="0"/>
          </a:p>
          <a:p>
            <a:endParaRPr lang="ru-RU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63651" y="796920"/>
            <a:ext cx="2868189" cy="7598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sz="1400" dirty="0" smtClean="0"/>
              <a:t>Кнопка </a:t>
            </a:r>
            <a:r>
              <a:rPr lang="ru-RU" sz="1400" dirty="0"/>
              <a:t>Д</a:t>
            </a:r>
            <a:r>
              <a:rPr lang="ru-RU" sz="1400" dirty="0" smtClean="0"/>
              <a:t>обавить </a:t>
            </a:r>
            <a:r>
              <a:rPr lang="ru-RU" sz="1400" dirty="0"/>
              <a:t>файл фактической динамограммы или перетащить </a:t>
            </a:r>
            <a:r>
              <a:rPr lang="ru-RU" sz="1400" dirty="0" smtClean="0"/>
              <a:t>мышкой в поле 2. 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5536" y="5229200"/>
            <a:ext cx="3744416" cy="806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2.1. Поле для отображения буквенно- цифровой информации из файла динамограммы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4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2129"/>
              </p:ext>
            </p:extLst>
          </p:nvPr>
        </p:nvGraphicFramePr>
        <p:xfrm>
          <a:off x="2123728" y="476672"/>
          <a:ext cx="4223975" cy="6052664"/>
        </p:xfrm>
        <a:graphic>
          <a:graphicData uri="http://schemas.openxmlformats.org/drawingml/2006/table">
            <a:tbl>
              <a:tblPr/>
              <a:tblGrid>
                <a:gridCol w="938661"/>
                <a:gridCol w="3285314"/>
              </a:tblGrid>
              <a:tr h="142650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Нормальная работа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Утечка жидкости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нагнетательном узле насоса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 всасывающем узле насоса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2005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(может и не надо, будем выбирать из предыдущих пунктов сразу 2) Одновременные утечки в нагн и всас узлах 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Утечка из НКТ (негерметичность НКТ)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Механические неполадки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Низкая посадка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Высокая посадка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НВ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Заедание плунжерной пары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Прихват (заклинивание) плунжера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НН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Насос НВ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2,5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Обрыв/отворот колонный штанг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Запаздывание закрытия всасывающего клапана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Запаздывае закрытия нагнетального клапана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Заедание колонны штанг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Отложение парафина (высокие силы трения)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Откачка ГЖС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Срыв подачи  насоса газом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15%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35%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25%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45%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168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3,6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Заполнение насоса газом более 45%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6612"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Фонтанные проявления</a:t>
                      </a:r>
                    </a:p>
                  </a:txBody>
                  <a:tcPr marL="6331" marR="6331" marT="63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116632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Содержание поля </a:t>
            </a:r>
            <a:r>
              <a:rPr lang="ru-RU" altLang="ru-RU" b="1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6. </a:t>
            </a:r>
            <a:r>
              <a:rPr lang="ru-RU" altLang="ru-RU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Чек-лист осложнений.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073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14234"/>
            <a:ext cx="6132537" cy="527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1886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Пример поля 2. </a:t>
            </a:r>
            <a:r>
              <a:rPr lang="ru-RU" dirty="0" smtClean="0"/>
              <a:t>Черная линия- фактическая динамограмма, синяя- расчётная. 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1268760"/>
            <a:ext cx="1907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Горизонтальная ось – перемещение в миллиметрах., вертикальная- нагрузка в кг или в Ньютонах.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74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59" y="1412776"/>
            <a:ext cx="6617040" cy="4635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640" y="33265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Пример поля 2</a:t>
            </a:r>
            <a:r>
              <a:rPr lang="ru-RU" b="1" dirty="0" smtClean="0"/>
              <a:t>. </a:t>
            </a:r>
            <a:r>
              <a:rPr lang="ru-RU" dirty="0" smtClean="0"/>
              <a:t>Отображена только фактическая динамограмма. В файле фактической динамограммы могут быть данные, по которым получится наложение одного графика на другой.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2211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381</Words>
  <Application>Microsoft Office PowerPoint</Application>
  <PresentationFormat>Экран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дом</dc:creator>
  <cp:lastModifiedBy>дом</cp:lastModifiedBy>
  <cp:revision>2</cp:revision>
  <dcterms:created xsi:type="dcterms:W3CDTF">2020-06-18T19:59:52Z</dcterms:created>
  <dcterms:modified xsi:type="dcterms:W3CDTF">2020-06-18T20:39:01Z</dcterms:modified>
</cp:coreProperties>
</file>