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9" r:id="rId4"/>
    <p:sldId id="260" r:id="rId5"/>
    <p:sldId id="261" r:id="rId6"/>
    <p:sldId id="262" r:id="rId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p:scale>
          <a:sx n="93" d="100"/>
          <a:sy n="93" d="100"/>
        </p:scale>
        <p:origin x="-7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15" name="מלבן מעוגל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מלבן מעוגל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כותרת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he-IL" smtClean="0"/>
              <a:t>לחץ כדי לערוך סגנון כותרת של תבנית בסיס</a:t>
            </a:r>
            <a:endParaRPr kumimoji="0" lang="en-US"/>
          </a:p>
        </p:txBody>
      </p:sp>
      <p:sp>
        <p:nvSpPr>
          <p:cNvPr id="20" name="כותרת משנה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he-IL" smtClean="0"/>
              <a:t>לחץ כדי לערוך סגנון כותרת משנה של תבנית בסיס</a:t>
            </a:r>
            <a:endParaRPr kumimoji="0" lang="en-US"/>
          </a:p>
        </p:txBody>
      </p:sp>
      <p:sp>
        <p:nvSpPr>
          <p:cNvPr id="19" name="מציין מיקום של תאריך 18"/>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8" name="מציין מיקום של כותרת תחתונה 7"/>
          <p:cNvSpPr>
            <a:spLocks noGrp="1"/>
          </p:cNvSpPr>
          <p:nvPr>
            <p:ph type="ftr" sz="quarter" idx="11"/>
          </p:nvPr>
        </p:nvSpPr>
        <p:spPr/>
        <p:txBody>
          <a:bodyPr/>
          <a:lstStyle>
            <a:extLst/>
          </a:lstStyle>
          <a:p>
            <a:endParaRPr lang="he-IL"/>
          </a:p>
        </p:txBody>
      </p:sp>
      <p:sp>
        <p:nvSpPr>
          <p:cNvPr id="11" name="מציין מיקום של מספר שקופית 10"/>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a:off x="502920" y="4983480"/>
            <a:ext cx="8183880" cy="1051560"/>
          </a:xfrm>
        </p:spPr>
        <p:txBody>
          <a:bodyPr/>
          <a:lstStyle>
            <a:extLs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502920" y="530352"/>
            <a:ext cx="8183880" cy="4187952"/>
          </a:xfrm>
        </p:spPr>
        <p:txBody>
          <a:bodyPr vert="eaVert"/>
          <a:lstStyle>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5" name="מציין מיקום של כותרת תחתונה 4"/>
          <p:cNvSpPr>
            <a:spLocks noGrp="1"/>
          </p:cNvSpPr>
          <p:nvPr>
            <p:ph type="ftr" sz="quarter" idx="11"/>
          </p:nvPr>
        </p:nvSpPr>
        <p:spPr/>
        <p:txBody>
          <a:bodyPr/>
          <a:lstStyle>
            <a:extLst/>
          </a:lstStyle>
          <a:p>
            <a:endParaRPr lang="he-IL"/>
          </a:p>
        </p:txBody>
      </p:sp>
      <p:sp>
        <p:nvSpPr>
          <p:cNvPr id="6" name="מציין מיקום של מספר שקופית 5"/>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533404"/>
            <a:ext cx="1981200" cy="5257799"/>
          </a:xfrm>
        </p:spPr>
        <p:txBody>
          <a:bodyPr vert="eaVert"/>
          <a:lstStyle>
            <a:extLs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533400" y="533402"/>
            <a:ext cx="5943600" cy="5257801"/>
          </a:xfrm>
        </p:spPr>
        <p:txBody>
          <a:bodyPr vert="eaVert"/>
          <a:lstStyle>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5" name="מציין מיקום של כותרת תחתונה 4"/>
          <p:cNvSpPr>
            <a:spLocks noGrp="1"/>
          </p:cNvSpPr>
          <p:nvPr>
            <p:ph type="ftr" sz="quarter" idx="11"/>
          </p:nvPr>
        </p:nvSpPr>
        <p:spPr/>
        <p:txBody>
          <a:bodyPr/>
          <a:lstStyle>
            <a:extLst/>
          </a:lstStyle>
          <a:p>
            <a:endParaRPr lang="he-IL"/>
          </a:p>
        </p:txBody>
      </p:sp>
      <p:sp>
        <p:nvSpPr>
          <p:cNvPr id="6" name="מציין מיקום של מספר שקופית 5"/>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502920" y="4983480"/>
            <a:ext cx="8183880" cy="1051560"/>
          </a:xfrm>
        </p:spPr>
        <p:txBody>
          <a:bodyPr/>
          <a:lstStyle>
            <a:extLst/>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idx="1"/>
          </p:nvPr>
        </p:nvSpPr>
        <p:spPr>
          <a:xfrm>
            <a:off x="502920" y="530352"/>
            <a:ext cx="8183880" cy="4187952"/>
          </a:xfrm>
        </p:spPr>
        <p:txBody>
          <a:bodyPr/>
          <a:lstStyle>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5" name="מציין מיקום של כותרת תחתונה 4"/>
          <p:cNvSpPr>
            <a:spLocks noGrp="1"/>
          </p:cNvSpPr>
          <p:nvPr>
            <p:ph type="ftr" sz="quarter" idx="11"/>
          </p:nvPr>
        </p:nvSpPr>
        <p:spPr/>
        <p:txBody>
          <a:bodyPr/>
          <a:lstStyle>
            <a:extLst/>
          </a:lstStyle>
          <a:p>
            <a:endParaRPr lang="he-IL"/>
          </a:p>
        </p:txBody>
      </p:sp>
      <p:sp>
        <p:nvSpPr>
          <p:cNvPr id="6" name="מציין מיקום של מספר שקופית 5"/>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14" name="מלבן מעוגל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מלבן מעוגל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כותרת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5" name="מציין מיקום של כותרת תחתונה 4"/>
          <p:cNvSpPr>
            <a:spLocks noGrp="1"/>
          </p:cNvSpPr>
          <p:nvPr>
            <p:ph type="ftr" sz="quarter" idx="11"/>
          </p:nvPr>
        </p:nvSpPr>
        <p:spPr/>
        <p:txBody>
          <a:bodyPr/>
          <a:lstStyle>
            <a:extLst/>
          </a:lstStyle>
          <a:p>
            <a:endParaRPr lang="he-IL"/>
          </a:p>
        </p:txBody>
      </p:sp>
      <p:sp>
        <p:nvSpPr>
          <p:cNvPr id="6" name="מציין מיקום של מספר שקופית 5"/>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extLst/>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תוכן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6" name="מציין מיקום של כותרת תחתונה 5"/>
          <p:cNvSpPr>
            <a:spLocks noGrp="1"/>
          </p:cNvSpPr>
          <p:nvPr>
            <p:ph type="ftr" sz="quarter" idx="11"/>
          </p:nvPr>
        </p:nvSpPr>
        <p:spPr/>
        <p:txBody>
          <a:bodyPr/>
          <a:lstStyle>
            <a:extLst/>
          </a:lstStyle>
          <a:p>
            <a:endParaRPr lang="he-IL"/>
          </a:p>
        </p:txBody>
      </p:sp>
      <p:sp>
        <p:nvSpPr>
          <p:cNvPr id="7" name="מציין מיקום של מספר שקופית 6"/>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02920" y="4983480"/>
            <a:ext cx="8183880" cy="1051560"/>
          </a:xfrm>
        </p:spPr>
        <p:txBody>
          <a:bodyPr anchor="b"/>
          <a:lstStyle>
            <a:lvl1pPr>
              <a:defRPr b="1"/>
            </a:lvl1pPr>
            <a:extLst/>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smtClean="0"/>
              <a:t>לחץ כדי לערוך סגנונות טקסט של תבנית בסיס</a:t>
            </a:r>
          </a:p>
        </p:txBody>
      </p:sp>
      <p:sp>
        <p:nvSpPr>
          <p:cNvPr id="5" name="מציין מיקום תוכן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מציין מיקום תוכן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8" name="מציין מיקום של כותרת תחתונה 7"/>
          <p:cNvSpPr>
            <a:spLocks noGrp="1"/>
          </p:cNvSpPr>
          <p:nvPr>
            <p:ph type="ftr" sz="quarter" idx="11"/>
          </p:nvPr>
        </p:nvSpPr>
        <p:spPr/>
        <p:txBody>
          <a:bodyPr/>
          <a:lstStyle>
            <a:extLst/>
          </a:lstStyle>
          <a:p>
            <a:endParaRPr lang="he-IL"/>
          </a:p>
        </p:txBody>
      </p:sp>
      <p:sp>
        <p:nvSpPr>
          <p:cNvPr id="9" name="מציין מיקום של מספר שקופית 8"/>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extLst/>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4" name="מציין מיקום של כותרת תחתונה 3"/>
          <p:cNvSpPr>
            <a:spLocks noGrp="1"/>
          </p:cNvSpPr>
          <p:nvPr>
            <p:ph type="ftr" sz="quarter" idx="11"/>
          </p:nvPr>
        </p:nvSpPr>
        <p:spPr/>
        <p:txBody>
          <a:bodyPr/>
          <a:lstStyle>
            <a:extLst/>
          </a:lstStyle>
          <a:p>
            <a:endParaRPr lang="he-IL"/>
          </a:p>
        </p:txBody>
      </p:sp>
      <p:sp>
        <p:nvSpPr>
          <p:cNvPr id="5" name="מציין מיקום של מספר שקופית 4"/>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7" name="מלבן מעוגל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מציין מיקום של תאריך 1"/>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3" name="מציין מיקום של כותרת תחתונה 2"/>
          <p:cNvSpPr>
            <a:spLocks noGrp="1"/>
          </p:cNvSpPr>
          <p:nvPr>
            <p:ph type="ftr" sz="quarter" idx="11"/>
          </p:nvPr>
        </p:nvSpPr>
        <p:spPr/>
        <p:txBody>
          <a:bodyPr/>
          <a:lstStyle>
            <a:extLst/>
          </a:lstStyle>
          <a:p>
            <a:endParaRPr lang="he-IL"/>
          </a:p>
        </p:txBody>
      </p:sp>
      <p:sp>
        <p:nvSpPr>
          <p:cNvPr id="4" name="מציין מיקום של מספר שקופית 3"/>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תוכן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6" name="מציין מיקום של כותרת תחתונה 5"/>
          <p:cNvSpPr>
            <a:spLocks noGrp="1"/>
          </p:cNvSpPr>
          <p:nvPr>
            <p:ph type="ftr" sz="quarter" idx="11"/>
          </p:nvPr>
        </p:nvSpPr>
        <p:spPr/>
        <p:txBody>
          <a:bodyPr/>
          <a:lstStyle>
            <a:extLst/>
          </a:lstStyle>
          <a:p>
            <a:endParaRPr lang="he-IL"/>
          </a:p>
        </p:txBody>
      </p:sp>
      <p:sp>
        <p:nvSpPr>
          <p:cNvPr id="7" name="מציין מיקום של מספר שקופית 6"/>
          <p:cNvSpPr>
            <a:spLocks noGrp="1"/>
          </p:cNvSpPr>
          <p:nvPr>
            <p:ph type="sldNum" sz="quarter" idx="12"/>
          </p:nvPr>
        </p:nvSpPr>
        <p:spPr/>
        <p:txBody>
          <a:bodyPr/>
          <a:lstStyle>
            <a:extLst/>
          </a:lstStyle>
          <a:p>
            <a:fld id="{803B7FA2-47DD-4FF7-AA7D-B055DA75CB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5" name="מלבן מעוגל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מלבן עם פינה יחידה מעוגלת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כותרת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he-IL" smtClean="0"/>
              <a:t>לחץ כדי לערוך סגנון כותרת של תבנית בסיס</a:t>
            </a:r>
            <a:endParaRPr kumimoji="0" lang="en-US"/>
          </a:p>
        </p:txBody>
      </p:sp>
      <p:sp>
        <p:nvSpPr>
          <p:cNvPr id="4" name="מציין מיקום טקסט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extLst/>
          </a:lstStyle>
          <a:p>
            <a:fld id="{B44E7A11-A027-4E92-AB90-8C4F5DDF1758}" type="datetimeFigureOut">
              <a:rPr lang="he-IL" smtClean="0"/>
              <a:t>ט"ז/תמוז/תשע"ג</a:t>
            </a:fld>
            <a:endParaRPr lang="he-IL"/>
          </a:p>
        </p:txBody>
      </p:sp>
      <p:sp>
        <p:nvSpPr>
          <p:cNvPr id="6" name="מציין מיקום של כותרת תחתונה 5"/>
          <p:cNvSpPr>
            <a:spLocks noGrp="1"/>
          </p:cNvSpPr>
          <p:nvPr>
            <p:ph type="ftr" sz="quarter" idx="11"/>
          </p:nvPr>
        </p:nvSpPr>
        <p:spPr/>
        <p:txBody>
          <a:bodyPr/>
          <a:lstStyle>
            <a:extLst/>
          </a:lstStyle>
          <a:p>
            <a:endParaRPr lang="he-IL"/>
          </a:p>
        </p:txBody>
      </p:sp>
      <p:sp>
        <p:nvSpPr>
          <p:cNvPr id="7" name="מציין מיקום של מספר שקופית 6"/>
          <p:cNvSpPr>
            <a:spLocks noGrp="1"/>
          </p:cNvSpPr>
          <p:nvPr>
            <p:ph type="sldNum" sz="quarter" idx="12"/>
          </p:nvPr>
        </p:nvSpPr>
        <p:spPr/>
        <p:txBody>
          <a:bodyPr/>
          <a:lstStyle>
            <a:extLst/>
          </a:lstStyle>
          <a:p>
            <a:fld id="{803B7FA2-47DD-4FF7-AA7D-B055DA75CBA2}" type="slidenum">
              <a:rPr lang="he-IL" smtClean="0"/>
              <a:t>‹#›</a:t>
            </a:fld>
            <a:endParaRPr lang="he-IL"/>
          </a:p>
        </p:txBody>
      </p:sp>
      <p:sp>
        <p:nvSpPr>
          <p:cNvPr id="3" name="מציין מיקום של תמונה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he-IL" smtClean="0"/>
              <a:t>לחץ על הסמל כדי להוסיף תמונה</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מלבן מעוגל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מלבן מעוגל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מציין מיקום של כותרת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he-IL" smtClean="0"/>
              <a:t>לחץ כדי לערוך סגנון כותרת של תבנית בסיס</a:t>
            </a:r>
            <a:endParaRPr kumimoji="0" lang="en-US"/>
          </a:p>
        </p:txBody>
      </p:sp>
      <p:sp>
        <p:nvSpPr>
          <p:cNvPr id="4" name="מציין מיקום טקסט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25" name="מציין מיקום של תאריך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44E7A11-A027-4E92-AB90-8C4F5DDF1758}" type="datetimeFigureOut">
              <a:rPr lang="he-IL" smtClean="0"/>
              <a:t>ט"ז/תמוז/תשע"ג</a:t>
            </a:fld>
            <a:endParaRPr lang="he-IL"/>
          </a:p>
        </p:txBody>
      </p:sp>
      <p:sp>
        <p:nvSpPr>
          <p:cNvPr id="18" name="מציין מיקום של כותרת תחתונה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he-IL"/>
          </a:p>
        </p:txBody>
      </p:sp>
      <p:sp>
        <p:nvSpPr>
          <p:cNvPr id="5" name="מציין מיקום של מספר שקופית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03B7FA2-47DD-4FF7-AA7D-B055DA75CB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r" rtl="1"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r" rtl="1"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r" rtl="1"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r" rtl="1"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r" rtl="1"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r" rtl="1"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r" rtl="1"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r" rtl="1"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r" rtl="1"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a:xfrm>
            <a:off x="539552" y="2852936"/>
            <a:ext cx="7920880" cy="1066130"/>
          </a:xfrm>
        </p:spPr>
        <p:txBody>
          <a:bodyPr>
            <a:normAutofit fontScale="90000"/>
          </a:bodyPr>
          <a:lstStyle/>
          <a:p>
            <a:pPr algn="ctr"/>
            <a:r>
              <a:rPr lang="en-US" sz="4400" i="1" u="sng" dirty="0" err="1" smtClean="0">
                <a:solidFill>
                  <a:schemeClr val="tx1"/>
                </a:solidFill>
                <a:effectLst/>
              </a:rPr>
              <a:t>Iter</a:t>
            </a:r>
            <a:r>
              <a:rPr lang="en-US" sz="4400" i="1" u="sng" dirty="0" smtClean="0">
                <a:solidFill>
                  <a:schemeClr val="tx1"/>
                </a:solidFill>
                <a:effectLst/>
              </a:rPr>
              <a:t> 4 </a:t>
            </a:r>
            <a:r>
              <a:rPr lang="en-US" sz="4400" u="sng" dirty="0">
                <a:solidFill>
                  <a:schemeClr val="tx1"/>
                </a:solidFill>
              </a:rPr>
              <a:t>Code Review</a:t>
            </a:r>
            <a:r>
              <a:rPr lang="en-US" dirty="0">
                <a:solidFill>
                  <a:schemeClr val="tx1"/>
                </a:solidFill>
                <a:effectLst/>
              </a:rPr>
              <a:t/>
            </a:r>
            <a:br>
              <a:rPr lang="en-US" dirty="0">
                <a:solidFill>
                  <a:schemeClr val="tx1"/>
                </a:solidFill>
                <a:effectLst/>
              </a:rPr>
            </a:br>
            <a:endParaRPr lang="he-IL" dirty="0">
              <a:solidFill>
                <a:schemeClr val="tx1"/>
              </a:solidFill>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92696"/>
            <a:ext cx="1400966" cy="112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784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a:off x="467544" y="548680"/>
            <a:ext cx="8183880" cy="1051560"/>
          </a:xfrm>
        </p:spPr>
        <p:txBody>
          <a:bodyPr/>
          <a:lstStyle/>
          <a:p>
            <a:pPr algn="ctr"/>
            <a:r>
              <a:rPr lang="he-IL" u="sng" dirty="0" smtClean="0">
                <a:solidFill>
                  <a:schemeClr val="tx1"/>
                </a:solidFill>
              </a:rPr>
              <a:t>קצת על הפרויקט</a:t>
            </a:r>
            <a:endParaRPr lang="he-IL" u="sng" dirty="0">
              <a:solidFill>
                <a:schemeClr val="tx1"/>
              </a:solidFill>
            </a:endParaRPr>
          </a:p>
        </p:txBody>
      </p:sp>
      <p:sp>
        <p:nvSpPr>
          <p:cNvPr id="4" name="מציין מיקום תוכן 3"/>
          <p:cNvSpPr>
            <a:spLocks noGrp="1"/>
          </p:cNvSpPr>
          <p:nvPr>
            <p:ph idx="1"/>
          </p:nvPr>
        </p:nvSpPr>
        <p:spPr>
          <a:xfrm>
            <a:off x="395536" y="1844824"/>
            <a:ext cx="8183880" cy="4032448"/>
          </a:xfrm>
        </p:spPr>
        <p:txBody>
          <a:bodyPr>
            <a:normAutofit/>
          </a:bodyPr>
          <a:lstStyle/>
          <a:p>
            <a:pPr marL="0" indent="0" rtl="0">
              <a:buNone/>
            </a:pPr>
            <a:r>
              <a:rPr lang="he-IL" sz="2000" dirty="0" smtClean="0"/>
              <a:t>פרויקט זה, הוא יצירת אפליקציה בסביבת אנדרואיד שתפקידה הוא להקל על המשתמשים בצריכת  תרופותיהם בין אם הם צורכים את התרופה באופן קבוע ובין אם באופן חד פעמי.</a:t>
            </a:r>
          </a:p>
          <a:p>
            <a:pPr marL="0" indent="0" rtl="0">
              <a:buNone/>
            </a:pPr>
            <a:r>
              <a:rPr lang="he-IL" sz="2000" dirty="0" smtClean="0"/>
              <a:t>האפשריות שיש לאפליקציה הם:</a:t>
            </a:r>
            <a:endParaRPr lang="en-US" sz="2000" dirty="0" smtClean="0"/>
          </a:p>
          <a:p>
            <a:pPr marL="0" indent="0" rtl="0">
              <a:buNone/>
            </a:pPr>
            <a:r>
              <a:rPr lang="he-IL" sz="2000" dirty="0" smtClean="0"/>
              <a:t>1) אפשרות למשתמש לאתר את  התרופה שהמשתמש צריך לצרוך ואת המידע על התרופה שאותה הוא צריך ממאגר התרופות שנלקח</a:t>
            </a:r>
            <a:endParaRPr lang="en-US" sz="2000" dirty="0" smtClean="0"/>
          </a:p>
          <a:p>
            <a:pPr marL="0" indent="0" rtl="0">
              <a:buNone/>
            </a:pPr>
            <a:r>
              <a:rPr lang="en-US" sz="2000" dirty="0" smtClean="0"/>
              <a:t>.</a:t>
            </a:r>
            <a:r>
              <a:rPr lang="he-IL" sz="2000" dirty="0" smtClean="0"/>
              <a:t> ממסד הנתונים</a:t>
            </a:r>
            <a:endParaRPr lang="en-US" sz="2000" dirty="0" smtClean="0"/>
          </a:p>
          <a:p>
            <a:pPr marL="0" indent="0" rtl="0">
              <a:buNone/>
            </a:pPr>
            <a:r>
              <a:rPr lang="he-IL" sz="2000" dirty="0" smtClean="0"/>
              <a:t>2) אפשרות למשתמש לאתר היכן ניתן לצרוך את התרופה, אותה הוא </a:t>
            </a:r>
            <a:r>
              <a:rPr lang="en-US" sz="2000" dirty="0" smtClean="0"/>
              <a:t> </a:t>
            </a:r>
            <a:r>
              <a:rPr lang="he-IL" sz="2000" dirty="0" smtClean="0"/>
              <a:t>מבקש לצרוך. </a:t>
            </a:r>
          </a:p>
          <a:p>
            <a:pPr marL="0" indent="0" rtl="0">
              <a:buNone/>
            </a:pPr>
            <a:r>
              <a:rPr lang="he-IL" sz="2000" dirty="0" smtClean="0"/>
              <a:t>3) אפשרות למשתמש לקבל תזכורת ממכשיר האנדרואיד </a:t>
            </a:r>
          </a:p>
          <a:p>
            <a:pPr marL="0" indent="0" rtl="0">
              <a:buNone/>
            </a:pPr>
            <a:r>
              <a:rPr lang="he-IL" sz="2000" dirty="0" smtClean="0"/>
              <a:t>שברשותו, לגבי היום והשעה שעליו לצרוך את התרופה,</a:t>
            </a:r>
            <a:r>
              <a:rPr lang="en-US" sz="2000" dirty="0" smtClean="0"/>
              <a:t/>
            </a:r>
            <a:br>
              <a:rPr lang="en-US" sz="2000" dirty="0" smtClean="0"/>
            </a:br>
            <a:r>
              <a:rPr lang="he-IL" sz="2000" dirty="0" smtClean="0"/>
              <a:t>על פי נתונים שאותם הוא מזין.</a:t>
            </a:r>
            <a:endParaRPr lang="he-IL" sz="2000"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653136"/>
            <a:ext cx="1400966" cy="112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142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260648"/>
            <a:ext cx="8183880" cy="1051560"/>
          </a:xfrm>
        </p:spPr>
        <p:txBody>
          <a:bodyPr/>
          <a:lstStyle/>
          <a:p>
            <a:pPr algn="ctr" rtl="0"/>
            <a:r>
              <a:rPr lang="he-IL" u="sng" dirty="0" smtClean="0">
                <a:solidFill>
                  <a:schemeClr val="tx1"/>
                </a:solidFill>
                <a:effectLst>
                  <a:outerShdw blurRad="38100" dist="38100" dir="2700000" algn="tl">
                    <a:srgbClr val="000000">
                      <a:alpha val="43137"/>
                    </a:srgbClr>
                  </a:outerShdw>
                </a:effectLst>
              </a:rPr>
              <a:t>לקחים שהופקו</a:t>
            </a:r>
            <a:r>
              <a:rPr lang="he-IL" dirty="0" smtClean="0">
                <a:solidFill>
                  <a:schemeClr val="tx1"/>
                </a:solidFill>
                <a:effectLst>
                  <a:outerShdw blurRad="38100" dist="38100" dir="2700000" algn="tl">
                    <a:srgbClr val="000000">
                      <a:alpha val="43137"/>
                    </a:srgbClr>
                  </a:outerShdw>
                </a:effectLst>
              </a:rPr>
              <a:t> </a:t>
            </a:r>
            <a:endParaRPr lang="he-IL" dirty="0">
              <a:solidFill>
                <a:schemeClr val="tx1"/>
              </a:solidFill>
              <a:effectLst>
                <a:outerShdw blurRad="38100" dist="38100" dir="2700000" algn="tl">
                  <a:srgbClr val="000000">
                    <a:alpha val="43137"/>
                  </a:srgbClr>
                </a:outerShdw>
              </a:effectLst>
            </a:endParaRPr>
          </a:p>
        </p:txBody>
      </p:sp>
      <p:sp>
        <p:nvSpPr>
          <p:cNvPr id="3" name="מציין מיקום תוכן 2"/>
          <p:cNvSpPr>
            <a:spLocks noGrp="1"/>
          </p:cNvSpPr>
          <p:nvPr>
            <p:ph idx="1"/>
          </p:nvPr>
        </p:nvSpPr>
        <p:spPr>
          <a:xfrm>
            <a:off x="467544" y="1700808"/>
            <a:ext cx="8183880" cy="4187952"/>
          </a:xfrm>
        </p:spPr>
        <p:txBody>
          <a:bodyPr>
            <a:normAutofit fontScale="92500" lnSpcReduction="20000"/>
          </a:bodyPr>
          <a:lstStyle/>
          <a:p>
            <a:pPr lvl="0"/>
            <a:r>
              <a:rPr lang="he-IL" sz="2000" dirty="0"/>
              <a:t>שלב מפרט הדרישות: </a:t>
            </a:r>
            <a:br>
              <a:rPr lang="he-IL" sz="2000" dirty="0"/>
            </a:br>
            <a:r>
              <a:rPr lang="he-IL" sz="2000" dirty="0"/>
              <a:t>בפרויקט ראשוני מסוג זה, כאשר אנו נתקלים בפעם הראשונה בסוג דרישות שכזה, וצורך בעמידה בזמנים מוגדרים מראש שאין לחרוג מהם, יש להכין מסמך דרישות שאינו מורכב מדי, ואשר ניתן לעמוד בהיקפו במהלך ביצוע הפרויקט.</a:t>
            </a:r>
            <a:endParaRPr lang="en-US" sz="2000" dirty="0"/>
          </a:p>
          <a:p>
            <a:pPr lvl="0"/>
            <a:r>
              <a:rPr lang="he-IL" sz="2000" dirty="0"/>
              <a:t>שלב בדיקות: </a:t>
            </a:r>
            <a:br>
              <a:rPr lang="he-IL" sz="2000" dirty="0"/>
            </a:br>
            <a:r>
              <a:rPr lang="he-IL" sz="2000" dirty="0"/>
              <a:t>יש להיצמד לתצורת הבדיקות שנלמדה במהלך הסמסטר, שכן הפשטות שבה יכול להקל רבות על קשיים וחריגות (אקספשיינים) שעולים במהלך כתיבת הקוד וביצוע דיבאגיניג.</a:t>
            </a:r>
            <a:endParaRPr lang="en-US" sz="2000" dirty="0"/>
          </a:p>
          <a:p>
            <a:pPr lvl="0"/>
            <a:r>
              <a:rPr lang="he-IL" sz="2000" dirty="0"/>
              <a:t>עבדות צוות:</a:t>
            </a:r>
            <a:br>
              <a:rPr lang="he-IL" sz="2000" dirty="0"/>
            </a:br>
            <a:r>
              <a:rPr lang="he-IL" sz="2000" dirty="0"/>
              <a:t>יש לעבוד בשיתוף פעולה מלא, תוך חלוקת ברורה ומוגדרת של תפקידים ומשימות. יש לשאוף להפריה הדדית ברמות הידע וההכשרה של חברי הצוות. ראוי לציין כי בין סטודנט למשנהו קיימים פערים בידע תכנותי, שכן לא לכל סטודנט היה ידע מקדים על תכנות באנדרואיד למשל.</a:t>
            </a:r>
            <a:endParaRPr lang="en-US" sz="2000" dirty="0"/>
          </a:p>
          <a:p>
            <a:pPr marL="0" indent="0" rtl="0">
              <a:buNone/>
            </a:pPr>
            <a:r>
              <a:rPr lang="he-IL" sz="2000" dirty="0" smtClean="0"/>
              <a:t>  </a:t>
            </a:r>
            <a:endParaRPr lang="he-IL" sz="2000"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83568" y="5157191"/>
            <a:ext cx="847673" cy="68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902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548680"/>
            <a:ext cx="8183880" cy="1051560"/>
          </a:xfrm>
        </p:spPr>
        <p:txBody>
          <a:bodyPr/>
          <a:lstStyle/>
          <a:p>
            <a:pPr algn="ctr"/>
            <a:r>
              <a:rPr lang="he-IL" u="sng" dirty="0" smtClean="0">
                <a:solidFill>
                  <a:schemeClr val="tx1"/>
                </a:solidFill>
              </a:rPr>
              <a:t>נקודות לשימור</a:t>
            </a:r>
            <a:endParaRPr lang="he-IL" u="sng" dirty="0">
              <a:solidFill>
                <a:schemeClr val="tx1"/>
              </a:solidFill>
            </a:endParaRPr>
          </a:p>
        </p:txBody>
      </p:sp>
      <p:sp>
        <p:nvSpPr>
          <p:cNvPr id="3" name="מציין מיקום תוכן 2"/>
          <p:cNvSpPr>
            <a:spLocks noGrp="1"/>
          </p:cNvSpPr>
          <p:nvPr>
            <p:ph idx="1"/>
          </p:nvPr>
        </p:nvSpPr>
        <p:spPr>
          <a:xfrm>
            <a:off x="467544" y="1700808"/>
            <a:ext cx="8183880" cy="4241632"/>
          </a:xfrm>
        </p:spPr>
        <p:txBody>
          <a:bodyPr>
            <a:normAutofit/>
          </a:bodyPr>
          <a:lstStyle/>
          <a:p>
            <a:pPr lvl="0"/>
            <a:r>
              <a:rPr lang="he-IL" sz="2000" dirty="0"/>
              <a:t>אופן שיתוף הפעולה בין חברי הצוות והבנה כי ללא מערך איזונים ומעין הקניית "חוק כלים שלובים" (יישור קו בין חברי הצוות ברמת ידע התכנותי)  במהלך העבודה, לא ניתן להתקדם כמצופה אל עבר המטרה המשותפת.</a:t>
            </a:r>
            <a:endParaRPr lang="en-US" sz="2000" dirty="0"/>
          </a:p>
          <a:p>
            <a:pPr lvl="0"/>
            <a:r>
              <a:rPr lang="he-IL" sz="2000" dirty="0"/>
              <a:t>הכלים התכנותיים, כגון הכרת </a:t>
            </a:r>
            <a:r>
              <a:rPr lang="en-US" sz="2000" dirty="0"/>
              <a:t>SDK</a:t>
            </a:r>
            <a:r>
              <a:rPr lang="he-IL" sz="2000" dirty="0"/>
              <a:t>, </a:t>
            </a:r>
            <a:r>
              <a:rPr lang="en-US" sz="2000" dirty="0"/>
              <a:t>github</a:t>
            </a:r>
            <a:r>
              <a:rPr lang="he-IL" sz="2000" dirty="0"/>
              <a:t> וכן שימוש נרחב באקליפס, ללא ספק הקנתה ידע נוסף וחשוב ביותר לארגז הכלים של כל חבר צוות. ברור, כי ללא הכרת כלים אלו, לא ניתן לבצע פרויקט בסדר גודל שכזה וודאי שלא בסדרי הגודל שמתבצעים בתחום.</a:t>
            </a:r>
            <a:endParaRPr lang="en-US" sz="2000" dirty="0"/>
          </a:p>
          <a:p>
            <a:endParaRPr lang="he-IL" sz="2000"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83568" y="5157191"/>
            <a:ext cx="847673" cy="68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57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260648"/>
            <a:ext cx="8183880" cy="1051560"/>
          </a:xfrm>
        </p:spPr>
        <p:txBody>
          <a:bodyPr/>
          <a:lstStyle/>
          <a:p>
            <a:pPr algn="ctr"/>
            <a:r>
              <a:rPr lang="he-IL" u="sng" dirty="0" smtClean="0">
                <a:solidFill>
                  <a:schemeClr val="tx1"/>
                </a:solidFill>
              </a:rPr>
              <a:t>נקודות לשיפור</a:t>
            </a:r>
            <a:endParaRPr lang="he-IL" u="sng" dirty="0">
              <a:solidFill>
                <a:schemeClr val="tx1"/>
              </a:solidFill>
            </a:endParaRPr>
          </a:p>
        </p:txBody>
      </p:sp>
      <p:sp>
        <p:nvSpPr>
          <p:cNvPr id="3" name="מציין מיקום תוכן 2"/>
          <p:cNvSpPr>
            <a:spLocks noGrp="1"/>
          </p:cNvSpPr>
          <p:nvPr>
            <p:ph idx="1"/>
          </p:nvPr>
        </p:nvSpPr>
        <p:spPr>
          <a:xfrm>
            <a:off x="467544" y="1556792"/>
            <a:ext cx="8183880" cy="4187952"/>
          </a:xfrm>
        </p:spPr>
        <p:txBody>
          <a:bodyPr>
            <a:normAutofit/>
          </a:bodyPr>
          <a:lstStyle/>
          <a:p>
            <a:pPr lvl="0"/>
            <a:r>
              <a:rPr lang="he-IL" sz="2000" dirty="0"/>
              <a:t>יש לעשות שימוש נבון יותר בזמן "החופש" שניתן בזמן החגים הרבים במהלך הסמסטר. ניצול הזמן הזה בשלב מוקדם בפרויקט באופן מושכל יותר מכפי שנעשה, היה ללא ספק מקדם רבות את הפרויקט, וחושף בעיות שצצו במהלכו מוקדם יותר.</a:t>
            </a:r>
            <a:endParaRPr lang="en-US" sz="2000" dirty="0"/>
          </a:p>
          <a:p>
            <a:pPr lvl="0"/>
            <a:r>
              <a:rPr lang="he-IL" sz="2000" dirty="0"/>
              <a:t>רצוי לבצע בדיקה/תחקיר מקיף ככל שניתן, על מנת לעלות על כמה שיותר מתחרים בשוק.</a:t>
            </a:r>
            <a:endParaRPr lang="en-US" sz="2000" dirty="0"/>
          </a:p>
          <a:p>
            <a:pPr lvl="0"/>
            <a:r>
              <a:rPr lang="he-IL" sz="2000" dirty="0"/>
              <a:t>יש לשאוף ליצירת כמה שיותר פונקציונאליות למוצר שאותו שואפים לחשוף לקהל רחב, ע"מ לגרום למשיכת משקיעים ועניין.</a:t>
            </a:r>
            <a:endParaRPr lang="en-US" sz="2000" dirty="0"/>
          </a:p>
          <a:p>
            <a:endParaRPr lang="he-IL" sz="2000"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83568" y="5157191"/>
            <a:ext cx="847673" cy="68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86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332656"/>
            <a:ext cx="8183880" cy="1051560"/>
          </a:xfrm>
        </p:spPr>
        <p:txBody>
          <a:bodyPr/>
          <a:lstStyle/>
          <a:p>
            <a:pPr algn="ctr"/>
            <a:r>
              <a:rPr lang="he-IL" u="sng" dirty="0" smtClean="0">
                <a:solidFill>
                  <a:schemeClr val="tx1"/>
                </a:solidFill>
              </a:rPr>
              <a:t>סיכום הפרויקט</a:t>
            </a:r>
            <a:endParaRPr lang="he-IL" u="sng" dirty="0">
              <a:solidFill>
                <a:schemeClr val="tx1"/>
              </a:solidFill>
            </a:endParaRPr>
          </a:p>
        </p:txBody>
      </p:sp>
      <p:sp>
        <p:nvSpPr>
          <p:cNvPr id="3" name="מציין מיקום תוכן 2"/>
          <p:cNvSpPr>
            <a:spLocks noGrp="1"/>
          </p:cNvSpPr>
          <p:nvPr>
            <p:ph idx="1"/>
          </p:nvPr>
        </p:nvSpPr>
        <p:spPr>
          <a:xfrm>
            <a:off x="539552" y="1556792"/>
            <a:ext cx="8183880" cy="4187952"/>
          </a:xfrm>
        </p:spPr>
        <p:txBody>
          <a:bodyPr>
            <a:normAutofit/>
          </a:bodyPr>
          <a:lstStyle/>
          <a:p>
            <a:pPr marL="0" indent="0">
              <a:buNone/>
            </a:pPr>
            <a:r>
              <a:rPr lang="he-IL" sz="2000" dirty="0" smtClean="0"/>
              <a:t>בעזרת הפרויקט שיצרנו למדנו את כל השלבים הנדרשים בשביל ליצור פרויקט בסדר גודל כזה אם זה מבחינת עמידה בזמנים ועמידה ביעדים.</a:t>
            </a:r>
          </a:p>
          <a:p>
            <a:pPr marL="0" indent="0">
              <a:buNone/>
            </a:pPr>
            <a:r>
              <a:rPr lang="he-IL" sz="2000" dirty="0" smtClean="0"/>
              <a:t>למדנו לעבוד כצוות ובנפרד על מנת לקדם תתי משימות תכנות ועיצוב המוצר.</a:t>
            </a:r>
          </a:p>
          <a:p>
            <a:pPr marL="0" indent="0">
              <a:buNone/>
            </a:pPr>
            <a:r>
              <a:rPr lang="he-IL" sz="2000" dirty="0" smtClean="0"/>
              <a:t>לגבי </a:t>
            </a:r>
            <a:r>
              <a:rPr lang="he-IL" sz="2000" dirty="0"/>
              <a:t>הפרויקט עצמו  </a:t>
            </a:r>
            <a:r>
              <a:rPr lang="he-IL" sz="2000" dirty="0" smtClean="0"/>
              <a:t>הצלחנו להגיע ליעדים שהצבנו לעצמנו וכן </a:t>
            </a:r>
            <a:r>
              <a:rPr lang="he-IL" sz="2000" dirty="0"/>
              <a:t>שהמוצר </a:t>
            </a:r>
            <a:r>
              <a:rPr lang="he-IL" sz="2000" dirty="0" smtClean="0"/>
              <a:t>יעמוד בציפיות שהגדרנו שיצאנו </a:t>
            </a:r>
            <a:r>
              <a:rPr lang="he-IL" sz="2000" dirty="0"/>
              <a:t>לדרך בתחילת הסמסטר. </a:t>
            </a:r>
            <a:endParaRPr lang="en-US" sz="2000" dirty="0"/>
          </a:p>
          <a:p>
            <a:pPr marL="0" indent="0">
              <a:buNone/>
            </a:pPr>
            <a:r>
              <a:rPr lang="he-IL" sz="2000" dirty="0" smtClean="0"/>
              <a:t>למרות </a:t>
            </a:r>
            <a:r>
              <a:rPr lang="he-IL" sz="2000" dirty="0"/>
              <a:t>קשיים שהתגלו בדרך כמו למשל לתכנת בסביבת אנדרואיד, והתממשקות מסד הנתונים לאפליקציה, שהיו זרים לכל חברי הצוות, הצליח הצוות להתגבר על מכשולים אלו, תוך כדי שיתוף פעולה בין החברים והעשרת מידע והכשרה באמצעות האינטרנט ואנשי מקצוע מתחום התכנות. </a:t>
            </a:r>
            <a:endParaRPr lang="en-US" sz="2000" dirty="0"/>
          </a:p>
          <a:p>
            <a:pPr marL="0" indent="0">
              <a:buNone/>
            </a:pPr>
            <a:endParaRPr lang="he-IL" sz="2000" dirty="0"/>
          </a:p>
        </p:txBody>
      </p:sp>
    </p:spTree>
    <p:extLst>
      <p:ext uri="{BB962C8B-B14F-4D97-AF65-F5344CB8AC3E}">
        <p14:creationId xmlns:p14="http://schemas.microsoft.com/office/powerpoint/2010/main" val="2628944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היבט">
  <a:themeElements>
    <a:clrScheme name="היבט">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היבט">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היבט">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409</TotalTime>
  <Words>374</Words>
  <Application>Microsoft Office PowerPoint</Application>
  <PresentationFormat>On-screen Show (4:3)</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היבט</vt:lpstr>
      <vt:lpstr>Iter 4 Code Review </vt:lpstr>
      <vt:lpstr>קצת על הפרויקט</vt:lpstr>
      <vt:lpstr>לקחים שהופקו </vt:lpstr>
      <vt:lpstr>נקודות לשימור</vt:lpstr>
      <vt:lpstr>נקודות לשיפור</vt:lpstr>
      <vt:lpstr>סיכום הפרויקט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Iter3 Refactoring</dc:title>
  <dc:creator>SaraW</dc:creator>
  <cp:lastModifiedBy>Sergey</cp:lastModifiedBy>
  <cp:revision>25</cp:revision>
  <dcterms:created xsi:type="dcterms:W3CDTF">2013-06-09T17:48:39Z</dcterms:created>
  <dcterms:modified xsi:type="dcterms:W3CDTF">2013-06-24T15:48:50Z</dcterms:modified>
</cp:coreProperties>
</file>