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8"/>
  </p:notesMasterIdLst>
  <p:sldIdLst>
    <p:sldId id="256" r:id="rId2"/>
    <p:sldId id="259" r:id="rId3"/>
    <p:sldId id="260" r:id="rId4"/>
    <p:sldId id="261" r:id="rId5"/>
    <p:sldId id="262" r:id="rId6"/>
    <p:sldId id="276" r:id="rId7"/>
    <p:sldId id="263" r:id="rId8"/>
    <p:sldId id="264" r:id="rId9"/>
    <p:sldId id="266" r:id="rId10"/>
    <p:sldId id="265" r:id="rId11"/>
    <p:sldId id="277" r:id="rId12"/>
    <p:sldId id="279" r:id="rId13"/>
    <p:sldId id="280" r:id="rId14"/>
    <p:sldId id="281" r:id="rId15"/>
    <p:sldId id="272" r:id="rId16"/>
    <p:sldId id="270" r:id="rId1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3486" autoAdjust="0"/>
  </p:normalViewPr>
  <p:slideViewPr>
    <p:cSldViewPr>
      <p:cViewPr>
        <p:scale>
          <a:sx n="100" d="100"/>
          <a:sy n="100" d="100"/>
        </p:scale>
        <p:origin x="-420" y="1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25CE4-DB8E-4598-A188-91936F462B18}" type="datetimeFigureOut">
              <a:rPr lang="ru-RU" smtClean="0"/>
              <a:pPr/>
              <a:t>14.06.2015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4D42C-1DE4-4A60-88B5-51B9DF04E6A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Добрый день,</a:t>
            </a:r>
            <a:r>
              <a:rPr lang="ru-RU" baseline="0" dirty="0" smtClean="0"/>
              <a:t> уважаемые представители комиссии. Тема моего проекта – Разработка системы онлайн-бронирования железнодорожных билетов</a:t>
            </a:r>
            <a:r>
              <a:rPr lang="ru-RU" baseline="0" dirty="0"/>
              <a:t>.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4D42C-1DE4-4A60-88B5-51B9DF04E6A2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4D42C-1DE4-4A60-88B5-51B9DF04E6A2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13.06.2015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Студент гр. 555в  Крохмаль С.Ю. «Разработка системы бронирования железнодорожных билетов»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13.06.2015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Студент гр. 555в  Крохмаль С.Ю. «Разработка системы бронирования железнодорожных билетов»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13.06.2015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Студент гр. 555в  Крохмаль С.Ю. «Разработка системы бронирования железнодорожных билетов»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13.06.2015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Студент гр. 555в  Крохмаль С.Ю. «Разработка системы бронирования железнодорожных билетов»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13.06.2015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Студент гр. 555в  Крохмаль С.Ю. «Разработка системы бронирования железнодорожных билетов»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13.06.2015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Студент гр. 555в  Крохмаль С.Ю. «Разработка системы бронирования железнодорожных билетов»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13.06.2015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Студент гр. 555в  Крохмаль С.Ю. «Разработка системы бронирования железнодорожных билетов»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13.06.2015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Студент гр. 555в  Крохмаль С.Ю. «Разработка системы бронирования железнодорожных билетов»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13.06.2015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Студент гр. 555в  Крохмаль С.Ю. «Разработка системы бронирования железнодорожных билетов»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13.06.2015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Студент гр. 555в  Крохмаль С.Ю. «Разработка системы бронирования железнодорожных билетов»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13.06.2015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Студент гр. 555в  Крохмаль С.Ю. «Разработка системы бронирования железнодорожных билетов»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13.06.2015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Студент гр. 555в  Крохмаль С.Ю. «Разработка системы бронирования железнодорожных билетов»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1177245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Министерство образования и науки Украины</a:t>
            </a:r>
            <a:b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Национальный аэрокосмический университет </a:t>
            </a:r>
            <a:b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uk-UA" sz="2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им</a:t>
            </a:r>
            <a:r>
              <a:rPr kumimoji="0" lang="uk-UA" sz="2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. Н.Е. </a:t>
            </a:r>
            <a:r>
              <a:rPr kumimoji="0" lang="uk-UA" sz="2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Жуковского</a:t>
            </a: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uk-UA" sz="2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«ХАИ»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428742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Разработка системы бронирования железнодорожных билетов</a:t>
            </a:r>
            <a:endParaRPr lang="ru-RU" sz="40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15224" y="3536163"/>
            <a:ext cx="5428776" cy="1071570"/>
          </a:xfrm>
        </p:spPr>
        <p:txBody>
          <a:bodyPr>
            <a:normAutofit fontScale="92500"/>
          </a:bodyPr>
          <a:lstStyle/>
          <a:p>
            <a:r>
              <a:rPr lang="ru-RU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Выполнил: студент  гр</a:t>
            </a:r>
            <a:r>
              <a:rPr lang="ru-RU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 </a:t>
            </a:r>
            <a:r>
              <a:rPr lang="ru-RU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55</a:t>
            </a:r>
            <a:r>
              <a:rPr lang="ru-RU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в </a:t>
            </a:r>
            <a:r>
              <a:rPr lang="ru-RU" sz="24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Крохмаль</a:t>
            </a:r>
            <a:r>
              <a:rPr lang="ru-RU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С.Ю.</a:t>
            </a:r>
            <a:endParaRPr lang="ru-RU" sz="2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r"/>
            <a:r>
              <a:rPr lang="ru-RU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Руководитель</a:t>
            </a:r>
            <a:r>
              <a:rPr lang="ru-RU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 к.т.н., доцент Шостак А.В.</a:t>
            </a:r>
            <a:endParaRPr lang="ru-RU" sz="2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l"/>
            <a:endParaRPr lang="ru-RU" sz="24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7554" y="4572014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Calibri" pitchFamily="34" charset="0"/>
                <a:cs typeface="Aharoni" pitchFamily="2" charset="-79"/>
              </a:rPr>
              <a:t>2015</a:t>
            </a:r>
            <a:endParaRPr lang="ru-RU" sz="2000" dirty="0">
              <a:latin typeface="Calibri" pitchFamily="34" charset="0"/>
              <a:cs typeface="Aharoni" pitchFamily="2" charset="-79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6310" y="1"/>
            <a:ext cx="1817690" cy="73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286644" cy="64292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9 Диаграмма классов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214282" y="4767263"/>
            <a:ext cx="2376518" cy="273844"/>
          </a:xfrm>
        </p:spPr>
        <p:txBody>
          <a:bodyPr/>
          <a:lstStyle/>
          <a:p>
            <a:r>
              <a:rPr lang="ru-RU" sz="1400" smtClean="0">
                <a:latin typeface="+mj-lt"/>
              </a:rPr>
              <a:t>13.06.2015</a:t>
            </a:r>
            <a:endParaRPr lang="ru-RU" sz="1400" dirty="0">
              <a:latin typeface="+mj-lt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285852" y="4767263"/>
            <a:ext cx="7143800" cy="273844"/>
          </a:xfrm>
        </p:spPr>
        <p:txBody>
          <a:bodyPr/>
          <a:lstStyle/>
          <a:p>
            <a:r>
              <a:rPr lang="ru-RU" smtClean="0">
                <a:latin typeface="+mj-lt"/>
              </a:rPr>
              <a:t>Студент гр. 555в  Крохмаль С.Ю. «Разработка системы бронирования железнодорожных билетов»</a:t>
            </a:r>
            <a:endParaRPr lang="ru-RU" dirty="0">
              <a:latin typeface="+mj-lt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 smtClean="0">
                <a:latin typeface="+mj-lt"/>
              </a:rPr>
              <a:pPr/>
              <a:t>10</a:t>
            </a:fld>
            <a:endParaRPr lang="ru-RU" sz="1400" dirty="0">
              <a:latin typeface="+mj-lt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6310" y="1"/>
            <a:ext cx="1817690" cy="73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Рисунок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6716" y="654070"/>
            <a:ext cx="4986986" cy="4060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286644" cy="64292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9 Диаграмма классов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214282" y="4767263"/>
            <a:ext cx="2376518" cy="273844"/>
          </a:xfrm>
        </p:spPr>
        <p:txBody>
          <a:bodyPr/>
          <a:lstStyle/>
          <a:p>
            <a:r>
              <a:rPr lang="ru-RU" sz="1400" smtClean="0">
                <a:latin typeface="+mj-lt"/>
              </a:rPr>
              <a:t>13.06.2015</a:t>
            </a:r>
            <a:endParaRPr lang="ru-RU" sz="1400" dirty="0">
              <a:latin typeface="+mj-lt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285852" y="4767263"/>
            <a:ext cx="7143800" cy="273844"/>
          </a:xfrm>
        </p:spPr>
        <p:txBody>
          <a:bodyPr/>
          <a:lstStyle/>
          <a:p>
            <a:r>
              <a:rPr lang="ru-RU" smtClean="0">
                <a:latin typeface="+mj-lt"/>
              </a:rPr>
              <a:t>Студент гр. 555в  Крохмаль С.Ю. «Разработка системы бронирования железнодорожных билетов»</a:t>
            </a:r>
            <a:endParaRPr lang="ru-RU" dirty="0">
              <a:latin typeface="+mj-lt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 smtClean="0">
                <a:latin typeface="+mj-lt"/>
              </a:rPr>
              <a:pPr/>
              <a:t>11</a:t>
            </a:fld>
            <a:endParaRPr lang="ru-RU" sz="1400" dirty="0">
              <a:latin typeface="+mj-lt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6310" y="1"/>
            <a:ext cx="1817690" cy="73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Рисунок 8" descr="D:\Документы\ХАИ1\DIPLOM\Documentation\Class2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3" y="615132"/>
            <a:ext cx="4572032" cy="4086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Рисунок 10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61927" y="1500180"/>
            <a:ext cx="4282073" cy="2245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286644" cy="6429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10</a:t>
            </a:r>
            <a:r>
              <a:rPr lang="ru-RU" dirty="0" smtClean="0"/>
              <a:t> Статический анализ кода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214282" y="4767263"/>
            <a:ext cx="2376518" cy="273844"/>
          </a:xfrm>
        </p:spPr>
        <p:txBody>
          <a:bodyPr/>
          <a:lstStyle/>
          <a:p>
            <a:r>
              <a:rPr lang="ru-RU" sz="1400" smtClean="0">
                <a:latin typeface="+mj-lt"/>
              </a:rPr>
              <a:t>13.06.2015</a:t>
            </a:r>
            <a:endParaRPr lang="ru-RU" sz="1400" dirty="0">
              <a:latin typeface="+mj-lt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285852" y="4767263"/>
            <a:ext cx="7143800" cy="273844"/>
          </a:xfrm>
        </p:spPr>
        <p:txBody>
          <a:bodyPr/>
          <a:lstStyle/>
          <a:p>
            <a:r>
              <a:rPr lang="ru-RU" smtClean="0">
                <a:latin typeface="+mj-lt"/>
              </a:rPr>
              <a:t>Студент гр. 555в  Крохмаль С.Ю. «Разработка системы бронирования железнодорожных билетов»</a:t>
            </a:r>
            <a:endParaRPr lang="ru-RU" dirty="0">
              <a:latin typeface="+mj-lt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 smtClean="0">
                <a:latin typeface="+mj-lt"/>
              </a:rPr>
              <a:pPr/>
              <a:t>12</a:t>
            </a:fld>
            <a:endParaRPr lang="ru-RU" sz="1400" dirty="0">
              <a:latin typeface="+mj-lt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6310" y="1"/>
            <a:ext cx="1817690" cy="73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285852" y="754065"/>
          <a:ext cx="6715172" cy="3960825"/>
        </p:xfrm>
        <a:graphic>
          <a:graphicData uri="http://schemas.openxmlformats.org/drawingml/2006/table">
            <a:tbl>
              <a:tblPr/>
              <a:tblGrid>
                <a:gridCol w="1935605"/>
                <a:gridCol w="1821693"/>
                <a:gridCol w="671858"/>
                <a:gridCol w="642942"/>
                <a:gridCol w="523878"/>
                <a:gridCol w="559598"/>
                <a:gridCol w="559598"/>
              </a:tblGrid>
              <a:tr h="10335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Пространство имен</a:t>
                      </a: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Класс</a:t>
                      </a: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Индекс удобства поддержки</a:t>
                      </a:r>
                    </a:p>
                  </a:txBody>
                  <a:tcPr marL="63637" marR="63637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Сложность организации циклов</a:t>
                      </a:r>
                    </a:p>
                  </a:txBody>
                  <a:tcPr marL="63637" marR="63637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Глубина наследования</a:t>
                      </a:r>
                    </a:p>
                  </a:txBody>
                  <a:tcPr marL="63637" marR="63637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Объединение классов</a:t>
                      </a:r>
                    </a:p>
                  </a:txBody>
                  <a:tcPr marL="63637" marR="63637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Строки кода</a:t>
                      </a:r>
                    </a:p>
                  </a:txBody>
                  <a:tcPr marL="63637" marR="63637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154">
                <a:tc rowSpan="9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latin typeface="Times New Roman"/>
                          <a:ea typeface="Times New Roman"/>
                          <a:cs typeface="Times New Roman"/>
                        </a:rPr>
                        <a:t>RailwayTicketBooking</a:t>
                      </a: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latin typeface="Times New Roman"/>
                          <a:ea typeface="Times New Roman"/>
                          <a:cs typeface="Times New Roman"/>
                        </a:rPr>
                        <a:t>Models</a:t>
                      </a: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AccountManager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57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23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78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15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LoggedUser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84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15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LoginViewModel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94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15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Message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92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15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RegistrationData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93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15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UserRoles</a:t>
                      </a: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100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15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SearchTicketViewModel</a:t>
                      </a: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94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15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TrainTicketViewModel</a:t>
                      </a: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93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15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WagonTicketViewModel</a:t>
                      </a: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94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154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RailwayTicketBooking.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Models.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BusinessObjects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PaymentSystem</a:t>
                      </a: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95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3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TicketSearcher</a:t>
                      </a: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42</a:t>
                      </a: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34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121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154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RailwayTicketBooking.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Models.BusinessObjects.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Payments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LiqPaySystem</a:t>
                      </a: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100</a:t>
                      </a: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3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Privat24System</a:t>
                      </a: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100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637" marR="63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286644" cy="6429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1 Оптимизация запросов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214282" y="4767263"/>
            <a:ext cx="2376518" cy="273844"/>
          </a:xfrm>
        </p:spPr>
        <p:txBody>
          <a:bodyPr/>
          <a:lstStyle/>
          <a:p>
            <a:r>
              <a:rPr lang="ru-RU" sz="1400" smtClean="0">
                <a:latin typeface="+mj-lt"/>
              </a:rPr>
              <a:t>13.06.2015</a:t>
            </a:r>
            <a:endParaRPr lang="ru-RU" sz="1400" dirty="0">
              <a:latin typeface="+mj-lt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285852" y="4767263"/>
            <a:ext cx="7143800" cy="273844"/>
          </a:xfrm>
        </p:spPr>
        <p:txBody>
          <a:bodyPr/>
          <a:lstStyle/>
          <a:p>
            <a:r>
              <a:rPr lang="ru-RU" smtClean="0">
                <a:latin typeface="+mj-lt"/>
              </a:rPr>
              <a:t>Студент гр. 555в  Крохмаль С.Ю. «Разработка системы бронирования железнодорожных билетов»</a:t>
            </a:r>
            <a:endParaRPr lang="ru-RU" dirty="0">
              <a:latin typeface="+mj-lt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 smtClean="0">
                <a:latin typeface="+mj-lt"/>
              </a:rPr>
              <a:pPr/>
              <a:t>13</a:t>
            </a:fld>
            <a:endParaRPr lang="ru-RU" sz="1400" dirty="0">
              <a:latin typeface="+mj-lt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6310" y="1"/>
            <a:ext cx="1817690" cy="73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Содержимое 2"/>
          <p:cNvSpPr>
            <a:spLocks noGrp="1"/>
          </p:cNvSpPr>
          <p:nvPr>
            <p:ph idx="1"/>
          </p:nvPr>
        </p:nvSpPr>
        <p:spPr>
          <a:xfrm>
            <a:off x="500034" y="928676"/>
            <a:ext cx="8229600" cy="3394472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ru-RU" sz="2400" dirty="0" smtClean="0"/>
              <a:t>Таблицы, для которых необходима оптимизация:</a:t>
            </a:r>
          </a:p>
          <a:p>
            <a:pPr lvl="0" algn="just"/>
            <a:r>
              <a:rPr lang="en-US" sz="2400" dirty="0" smtClean="0"/>
              <a:t>Ticket</a:t>
            </a:r>
            <a:r>
              <a:rPr lang="ru-RU" sz="2400" dirty="0" smtClean="0"/>
              <a:t> – таблица, содержащая данные о билетах. Имеет наибольшее количество записей (только для одного поезда более 30 000 билетов) и наибольшая частота запросов;</a:t>
            </a:r>
          </a:p>
          <a:p>
            <a:pPr lvl="0" algn="just"/>
            <a:r>
              <a:rPr lang="en-US" sz="2400" dirty="0" smtClean="0"/>
              <a:t>Route</a:t>
            </a:r>
            <a:r>
              <a:rPr lang="ru-RU" sz="2400" dirty="0" smtClean="0"/>
              <a:t> – таблица маршрутов для всех поездов. Имеет умеренное количество записей;</a:t>
            </a:r>
          </a:p>
          <a:p>
            <a:pPr lvl="0" algn="just"/>
            <a:r>
              <a:rPr lang="en-US" sz="2400" dirty="0" smtClean="0"/>
              <a:t>Wagon</a:t>
            </a:r>
            <a:r>
              <a:rPr lang="ru-RU" sz="2400" dirty="0" smtClean="0"/>
              <a:t> – таблица данных о вагонах для всех поездов. Количество записей небольшое;</a:t>
            </a:r>
          </a:p>
          <a:p>
            <a:pPr lvl="0" algn="just"/>
            <a:r>
              <a:rPr lang="en-US" sz="2400" dirty="0" smtClean="0"/>
              <a:t>Station</a:t>
            </a:r>
            <a:r>
              <a:rPr lang="ru-RU" sz="2400" dirty="0" smtClean="0"/>
              <a:t> – таблица железнодорожных станций. Количество записей исчисляется сотнями.</a:t>
            </a:r>
          </a:p>
          <a:p>
            <a:pPr marL="0" lvl="0" indent="0" algn="just">
              <a:buNone/>
            </a:pPr>
            <a:r>
              <a:rPr lang="ru-RU" sz="2400" dirty="0" smtClean="0"/>
              <a:t>Частота запросов к таблицам </a:t>
            </a:r>
            <a:r>
              <a:rPr lang="en-US" sz="2400" dirty="0" smtClean="0"/>
              <a:t>Route, Wagon</a:t>
            </a:r>
            <a:r>
              <a:rPr lang="ru-RU" sz="2400" dirty="0" smtClean="0"/>
              <a:t> и</a:t>
            </a:r>
            <a:r>
              <a:rPr lang="en-US" sz="2400" dirty="0" smtClean="0"/>
              <a:t> Station </a:t>
            </a:r>
            <a:r>
              <a:rPr lang="ru-RU" sz="2400" dirty="0" smtClean="0"/>
              <a:t>соизмерима с частотой запросов к таблице </a:t>
            </a:r>
            <a:r>
              <a:rPr lang="en-US" sz="2400" dirty="0" smtClean="0"/>
              <a:t>Ticket</a:t>
            </a:r>
            <a:endParaRPr lang="ru-RU" sz="2400" dirty="0" smtClean="0"/>
          </a:p>
          <a:p>
            <a:pPr>
              <a:buNone/>
            </a:pPr>
            <a:endParaRPr lang="ru-RU" sz="24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286644" cy="714362"/>
          </a:xfrm>
        </p:spPr>
        <p:txBody>
          <a:bodyPr>
            <a:noAutofit/>
          </a:bodyPr>
          <a:lstStyle/>
          <a:p>
            <a:r>
              <a:rPr lang="en-US" sz="3600" dirty="0" smtClean="0"/>
              <a:t>12 </a:t>
            </a:r>
            <a:r>
              <a:rPr lang="ru-RU" sz="3600" dirty="0" smtClean="0"/>
              <a:t>Расчет </a:t>
            </a:r>
            <a:r>
              <a:rPr lang="ru-RU" sz="3600" dirty="0" smtClean="0"/>
              <a:t>себестоимости и </a:t>
            </a:r>
            <a:r>
              <a:rPr lang="ru-RU" sz="3600" dirty="0" smtClean="0"/>
              <a:t>цены</a:t>
            </a:r>
            <a:endParaRPr lang="ru-RU" sz="3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214282" y="4767263"/>
            <a:ext cx="2376518" cy="273844"/>
          </a:xfrm>
        </p:spPr>
        <p:txBody>
          <a:bodyPr/>
          <a:lstStyle/>
          <a:p>
            <a:r>
              <a:rPr lang="ru-RU" sz="1400" smtClean="0">
                <a:latin typeface="+mj-lt"/>
              </a:rPr>
              <a:t>13.06.2015</a:t>
            </a:r>
            <a:endParaRPr lang="ru-RU" sz="1400" dirty="0">
              <a:latin typeface="+mj-lt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285852" y="4767263"/>
            <a:ext cx="7143800" cy="273844"/>
          </a:xfrm>
        </p:spPr>
        <p:txBody>
          <a:bodyPr/>
          <a:lstStyle/>
          <a:p>
            <a:r>
              <a:rPr lang="ru-RU" smtClean="0">
                <a:latin typeface="+mj-lt"/>
              </a:rPr>
              <a:t>Студент гр. 555в  Крохмаль С.Ю. «Разработка системы бронирования железнодорожных билетов»</a:t>
            </a:r>
            <a:endParaRPr lang="ru-RU" dirty="0">
              <a:latin typeface="+mj-lt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 smtClean="0">
                <a:latin typeface="+mj-lt"/>
              </a:rPr>
              <a:pPr/>
              <a:t>14</a:t>
            </a:fld>
            <a:endParaRPr lang="ru-RU" sz="1400" dirty="0">
              <a:latin typeface="+mj-lt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6310" y="1"/>
            <a:ext cx="1817690" cy="73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1428728" y="615140"/>
          <a:ext cx="5780552" cy="4171188"/>
        </p:xfrm>
        <a:graphic>
          <a:graphicData uri="http://schemas.openxmlformats.org/drawingml/2006/table">
            <a:tbl>
              <a:tblPr/>
              <a:tblGrid>
                <a:gridCol w="320705"/>
                <a:gridCol w="2836825"/>
                <a:gridCol w="917423"/>
                <a:gridCol w="1705599"/>
              </a:tblGrid>
              <a:tr h="4790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№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Статья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Сумма, грн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Примечание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5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Основная заработная плата (ОЗП)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6500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0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Дополнительная заработная плата (ДЗП)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975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15% от ЗП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5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Единый социальный налог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2765,75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37% от (ОЗП + ДЗП)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5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Материалы и покупные изделия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410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Из таблицы 6.3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0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Затраты на содержание оборудования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2990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40% от ОЗП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5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Амортизация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50,27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25% от ст. обор.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5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Внепроизводственные расходы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2990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40% от ОЗП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5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Себестоимость (С)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16623,52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п.1+п.2+…п.7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5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Прибыль (П)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3324,704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20% от С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5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Оптовая цена (Цопт)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19948,224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П + С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5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Отпускная цена (Ц)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20047,97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Цопт + Цопт*0,005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5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НДС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4009,59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20% от п.10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5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13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Цена с НДС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23957,814</a:t>
                      </a: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п.10 + п.12</a:t>
                      </a:r>
                      <a:endParaRPr lang="ru-RU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229" marR="652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286644" cy="71436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1</a:t>
            </a:r>
            <a:r>
              <a:rPr lang="en-US" dirty="0" smtClean="0"/>
              <a:t>1</a:t>
            </a:r>
            <a:r>
              <a:rPr lang="ru-RU" dirty="0" smtClean="0"/>
              <a:t> Заключение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214282" y="4767263"/>
            <a:ext cx="2376518" cy="273844"/>
          </a:xfrm>
        </p:spPr>
        <p:txBody>
          <a:bodyPr/>
          <a:lstStyle/>
          <a:p>
            <a:r>
              <a:rPr lang="ru-RU" sz="1400" smtClean="0">
                <a:latin typeface="+mj-lt"/>
              </a:rPr>
              <a:t>13.06.2015</a:t>
            </a:r>
            <a:endParaRPr lang="ru-RU" sz="1400" dirty="0">
              <a:latin typeface="+mj-lt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285852" y="4767263"/>
            <a:ext cx="7143800" cy="273844"/>
          </a:xfrm>
        </p:spPr>
        <p:txBody>
          <a:bodyPr/>
          <a:lstStyle/>
          <a:p>
            <a:r>
              <a:rPr lang="ru-RU" smtClean="0">
                <a:latin typeface="+mj-lt"/>
              </a:rPr>
              <a:t>Студент гр. 555в  Крохмаль С.Ю. «Разработка системы бронирования железнодорожных билетов»</a:t>
            </a:r>
            <a:endParaRPr lang="ru-RU" dirty="0">
              <a:latin typeface="+mj-lt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 smtClean="0">
                <a:latin typeface="+mj-lt"/>
              </a:rPr>
              <a:pPr/>
              <a:t>15</a:t>
            </a:fld>
            <a:endParaRPr lang="ru-RU" sz="1400" dirty="0">
              <a:latin typeface="+mj-lt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6310" y="1"/>
            <a:ext cx="1817690" cy="73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500034" y="928676"/>
            <a:ext cx="8229600" cy="3394472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Проанализирована предметная область</a:t>
            </a:r>
          </a:p>
          <a:p>
            <a:r>
              <a:rPr lang="ru-RU" dirty="0" smtClean="0"/>
              <a:t>Разработано техническое задание</a:t>
            </a:r>
          </a:p>
          <a:p>
            <a:r>
              <a:rPr lang="ru-RU" dirty="0" smtClean="0"/>
              <a:t>Разработана архитектура приложения</a:t>
            </a:r>
          </a:p>
          <a:p>
            <a:r>
              <a:rPr lang="ru-RU" dirty="0" smtClean="0"/>
              <a:t>Разработана база данных</a:t>
            </a:r>
          </a:p>
          <a:p>
            <a:r>
              <a:rPr lang="ru-RU" dirty="0" smtClean="0"/>
              <a:t>Разработаны программные модули</a:t>
            </a:r>
          </a:p>
          <a:p>
            <a:r>
              <a:rPr lang="ru-RU" dirty="0" smtClean="0"/>
              <a:t>Выполнен статический анализ и функциональное тестирование</a:t>
            </a:r>
          </a:p>
          <a:p>
            <a:r>
              <a:rPr lang="ru-RU" dirty="0" smtClean="0"/>
              <a:t>Приняты меры по оптимизации запросов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1928808"/>
            <a:ext cx="8229600" cy="85725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214282" y="4767263"/>
            <a:ext cx="2376518" cy="273844"/>
          </a:xfrm>
        </p:spPr>
        <p:txBody>
          <a:bodyPr/>
          <a:lstStyle/>
          <a:p>
            <a:r>
              <a:rPr lang="ru-RU" sz="1400" smtClean="0">
                <a:latin typeface="+mj-lt"/>
              </a:rPr>
              <a:t>13.06.2015</a:t>
            </a:r>
            <a:endParaRPr lang="ru-RU" sz="1400" dirty="0">
              <a:latin typeface="+mj-lt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285852" y="4767263"/>
            <a:ext cx="7143800" cy="273844"/>
          </a:xfrm>
        </p:spPr>
        <p:txBody>
          <a:bodyPr/>
          <a:lstStyle/>
          <a:p>
            <a:r>
              <a:rPr lang="ru-RU" smtClean="0">
                <a:latin typeface="+mj-lt"/>
              </a:rPr>
              <a:t>Студент гр. 555в  Крохмаль С.Ю. «Разработка системы бронирования железнодорожных билетов»</a:t>
            </a:r>
            <a:endParaRPr lang="ru-RU" dirty="0">
              <a:latin typeface="+mj-lt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 smtClean="0">
                <a:latin typeface="+mj-lt"/>
              </a:rPr>
              <a:pPr/>
              <a:t>16</a:t>
            </a:fld>
            <a:endParaRPr lang="ru-RU" sz="1400" dirty="0">
              <a:latin typeface="+mj-lt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6310" y="1"/>
            <a:ext cx="1817690" cy="73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215206" cy="857250"/>
          </a:xfrm>
        </p:spPr>
        <p:txBody>
          <a:bodyPr/>
          <a:lstStyle/>
          <a:p>
            <a:r>
              <a:rPr lang="ru-RU" dirty="0" smtClean="0"/>
              <a:t>2 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Цель – экономия времени при покупке или бронировании железнодорожных билетов</a:t>
            </a:r>
          </a:p>
          <a:p>
            <a:r>
              <a:rPr lang="ru-RU" dirty="0" smtClean="0"/>
              <a:t>Задача – разработка системы онлайн-бронирования железнодорожных билетов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214282" y="4767263"/>
            <a:ext cx="2376518" cy="273844"/>
          </a:xfrm>
        </p:spPr>
        <p:txBody>
          <a:bodyPr/>
          <a:lstStyle/>
          <a:p>
            <a:r>
              <a:rPr lang="ru-RU" sz="1400" smtClean="0">
                <a:latin typeface="+mj-lt"/>
              </a:rPr>
              <a:t>13.06.2015</a:t>
            </a:r>
            <a:endParaRPr lang="ru-RU" sz="1400" dirty="0" smtClean="0">
              <a:latin typeface="+mj-lt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285852" y="4767263"/>
            <a:ext cx="7143800" cy="273844"/>
          </a:xfrm>
        </p:spPr>
        <p:txBody>
          <a:bodyPr/>
          <a:lstStyle/>
          <a:p>
            <a:r>
              <a:rPr lang="ru-RU" dirty="0" smtClean="0">
                <a:latin typeface="+mj-lt"/>
              </a:rPr>
              <a:t>Студент гр. 555в  </a:t>
            </a:r>
            <a:r>
              <a:rPr lang="ru-RU" dirty="0" err="1" smtClean="0">
                <a:latin typeface="+mj-lt"/>
              </a:rPr>
              <a:t>Крохмаль</a:t>
            </a:r>
            <a:r>
              <a:rPr lang="ru-RU" dirty="0" smtClean="0">
                <a:latin typeface="+mj-lt"/>
              </a:rPr>
              <a:t> С.Ю. «Разработка системы бронирования железнодорожных билетов»</a:t>
            </a:r>
            <a:endParaRPr lang="ru-RU" dirty="0">
              <a:latin typeface="+mj-lt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 smtClean="0">
                <a:latin typeface="+mj-lt"/>
              </a:rPr>
              <a:pPr/>
              <a:t>2</a:t>
            </a:fld>
            <a:endParaRPr lang="ru-RU" sz="1400" dirty="0">
              <a:latin typeface="+mj-lt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6310" y="1"/>
            <a:ext cx="1817690" cy="73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286644" cy="857250"/>
          </a:xfrm>
        </p:spPr>
        <p:txBody>
          <a:bodyPr/>
          <a:lstStyle/>
          <a:p>
            <a:r>
              <a:rPr lang="ru-RU" dirty="0" smtClean="0"/>
              <a:t>3 Выполняемые функции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Регистрация и авторизация пользователей</a:t>
            </a:r>
          </a:p>
          <a:p>
            <a:r>
              <a:rPr lang="ru-RU" dirty="0" smtClean="0"/>
              <a:t>Поиск свободных билетов</a:t>
            </a:r>
          </a:p>
          <a:p>
            <a:r>
              <a:rPr lang="ru-RU" dirty="0" smtClean="0"/>
              <a:t>Выбор поезда и вагона</a:t>
            </a:r>
          </a:p>
          <a:p>
            <a:r>
              <a:rPr lang="ru-RU" dirty="0" smtClean="0"/>
              <a:t>Выбор мест в вагоне</a:t>
            </a:r>
          </a:p>
          <a:p>
            <a:r>
              <a:rPr lang="ru-RU" dirty="0" smtClean="0"/>
              <a:t>Выбор сервисных услуг</a:t>
            </a:r>
          </a:p>
          <a:p>
            <a:r>
              <a:rPr lang="ru-RU" dirty="0" smtClean="0"/>
              <a:t>Вывод стоимости билета</a:t>
            </a:r>
          </a:p>
          <a:p>
            <a:r>
              <a:rPr lang="ru-RU" dirty="0" smtClean="0"/>
              <a:t>Бронирование или покупка билета</a:t>
            </a:r>
          </a:p>
          <a:p>
            <a:r>
              <a:rPr lang="ru-RU" dirty="0" smtClean="0"/>
              <a:t>Вывод расписания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214282" y="4767263"/>
            <a:ext cx="2376518" cy="273844"/>
          </a:xfrm>
        </p:spPr>
        <p:txBody>
          <a:bodyPr/>
          <a:lstStyle/>
          <a:p>
            <a:r>
              <a:rPr lang="ru-RU" sz="1400" smtClean="0">
                <a:latin typeface="+mj-lt"/>
              </a:rPr>
              <a:t>13.06.2015</a:t>
            </a:r>
            <a:endParaRPr lang="ru-RU" sz="1400" dirty="0">
              <a:latin typeface="+mj-lt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285852" y="4767263"/>
            <a:ext cx="7143800" cy="273844"/>
          </a:xfrm>
        </p:spPr>
        <p:txBody>
          <a:bodyPr/>
          <a:lstStyle/>
          <a:p>
            <a:r>
              <a:rPr lang="ru-RU" smtClean="0">
                <a:latin typeface="+mj-lt"/>
              </a:rPr>
              <a:t>Студент гр. 555в  Крохмаль С.Ю. «Разработка системы бронирования железнодорожных билетов»</a:t>
            </a:r>
            <a:endParaRPr lang="ru-RU" dirty="0">
              <a:latin typeface="+mj-lt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 smtClean="0">
                <a:latin typeface="+mj-lt"/>
              </a:rPr>
              <a:pPr/>
              <a:t>3</a:t>
            </a:fld>
            <a:endParaRPr lang="ru-RU" sz="1400" dirty="0">
              <a:latin typeface="+mj-lt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6310" y="1"/>
            <a:ext cx="1817690" cy="73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143768" cy="1142990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>4 Технологии и инструментальные средства разработки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6"/>
            <a:ext cx="8229600" cy="330875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ASP.NET MVC</a:t>
            </a:r>
            <a:r>
              <a:rPr lang="ru-RU" dirty="0" smtClean="0"/>
              <a:t> 4</a:t>
            </a:r>
          </a:p>
          <a:p>
            <a:r>
              <a:rPr lang="en-US" dirty="0" smtClean="0"/>
              <a:t>IIS 7 Express</a:t>
            </a:r>
          </a:p>
          <a:p>
            <a:r>
              <a:rPr lang="en-US" dirty="0" smtClean="0"/>
              <a:t>MS SQL Server 2008</a:t>
            </a:r>
          </a:p>
          <a:p>
            <a:r>
              <a:rPr lang="en-US" dirty="0" smtClean="0"/>
              <a:t>Entity Framework 4.5</a:t>
            </a:r>
          </a:p>
          <a:p>
            <a:r>
              <a:rPr lang="en-US" dirty="0" smtClean="0"/>
              <a:t>C#, LINQ, HTML 4, CSS 2.1, SQL, JavaScript</a:t>
            </a:r>
          </a:p>
          <a:p>
            <a:r>
              <a:rPr lang="en-US" dirty="0" smtClean="0"/>
              <a:t>MS Visual Studio 201</a:t>
            </a:r>
            <a:r>
              <a:rPr lang="ru-RU" dirty="0" smtClean="0"/>
              <a:t>2</a:t>
            </a:r>
            <a:endParaRPr lang="en-US" dirty="0" smtClean="0"/>
          </a:p>
          <a:p>
            <a:r>
              <a:rPr lang="en-US" dirty="0" smtClean="0"/>
              <a:t>MS SQL Server Management Studio 10.5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214282" y="4767263"/>
            <a:ext cx="2376518" cy="273844"/>
          </a:xfrm>
        </p:spPr>
        <p:txBody>
          <a:bodyPr/>
          <a:lstStyle/>
          <a:p>
            <a:r>
              <a:rPr lang="ru-RU" sz="1400" smtClean="0">
                <a:latin typeface="+mj-lt"/>
              </a:rPr>
              <a:t>13.06.2015</a:t>
            </a:r>
            <a:endParaRPr lang="ru-RU" sz="1400" dirty="0">
              <a:latin typeface="+mj-lt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285852" y="4767263"/>
            <a:ext cx="7143800" cy="273844"/>
          </a:xfrm>
        </p:spPr>
        <p:txBody>
          <a:bodyPr/>
          <a:lstStyle/>
          <a:p>
            <a:r>
              <a:rPr lang="ru-RU" smtClean="0">
                <a:latin typeface="+mj-lt"/>
              </a:rPr>
              <a:t>Студент гр. 555в  Крохмаль С.Ю. «Разработка системы бронирования железнодорожных билетов»</a:t>
            </a:r>
            <a:endParaRPr lang="ru-RU" dirty="0">
              <a:latin typeface="+mj-lt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 smtClean="0">
                <a:latin typeface="+mj-lt"/>
              </a:rPr>
              <a:pPr/>
              <a:t>4</a:t>
            </a:fld>
            <a:endParaRPr lang="ru-RU" sz="1400" dirty="0">
              <a:latin typeface="+mj-lt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6310" y="1"/>
            <a:ext cx="1817690" cy="73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000892" cy="121442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5 Общая архитектура приложения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214282" y="4767263"/>
            <a:ext cx="2376518" cy="273844"/>
          </a:xfrm>
        </p:spPr>
        <p:txBody>
          <a:bodyPr/>
          <a:lstStyle/>
          <a:p>
            <a:r>
              <a:rPr lang="ru-RU" sz="1400" smtClean="0">
                <a:latin typeface="+mj-lt"/>
              </a:rPr>
              <a:t>13.06.2015</a:t>
            </a:r>
            <a:endParaRPr lang="ru-RU" sz="1400" dirty="0">
              <a:latin typeface="+mj-lt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285852" y="4767263"/>
            <a:ext cx="7143800" cy="273844"/>
          </a:xfrm>
        </p:spPr>
        <p:txBody>
          <a:bodyPr/>
          <a:lstStyle/>
          <a:p>
            <a:r>
              <a:rPr lang="ru-RU" smtClean="0">
                <a:latin typeface="+mj-lt"/>
              </a:rPr>
              <a:t>Студент гр. 555в  Крохмаль С.Ю. «Разработка системы бронирования железнодорожных билетов»</a:t>
            </a:r>
            <a:endParaRPr lang="ru-RU" dirty="0">
              <a:latin typeface="+mj-lt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 smtClean="0">
                <a:latin typeface="+mj-lt"/>
              </a:rPr>
              <a:pPr/>
              <a:t>5</a:t>
            </a:fld>
            <a:endParaRPr lang="ru-RU" sz="1400" dirty="0">
              <a:latin typeface="+mj-lt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6310" y="1"/>
            <a:ext cx="1817690" cy="73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Рисунок 8" descr="D:\Документы\ХАИ1\DIPLOM\Documentation\Безымянный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643056"/>
            <a:ext cx="8453031" cy="2575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286644" cy="85723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6 Диаграмма последовательности</a:t>
            </a:r>
            <a:endParaRPr lang="ru-RU" sz="3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214282" y="4767263"/>
            <a:ext cx="2376518" cy="273844"/>
          </a:xfrm>
        </p:spPr>
        <p:txBody>
          <a:bodyPr/>
          <a:lstStyle/>
          <a:p>
            <a:r>
              <a:rPr lang="ru-RU" sz="1400" smtClean="0">
                <a:latin typeface="+mj-lt"/>
              </a:rPr>
              <a:t>13.06.2015</a:t>
            </a:r>
            <a:endParaRPr lang="ru-RU" sz="1400" dirty="0">
              <a:latin typeface="+mj-lt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285852" y="4767263"/>
            <a:ext cx="7143800" cy="273844"/>
          </a:xfrm>
        </p:spPr>
        <p:txBody>
          <a:bodyPr/>
          <a:lstStyle/>
          <a:p>
            <a:r>
              <a:rPr lang="ru-RU" smtClean="0">
                <a:latin typeface="+mj-lt"/>
              </a:rPr>
              <a:t>Студент гр. 555в  Крохмаль С.Ю. «Разработка системы бронирования железнодорожных билетов»</a:t>
            </a:r>
            <a:endParaRPr lang="ru-RU" dirty="0">
              <a:latin typeface="+mj-lt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 smtClean="0">
                <a:latin typeface="+mj-lt"/>
              </a:rPr>
              <a:pPr/>
              <a:t>6</a:t>
            </a:fld>
            <a:endParaRPr lang="ru-RU" sz="1400" dirty="0">
              <a:latin typeface="+mj-lt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6310" y="1"/>
            <a:ext cx="1817690" cy="73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Рисунок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785800"/>
            <a:ext cx="7368897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286644" cy="857250"/>
          </a:xfrm>
        </p:spPr>
        <p:txBody>
          <a:bodyPr/>
          <a:lstStyle/>
          <a:p>
            <a:r>
              <a:rPr lang="ru-RU" dirty="0" smtClean="0"/>
              <a:t>6 Логическая модель БД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214282" y="4767263"/>
            <a:ext cx="2376518" cy="273844"/>
          </a:xfrm>
        </p:spPr>
        <p:txBody>
          <a:bodyPr/>
          <a:lstStyle/>
          <a:p>
            <a:r>
              <a:rPr lang="ru-RU" sz="1400" smtClean="0">
                <a:latin typeface="+mj-lt"/>
              </a:rPr>
              <a:t>13.06.2015</a:t>
            </a:r>
            <a:endParaRPr lang="ru-RU" sz="1400" dirty="0">
              <a:latin typeface="+mj-lt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285852" y="4767263"/>
            <a:ext cx="7143800" cy="273844"/>
          </a:xfrm>
        </p:spPr>
        <p:txBody>
          <a:bodyPr/>
          <a:lstStyle/>
          <a:p>
            <a:r>
              <a:rPr lang="ru-RU" smtClean="0">
                <a:latin typeface="+mj-lt"/>
              </a:rPr>
              <a:t>Студент гр. 555в  Крохмаль С.Ю. «Разработка системы бронирования железнодорожных билетов»</a:t>
            </a:r>
            <a:endParaRPr lang="ru-RU" dirty="0">
              <a:latin typeface="+mj-lt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 smtClean="0">
                <a:latin typeface="+mj-lt"/>
              </a:rPr>
              <a:pPr/>
              <a:t>7</a:t>
            </a:fld>
            <a:endParaRPr lang="ru-RU" sz="1400" dirty="0">
              <a:latin typeface="+mj-lt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6310" y="1"/>
            <a:ext cx="1817690" cy="73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241" name="Object 1"/>
          <p:cNvGraphicFramePr>
            <a:graphicFrameLocks noChangeAspect="1"/>
          </p:cNvGraphicFramePr>
          <p:nvPr/>
        </p:nvGraphicFramePr>
        <p:xfrm>
          <a:off x="1500166" y="857238"/>
          <a:ext cx="6115050" cy="3838575"/>
        </p:xfrm>
        <a:graphic>
          <a:graphicData uri="http://schemas.openxmlformats.org/presentationml/2006/ole">
            <p:oleObj spid="_x0000_s10241" name="Visio" r:id="rId4" imgW="6706951" imgH="4212044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64292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7 Физическая модель БД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214282" y="4767263"/>
            <a:ext cx="2376518" cy="273844"/>
          </a:xfrm>
        </p:spPr>
        <p:txBody>
          <a:bodyPr/>
          <a:lstStyle/>
          <a:p>
            <a:r>
              <a:rPr lang="ru-RU" sz="1400" smtClean="0">
                <a:latin typeface="+mj-lt"/>
              </a:rPr>
              <a:t>13.06.2015</a:t>
            </a:r>
            <a:endParaRPr lang="ru-RU" sz="1400" dirty="0">
              <a:latin typeface="+mj-lt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285852" y="4767263"/>
            <a:ext cx="7143800" cy="273844"/>
          </a:xfrm>
        </p:spPr>
        <p:txBody>
          <a:bodyPr/>
          <a:lstStyle/>
          <a:p>
            <a:r>
              <a:rPr lang="ru-RU" smtClean="0">
                <a:latin typeface="+mj-lt"/>
              </a:rPr>
              <a:t>Студент гр. 555в  Крохмаль С.Ю. «Разработка системы бронирования железнодорожных билетов»</a:t>
            </a:r>
            <a:endParaRPr lang="ru-RU" dirty="0">
              <a:latin typeface="+mj-lt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 smtClean="0">
                <a:latin typeface="+mj-lt"/>
              </a:rPr>
              <a:pPr/>
              <a:t>8</a:t>
            </a:fld>
            <a:endParaRPr lang="ru-RU" sz="1400" dirty="0">
              <a:latin typeface="+mj-lt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6310" y="1"/>
            <a:ext cx="1817690" cy="73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7" y="785800"/>
            <a:ext cx="8547361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215206" cy="64292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8 Схема </a:t>
            </a:r>
            <a:r>
              <a:rPr lang="en-US" dirty="0" smtClean="0"/>
              <a:t>web-</a:t>
            </a:r>
            <a:r>
              <a:rPr lang="ru-RU" dirty="0" smtClean="0"/>
              <a:t>страницы сайта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214282" y="4767263"/>
            <a:ext cx="2376518" cy="273844"/>
          </a:xfrm>
        </p:spPr>
        <p:txBody>
          <a:bodyPr/>
          <a:lstStyle/>
          <a:p>
            <a:r>
              <a:rPr lang="ru-RU" sz="1400" smtClean="0">
                <a:latin typeface="+mj-lt"/>
              </a:rPr>
              <a:t>13.06.2015</a:t>
            </a:r>
            <a:endParaRPr lang="ru-RU" sz="1400" dirty="0">
              <a:latin typeface="+mj-lt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285852" y="4767263"/>
            <a:ext cx="7143800" cy="273844"/>
          </a:xfrm>
        </p:spPr>
        <p:txBody>
          <a:bodyPr/>
          <a:lstStyle/>
          <a:p>
            <a:r>
              <a:rPr lang="ru-RU" smtClean="0">
                <a:latin typeface="+mj-lt"/>
              </a:rPr>
              <a:t>Студент гр. 555в  Крохмаль С.Ю. «Разработка системы бронирования железнодорожных билетов»</a:t>
            </a:r>
            <a:endParaRPr lang="ru-RU" dirty="0">
              <a:latin typeface="+mj-lt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 smtClean="0">
                <a:latin typeface="+mj-lt"/>
              </a:rPr>
              <a:pPr/>
              <a:t>9</a:t>
            </a:fld>
            <a:endParaRPr lang="ru-RU" sz="1400" dirty="0">
              <a:latin typeface="+mj-lt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6310" y="1"/>
            <a:ext cx="1817690" cy="73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Рисунок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642924"/>
            <a:ext cx="5662105" cy="3904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</TotalTime>
  <Words>716</Words>
  <PresentationFormat>Экран (16:9)</PresentationFormat>
  <Paragraphs>247</Paragraphs>
  <Slides>16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8" baseType="lpstr">
      <vt:lpstr>Тема Office</vt:lpstr>
      <vt:lpstr>Visio</vt:lpstr>
      <vt:lpstr>Слайд 1</vt:lpstr>
      <vt:lpstr>2 Постановка задачи</vt:lpstr>
      <vt:lpstr>3 Выполняемые функции</vt:lpstr>
      <vt:lpstr>4 Технологии и инструментальные средства разработки</vt:lpstr>
      <vt:lpstr>5 Общая архитектура приложения</vt:lpstr>
      <vt:lpstr>6 Диаграмма последовательности</vt:lpstr>
      <vt:lpstr>6 Логическая модель БД</vt:lpstr>
      <vt:lpstr>7 Физическая модель БД</vt:lpstr>
      <vt:lpstr>8 Схема web-страницы сайта</vt:lpstr>
      <vt:lpstr>9 Диаграмма классов</vt:lpstr>
      <vt:lpstr>9 Диаграмма классов</vt:lpstr>
      <vt:lpstr>10 Статический анализ кода</vt:lpstr>
      <vt:lpstr>11 Оптимизация запросов</vt:lpstr>
      <vt:lpstr>12 Расчет себестоимости и цены</vt:lpstr>
      <vt:lpstr>11 Заключение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RAGE</dc:creator>
  <cp:lastModifiedBy>RAGE</cp:lastModifiedBy>
  <cp:revision>105</cp:revision>
  <dcterms:created xsi:type="dcterms:W3CDTF">2014-06-03T15:53:42Z</dcterms:created>
  <dcterms:modified xsi:type="dcterms:W3CDTF">2015-06-14T19:28:07Z</dcterms:modified>
</cp:coreProperties>
</file>