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8" r:id="rId5"/>
    <p:sldId id="277" r:id="rId6"/>
    <p:sldId id="281" r:id="rId7"/>
    <p:sldId id="270" r:id="rId8"/>
    <p:sldId id="269" r:id="rId9"/>
    <p:sldId id="282" r:id="rId10"/>
    <p:sldId id="273" r:id="rId11"/>
    <p:sldId id="274" r:id="rId12"/>
    <p:sldId id="275" r:id="rId13"/>
    <p:sldId id="276" r:id="rId14"/>
    <p:sldId id="272" r:id="rId15"/>
    <p:sldId id="278" r:id="rId16"/>
    <p:sldId id="279" r:id="rId17"/>
    <p:sldId id="280" r:id="rId18"/>
    <p:sldId id="26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641"/>
    <a:srgbClr val="E25329"/>
    <a:srgbClr val="DF1828"/>
    <a:srgbClr val="191918"/>
    <a:srgbClr val="9E3F2B"/>
    <a:srgbClr val="3C3731"/>
    <a:srgbClr val="C05331"/>
    <a:srgbClr val="FDC165"/>
    <a:srgbClr val="FDFCF7"/>
    <a:srgbClr val="EF5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Средний стиль 1 —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Средний стиль 1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1020" y="5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F3267-1025-8F97-84C7-6D6F1B26E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5822" y="3431866"/>
            <a:ext cx="7914288" cy="1615609"/>
          </a:xfrm>
        </p:spPr>
        <p:txBody>
          <a:bodyPr anchor="ctr"/>
          <a:lstStyle>
            <a:lvl1pPr algn="ctr">
              <a:defRPr sz="60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DCCD8-336F-5B6E-3D7A-C197ADC4E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822" y="5129048"/>
            <a:ext cx="7914288" cy="122730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66868-B6E3-0C7F-2F98-44ABA83AC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DF8AF8-FDE2-410C-8D85-3FB48DA88970}" type="datetimeFigureOut">
              <a:rPr lang="ru-RU" smtClean="0"/>
              <a:pPr/>
              <a:t>21.05.2025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8A31D-2EA7-2D07-4E55-942D8EA0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91F7A-BA25-9C40-5147-632CDA975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64C9140-A1CC-4337-801E-1631F84DA6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574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B172-37AB-9C92-E2CC-164192D1A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9AD25-74B4-0B23-D1B7-4CBC09AF6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BB94A-F3EB-BFBF-0786-30CF4020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AF8-FDE2-410C-8D85-3FB48DA8897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D872-9F34-8E29-3901-E7F41D58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52B0-F413-AEE1-65A4-72BC80A52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9140-A1CC-4337-801E-1631F84D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75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364E3-DEFE-384E-874E-CFE6BAB5B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3B02D-7CF6-A0EA-23CD-25518099C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58812-845A-DBCA-0E6E-58A42D9FA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AF8-FDE2-410C-8D85-3FB48DA8897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A56FF-DD40-2CB9-0030-B9FBA70F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D17E0-69B1-A6AD-2312-C86F3657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9140-A1CC-4337-801E-1631F84D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79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90B68-8F96-411F-AAE8-9EEC655B9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316733"/>
            <a:ext cx="10397358" cy="1325563"/>
          </a:xfrm>
        </p:spPr>
        <p:txBody>
          <a:bodyPr/>
          <a:lstStyle>
            <a:lvl1pPr>
              <a:defRPr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2A2F1-E7B1-7893-5A19-AD14132A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1839310"/>
            <a:ext cx="8555421" cy="451704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C211-E2B1-0E8A-9CDA-F7BF249D0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0DF8AF8-FDE2-410C-8D85-3FB48DA88970}" type="datetimeFigureOut">
              <a:rPr lang="ru-RU" smtClean="0"/>
              <a:pPr/>
              <a:t>21.05.2025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0AE10-595B-BA4F-757F-0D952E49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7ECD9-62AD-2ED3-0DE8-5C33549B3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64C9140-A1CC-4337-801E-1631F84DA6C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40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C622-07CE-1784-8746-BAEE04C6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0F502-C499-4611-3F82-6450B173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7542D-213D-02E1-AF6C-9E29A8C04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AF8-FDE2-410C-8D85-3FB48DA8897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7B38-E6A4-7E3C-B690-CBC6DD3B6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6065C-AD2A-D8F0-1E2D-D2CD813C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9140-A1CC-4337-801E-1631F84D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2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2446-78F4-64D9-3BCE-B9B91273A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39EB-795F-5834-CDD8-29B155F00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5F12-8ED9-32B4-BB3B-3E01DD801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E1BD5-5603-A051-14D1-A7C4B24E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AF8-FDE2-410C-8D85-3FB48DA8897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FE315-FA80-84A9-E1B9-8416AA27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26ED5-2606-B40D-F5E5-77149B7C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9140-A1CC-4337-801E-1631F84D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067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81981-2075-0694-7437-B911A70A2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CD91A-0078-E00B-DD0A-4AC86EE9F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177F6-3FB6-7F47-4026-151E329E5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AFA44-ED3A-4C88-36DE-546D666C8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EF0E0-4204-8A2D-788E-8A68A484D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AF9F21-2C53-54FC-954A-28888E028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AF8-FDE2-410C-8D85-3FB48DA8897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40D8F-3FF1-B013-9E23-0F5CCA6B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1B5BFD-34E4-920A-D0E3-75F10FB1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9140-A1CC-4337-801E-1631F84D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5024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DA88-B122-214E-B5E0-E3180B2C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150FF-7599-CC84-9385-2CE33961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AF8-FDE2-410C-8D85-3FB48DA8897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BD902-BE9F-D468-C220-5A6EE243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B1DB4D-98BF-AEC3-954C-FFA43138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9140-A1CC-4337-801E-1631F84D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77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25A582-B8F3-D896-3894-4126EE55E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AF8-FDE2-410C-8D85-3FB48DA8897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4BD34A-A509-1A8E-7751-54B78A86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B74E2-6255-3BF7-E53A-CF19F0BB5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9140-A1CC-4337-801E-1631F84D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4AF3-E71C-F0BC-1964-F4E4F97F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B0028-AA70-4D34-B623-DCA42E476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5CAC5-73A4-6A14-2862-26B2F34F2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9F47A-338A-F9B4-C5BC-E36C5880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AF8-FDE2-410C-8D85-3FB48DA8897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46B6B3-E169-2693-1A50-7F8EF0E80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D5CC7-2DD3-61E1-014C-07FA3810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9140-A1CC-4337-801E-1631F84D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83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3ECE-CB5B-3F96-328B-747AA9D51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E46DD8-16C2-0AB0-7CDB-92680FFCFA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036F4-98F8-A308-233D-A211459D9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9AFC1-D75B-EA63-8936-6E709A93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F8AF8-FDE2-410C-8D85-3FB48DA8897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98E78-E48C-49E2-1978-305BC5E97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84CEC-2C05-0F62-428F-0939AE6F0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4C9140-A1CC-4337-801E-1631F84DA6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517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s://presentation-creation.ru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135E0D-0038-412F-7A8E-40CEC6373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ABF78-79CA-46B4-C1B2-3891D2DC1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C76DF-8B83-4025-02A8-3BE948E65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F8AF8-FDE2-410C-8D85-3FB48DA8897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5384C-6B6C-EDC3-46C0-9BFB44D79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D001-6171-B71F-A678-1D1A06DAF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C9140-A1CC-4337-801E-1631F84DA6C8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3"/>
            <a:extLst>
              <a:ext uri="{FF2B5EF4-FFF2-40B4-BE49-F238E27FC236}">
                <a16:creationId xmlns:a16="http://schemas.microsoft.com/office/drawing/2014/main" id="{897A19B5-97F5-4E9A-1613-D5654B987D4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20688" y="4585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92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microsoft.com/office/2007/relationships/hdphoto" Target="../media/hdphoto5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AACC2-987C-EC31-7079-F1BA92032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2388" y="0"/>
            <a:ext cx="7914288" cy="5836778"/>
          </a:xfrm>
        </p:spPr>
        <p:txBody>
          <a:bodyPr anchor="t">
            <a:normAutofit fontScale="90000"/>
          </a:bodyPr>
          <a:lstStyle/>
          <a:p>
            <a:pPr algn="l"/>
            <a:r>
              <a:rPr lang="ru-RU" sz="6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Анализ </a:t>
            </a:r>
            <a:br>
              <a:rPr lang="ru-RU" sz="6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6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эффективности маркетинговых кампаний и сегментация клиентов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i="1" dirty="0"/>
              <a:t>Итоговый проект по аналитике данных в сфере спортивной торговли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A7A488F6-EA91-4151-B055-F9BC30481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34156"/>
            <a:ext cx="7914288" cy="623844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dirty="0"/>
              <a:t>Кургузкин Сергей</a:t>
            </a:r>
          </a:p>
          <a:p>
            <a:pPr algn="l"/>
            <a:r>
              <a:rPr lang="ru-RU" dirty="0"/>
              <a:t>Май 2025 год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529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46C5-CB81-133A-7209-67F060B2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97358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График кластеров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97AEAFF0-48A0-41D7-97A3-138C8BB57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4561" y="1239140"/>
            <a:ext cx="8400516" cy="5351314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BDEF3-F781-4E89-92B7-D4666D19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6943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46C5-CB81-133A-7209-67F060B2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1007"/>
            <a:ext cx="10397358" cy="1876766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Характеристики</a:t>
            </a:r>
            <a:b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кластеров</a:t>
            </a:r>
            <a:b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600" dirty="0"/>
              <a:t>Метод: </a:t>
            </a:r>
            <a:r>
              <a:rPr lang="en-US" sz="3600" dirty="0" err="1"/>
              <a:t>KMeans</a:t>
            </a:r>
            <a:r>
              <a:rPr lang="en-US" sz="3600" dirty="0"/>
              <a:t> (5 </a:t>
            </a:r>
            <a:r>
              <a:rPr lang="ru-RU" sz="3600" dirty="0"/>
              <a:t>кластеров).</a:t>
            </a:r>
            <a:endParaRPr lang="ru-RU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47229D45-5723-4F5E-9EDD-5DC528C2862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597920"/>
            <a:ext cx="5421994" cy="4119074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BDEF3-F781-4E89-92B7-D4666D19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CDD700-79F9-4455-88A0-AD7AC6DCD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1994" y="2597920"/>
            <a:ext cx="5114970" cy="411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1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46C5-CB81-133A-7209-67F060B2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97358" cy="102550"/>
          </a:xfrm>
        </p:spPr>
        <p:txBody>
          <a:bodyPr>
            <a:normAutofit fontScale="90000"/>
          </a:bodyPr>
          <a:lstStyle/>
          <a:p>
            <a:pPr algn="ctr"/>
            <a:endParaRPr lang="ru-RU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8E5D0CD-11F1-4EFC-BFB9-FEC7349CA1C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"/>
            <a:ext cx="8879080" cy="6857998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BDEF3-F781-4E89-92B7-D4666D19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9B3ABC2-1C00-44E7-A249-396555ABC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524071"/>
              </p:ext>
            </p:extLst>
          </p:nvPr>
        </p:nvGraphicFramePr>
        <p:xfrm>
          <a:off x="3033758" y="5051701"/>
          <a:ext cx="8055128" cy="1236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891">
                  <a:extLst>
                    <a:ext uri="{9D8B030D-6E8A-4147-A177-3AD203B41FA5}">
                      <a16:colId xmlns:a16="http://schemas.microsoft.com/office/drawing/2014/main" val="554155276"/>
                    </a:ext>
                  </a:extLst>
                </a:gridCol>
                <a:gridCol w="873184">
                  <a:extLst>
                    <a:ext uri="{9D8B030D-6E8A-4147-A177-3AD203B41FA5}">
                      <a16:colId xmlns:a16="http://schemas.microsoft.com/office/drawing/2014/main" val="3372837474"/>
                    </a:ext>
                  </a:extLst>
                </a:gridCol>
                <a:gridCol w="1140598">
                  <a:extLst>
                    <a:ext uri="{9D8B030D-6E8A-4147-A177-3AD203B41FA5}">
                      <a16:colId xmlns:a16="http://schemas.microsoft.com/office/drawing/2014/main" val="2788116099"/>
                    </a:ext>
                  </a:extLst>
                </a:gridCol>
                <a:gridCol w="1006891">
                  <a:extLst>
                    <a:ext uri="{9D8B030D-6E8A-4147-A177-3AD203B41FA5}">
                      <a16:colId xmlns:a16="http://schemas.microsoft.com/office/drawing/2014/main" val="2113896967"/>
                    </a:ext>
                  </a:extLst>
                </a:gridCol>
                <a:gridCol w="1006891">
                  <a:extLst>
                    <a:ext uri="{9D8B030D-6E8A-4147-A177-3AD203B41FA5}">
                      <a16:colId xmlns:a16="http://schemas.microsoft.com/office/drawing/2014/main" val="3036691922"/>
                    </a:ext>
                  </a:extLst>
                </a:gridCol>
                <a:gridCol w="1127063">
                  <a:extLst>
                    <a:ext uri="{9D8B030D-6E8A-4147-A177-3AD203B41FA5}">
                      <a16:colId xmlns:a16="http://schemas.microsoft.com/office/drawing/2014/main" val="3099118126"/>
                    </a:ext>
                  </a:extLst>
                </a:gridCol>
                <a:gridCol w="991312">
                  <a:extLst>
                    <a:ext uri="{9D8B030D-6E8A-4147-A177-3AD203B41FA5}">
                      <a16:colId xmlns:a16="http://schemas.microsoft.com/office/drawing/2014/main" val="1445985272"/>
                    </a:ext>
                  </a:extLst>
                </a:gridCol>
                <a:gridCol w="902298">
                  <a:extLst>
                    <a:ext uri="{9D8B030D-6E8A-4147-A177-3AD203B41FA5}">
                      <a16:colId xmlns:a16="http://schemas.microsoft.com/office/drawing/2014/main" val="19995883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dirty="0" err="1">
                          <a:effectLst/>
                        </a:rPr>
                        <a:t>Cluster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age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education_code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total_spent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avg_purchase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purchase_count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discount_ratio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effectLst/>
                        </a:rPr>
                        <a:t>gender_code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920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42.95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122044.81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3757.98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34.08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0.45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800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41.14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172321.24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5710.27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33.20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0.34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0.95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231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41.31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0.24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3424681.70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9079.75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454.12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0.21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0.58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797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24.11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1.00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167126.01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5472.15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32.65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0.37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0.73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490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37.49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0.19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1163513.27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6539.18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190.62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0.34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0.57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15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05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46C5-CB81-133A-7209-67F060B27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1602021" y="2281729"/>
            <a:ext cx="5204377" cy="155960"/>
          </a:xfrm>
        </p:spPr>
        <p:txBody>
          <a:bodyPr>
            <a:normAutofit fontScale="90000"/>
          </a:bodyPr>
          <a:lstStyle/>
          <a:p>
            <a:pPr algn="ctr"/>
            <a:endParaRPr lang="ru-RU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474322E-6F7C-4C7D-A5AF-CD82A966EC9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8819260" cy="6590454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BDEF3-F781-4E89-92B7-D4666D19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26C744-1D0B-4D05-B9C7-B3C637AFDE25}"/>
              </a:ext>
            </a:extLst>
          </p:cNvPr>
          <p:cNvSpPr txBox="1"/>
          <p:nvPr/>
        </p:nvSpPr>
        <p:spPr>
          <a:xfrm>
            <a:off x="4734370" y="3273039"/>
            <a:ext cx="40848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Batang" panose="02030600000101010101" pitchFamily="18" charset="-127"/>
                <a:ea typeface="Batang" panose="02030600000101010101" pitchFamily="18" charset="-127"/>
              </a:rPr>
              <a:t>Влияние скидок на поведение клиентов</a:t>
            </a:r>
          </a:p>
        </p:txBody>
      </p:sp>
    </p:spTree>
    <p:extLst>
      <p:ext uri="{BB962C8B-B14F-4D97-AF65-F5344CB8AC3E}">
        <p14:creationId xmlns:p14="http://schemas.microsoft.com/office/powerpoint/2010/main" val="399620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4B5C-654E-4EFA-75E7-5F090565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316733"/>
            <a:ext cx="10397358" cy="204841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СФОРМИРОВАННЫЕ ХАРАКТЕРИСТИКИ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РЕКОМЕНДАЦИИ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97309-E09C-4996-813D-C84508CD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8" name="Таблица 10">
            <a:extLst>
              <a:ext uri="{FF2B5EF4-FFF2-40B4-BE49-F238E27FC236}">
                <a16:creationId xmlns:a16="http://schemas.microsoft.com/office/drawing/2014/main" id="{3BA5646E-11C3-3436-4AB6-EF10748F3F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585573"/>
              </p:ext>
            </p:extLst>
          </p:nvPr>
        </p:nvGraphicFramePr>
        <p:xfrm>
          <a:off x="327785" y="2493227"/>
          <a:ext cx="8891752" cy="3969143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013905">
                  <a:extLst>
                    <a:ext uri="{9D8B030D-6E8A-4147-A177-3AD203B41FA5}">
                      <a16:colId xmlns:a16="http://schemas.microsoft.com/office/drawing/2014/main" val="1060721299"/>
                    </a:ext>
                  </a:extLst>
                </a:gridCol>
                <a:gridCol w="1392964">
                  <a:extLst>
                    <a:ext uri="{9D8B030D-6E8A-4147-A177-3AD203B41FA5}">
                      <a16:colId xmlns:a16="http://schemas.microsoft.com/office/drawing/2014/main" val="3730294796"/>
                    </a:ext>
                  </a:extLst>
                </a:gridCol>
                <a:gridCol w="3785787">
                  <a:extLst>
                    <a:ext uri="{9D8B030D-6E8A-4147-A177-3AD203B41FA5}">
                      <a16:colId xmlns:a16="http://schemas.microsoft.com/office/drawing/2014/main" val="2835790685"/>
                    </a:ext>
                  </a:extLst>
                </a:gridCol>
                <a:gridCol w="2699096">
                  <a:extLst>
                    <a:ext uri="{9D8B030D-6E8A-4147-A177-3AD203B41FA5}">
                      <a16:colId xmlns:a16="http://schemas.microsoft.com/office/drawing/2014/main" val="3241802405"/>
                    </a:ext>
                  </a:extLst>
                </a:gridCol>
              </a:tblGrid>
              <a:tr h="494423"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Кластер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Тип клиента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Характеристика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Приоритетная стратегия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826020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pPr algn="di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Женщина средних лет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Женщины среднего возраста (43 года) со средним образованием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Удержание, качество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297412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pPr algn="di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Мужчина средних лет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Мужчины среднего возраста (41 год) со средним образованием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Комплекты, кросс-продажи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992689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pPr algn="di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VIP-покупатель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VIP-клиенты (мужчины 41 года) с очень высокой активностью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Персонализация, эксклюзив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803528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pPr algn="di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Молодой человек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Молодые мужчины (24 года) с высшим образованием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Соцсети, молодёжные кампании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233698"/>
                  </a:ext>
                </a:extLst>
              </a:tr>
              <a:tr h="494423">
                <a:tc>
                  <a:txBody>
                    <a:bodyPr/>
                    <a:lstStyle/>
                    <a:p>
                      <a:pPr algn="dist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Активный мужчина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Лояльные клиенты (мужчины 37 лет) с высокой покупательской активностью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Сообщество, активный отдых</a:t>
                      </a:r>
                      <a:endParaRPr lang="ru-RU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167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17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BF54-EE4A-0FE5-D74E-6B5A7D21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184666"/>
            <a:ext cx="10397358" cy="2563200"/>
          </a:xfrm>
        </p:spPr>
        <p:txBody>
          <a:bodyPr>
            <a:normAutofit/>
          </a:bodyPr>
          <a:lstStyle/>
          <a:p>
            <a:r>
              <a:rPr lang="ru-RU" sz="5300" dirty="0"/>
              <a:t>			</a:t>
            </a:r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Модель склонности 					клиента к покупке</a:t>
            </a:r>
            <a:br>
              <a:rPr lang="ru-RU" sz="1200" dirty="0"/>
            </a:br>
            <a:br>
              <a:rPr lang="ru-RU" sz="1200" dirty="0"/>
            </a:br>
            <a:r>
              <a:rPr lang="ru-RU" sz="2000" dirty="0"/>
              <a:t>Цель: прогноз вероятности покупки целевого товара ("Брюки мужские </a:t>
            </a:r>
            <a:r>
              <a:rPr lang="ru-RU" sz="2000" dirty="0" err="1"/>
              <a:t>Demix</a:t>
            </a:r>
            <a:r>
              <a:rPr lang="ru-RU" sz="2000" dirty="0"/>
              <a:t>")</a:t>
            </a:r>
            <a:br>
              <a:rPr lang="ru-RU" sz="2000" dirty="0"/>
            </a:br>
            <a:r>
              <a:rPr lang="ru-RU" sz="2000" dirty="0"/>
              <a:t>Метод: </a:t>
            </a:r>
            <a:r>
              <a:rPr lang="ru-RU" sz="2000" dirty="0" err="1"/>
              <a:t>XGBoost</a:t>
            </a:r>
            <a:r>
              <a:rPr lang="ru-RU" sz="2000" dirty="0"/>
              <a:t> </a:t>
            </a:r>
            <a:br>
              <a:rPr lang="ru-RU" sz="2000" dirty="0"/>
            </a:br>
            <a:r>
              <a:rPr lang="ru-RU" sz="2000" dirty="0"/>
              <a:t>Применение: Планирование маркетинговой кампании для жителей города 1188.</a:t>
            </a:r>
            <a:endParaRPr lang="ru-RU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E6AE8A-387C-495F-BA44-EDB16ECD3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7469" y="2932532"/>
            <a:ext cx="10084038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Размер выборки: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10827 строк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Доля положительных примеров (целевых покупок):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~0.5% (сильный дисбаланс)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Метрики модели: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AUC-ROC: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0.887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F1-score (оптимальный порог):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0.23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0.20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Symbol" panose="05050102010706020507" pitchFamily="18" charset="2"/>
              <a:buChar char=""/>
              <a:tabLst/>
            </a:pP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kumimoji="0" lang="ru-RU" altLang="ru-RU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0.27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FA771B03-E2CF-9152-45D5-2E0071D6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082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46C5-CB81-133A-7209-67F060B2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SHAP-</a:t>
            </a:r>
            <a:r>
              <a:rPr lang="ru-RU" dirty="0"/>
              <a:t>график: важность признаков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00C9ECAE-8544-4069-84EE-643D7C211B3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03163" y="1350236"/>
            <a:ext cx="6592792" cy="5191031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BDEF3-F781-4E89-92B7-D4666D19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269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8A50-9F6D-D3A5-080B-73B5E7F9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Итоговые выводы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C2C0186D-5A7B-7047-E1F1-18F81C4D1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8523" y="2490118"/>
            <a:ext cx="5619750" cy="3481954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Email</a:t>
            </a:r>
            <a:r>
              <a:rPr lang="ru-RU" dirty="0"/>
              <a:t>-рассылка скидок увеличила выручку на 19.45%.</a:t>
            </a:r>
          </a:p>
          <a:p>
            <a:r>
              <a:rPr lang="ru-RU" dirty="0"/>
              <a:t>Клиенты разделены на 5 кластеров с разными предпочтениями.</a:t>
            </a:r>
          </a:p>
          <a:p>
            <a:r>
              <a:rPr lang="ru-RU" dirty="0"/>
              <a:t>Скидки негативно влияют на средний чек, но повышают частоту покупок.</a:t>
            </a:r>
          </a:p>
          <a:p>
            <a:r>
              <a:rPr lang="ru-RU" dirty="0"/>
              <a:t>Рекомендуется тестировать разные типы скидок и улучшать дизайн рассылок.</a:t>
            </a:r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A8E142E8-54F5-4C3F-A4A0-1CABD3C57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Рисунок 4" descr="Спортивные мячи">
            <a:extLst>
              <a:ext uri="{FF2B5EF4-FFF2-40B4-BE49-F238E27FC236}">
                <a16:creationId xmlns:a16="http://schemas.microsoft.com/office/drawing/2014/main" id="{AEC3691F-D0FA-9EB1-F6E8-F08238A4B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47148" y="2536686"/>
            <a:ext cx="3159378" cy="315937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2897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6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9">
            <a:extLst>
              <a:ext uri="{FF2B5EF4-FFF2-40B4-BE49-F238E27FC236}">
                <a16:creationId xmlns:a16="http://schemas.microsoft.com/office/drawing/2014/main" id="{CF524301-0F29-8713-43B3-29D2BC0D466D}"/>
              </a:ext>
            </a:extLst>
          </p:cNvPr>
          <p:cNvSpPr txBox="1">
            <a:spLocks/>
          </p:cNvSpPr>
          <p:nvPr/>
        </p:nvSpPr>
        <p:spPr>
          <a:xfrm>
            <a:off x="1845892" y="1510591"/>
            <a:ext cx="7169922" cy="1989114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Спасибо за внимание!</a:t>
            </a:r>
            <a:endParaRPr lang="ru-RU" sz="7200" b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Текст 11">
            <a:extLst>
              <a:ext uri="{FF2B5EF4-FFF2-40B4-BE49-F238E27FC236}">
                <a16:creationId xmlns:a16="http://schemas.microsoft.com/office/drawing/2014/main" id="{B9D6F153-234F-17BA-0F09-95BD5CC37120}"/>
              </a:ext>
            </a:extLst>
          </p:cNvPr>
          <p:cNvSpPr txBox="1">
            <a:spLocks/>
          </p:cNvSpPr>
          <p:nvPr/>
        </p:nvSpPr>
        <p:spPr>
          <a:xfrm>
            <a:off x="2711048" y="4352852"/>
            <a:ext cx="6975002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Готов ответить на вопросы и обсудить результаты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270915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BF54-EE4A-0FE5-D74E-6B5A7D21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263" y="279643"/>
            <a:ext cx="10397358" cy="1325563"/>
          </a:xfrm>
        </p:spPr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Цели проекта: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82BD-1D0D-29BE-0C71-6A5FBE941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1. Оценить эффективность проведённых маркетинговых кампаний.</a:t>
            </a:r>
          </a:p>
          <a:p>
            <a:r>
              <a:rPr lang="ru-RU" dirty="0"/>
              <a:t>2. Восстановить утерянные данные о поле клиентов с помощью бинарной классификации.</a:t>
            </a:r>
          </a:p>
          <a:p>
            <a:r>
              <a:rPr lang="ru-RU" dirty="0"/>
              <a:t>3. Провести A/B-тестирование для оценки </a:t>
            </a:r>
            <a:r>
              <a:rPr lang="ru-RU" dirty="0" err="1"/>
              <a:t>email</a:t>
            </a:r>
            <a:r>
              <a:rPr lang="ru-RU" dirty="0"/>
              <a:t>-рассылки скидок.</a:t>
            </a:r>
          </a:p>
          <a:p>
            <a:r>
              <a:rPr lang="ru-RU" dirty="0"/>
              <a:t>4. Сегментировать клиентов на кластеры для персонализации маркетинга.</a:t>
            </a:r>
          </a:p>
          <a:p>
            <a:r>
              <a:rPr lang="ru-RU" dirty="0"/>
              <a:t>5. Построить модель склонности к покупке для планирования новых кампаний.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FA771B03-E2CF-9152-45D5-2E0071D6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23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DB01-98A0-1126-BAEF-EDFAD993F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Источники данных</a:t>
            </a:r>
          </a:p>
        </p:txBody>
      </p:sp>
      <p:sp>
        <p:nvSpPr>
          <p:cNvPr id="17" name="Нижний колонтитул 4">
            <a:extLst>
              <a:ext uri="{FF2B5EF4-FFF2-40B4-BE49-F238E27FC236}">
                <a16:creationId xmlns:a16="http://schemas.microsoft.com/office/drawing/2014/main" id="{9CAE295A-A812-4E33-94D2-68753355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Прямоугольник 3">
            <a:extLst>
              <a:ext uri="{FF2B5EF4-FFF2-40B4-BE49-F238E27FC236}">
                <a16:creationId xmlns:a16="http://schemas.microsoft.com/office/drawing/2014/main" id="{FD188264-A421-AAAD-3562-A6C78C240A6C}"/>
              </a:ext>
            </a:extLst>
          </p:cNvPr>
          <p:cNvSpPr/>
          <p:nvPr/>
        </p:nvSpPr>
        <p:spPr>
          <a:xfrm>
            <a:off x="252248" y="2934514"/>
            <a:ext cx="2886075" cy="318055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Овал 4">
            <a:extLst>
              <a:ext uri="{FF2B5EF4-FFF2-40B4-BE49-F238E27FC236}">
                <a16:creationId xmlns:a16="http://schemas.microsoft.com/office/drawing/2014/main" id="{EED208F2-AFA1-594B-A780-42C6F734EA6D}"/>
              </a:ext>
            </a:extLst>
          </p:cNvPr>
          <p:cNvSpPr/>
          <p:nvPr/>
        </p:nvSpPr>
        <p:spPr>
          <a:xfrm>
            <a:off x="1319048" y="2593212"/>
            <a:ext cx="733425" cy="73342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4C12D-6D97-AA46-FEC1-73A70C4CE952}"/>
              </a:ext>
            </a:extLst>
          </p:cNvPr>
          <p:cNvSpPr txBox="1"/>
          <p:nvPr/>
        </p:nvSpPr>
        <p:spPr>
          <a:xfrm>
            <a:off x="1328574" y="2600624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" name="Прямоугольник 6">
            <a:extLst>
              <a:ext uri="{FF2B5EF4-FFF2-40B4-BE49-F238E27FC236}">
                <a16:creationId xmlns:a16="http://schemas.microsoft.com/office/drawing/2014/main" id="{39922B81-B152-4647-DA2D-38DAC987A169}"/>
              </a:ext>
            </a:extLst>
          </p:cNvPr>
          <p:cNvSpPr/>
          <p:nvPr/>
        </p:nvSpPr>
        <p:spPr>
          <a:xfrm>
            <a:off x="3512322" y="2945582"/>
            <a:ext cx="3555050" cy="318055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4BA876D1-4F7C-53F2-5298-4E292441278C}"/>
              </a:ext>
            </a:extLst>
          </p:cNvPr>
          <p:cNvSpPr txBox="1">
            <a:spLocks/>
          </p:cNvSpPr>
          <p:nvPr/>
        </p:nvSpPr>
        <p:spPr>
          <a:xfrm>
            <a:off x="3512321" y="3383731"/>
            <a:ext cx="3555051" cy="2667001"/>
          </a:xfrm>
          <a:prstGeom prst="rect">
            <a:avLst/>
          </a:prstGeom>
          <a:noFill/>
          <a:effectLst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>
                <a:solidFill>
                  <a:schemeClr val="bg1"/>
                </a:solidFill>
              </a:rPr>
              <a:t>personal_data.csv</a:t>
            </a:r>
          </a:p>
          <a:p>
            <a:pPr marL="0" indent="0" algn="ctr">
              <a:buNone/>
            </a:pPr>
            <a:endParaRPr lang="ru-RU" sz="3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400" dirty="0">
                <a:solidFill>
                  <a:schemeClr val="bg1"/>
                </a:solidFill>
              </a:rPr>
              <a:t>социально-демографические данные клиентов</a:t>
            </a:r>
          </a:p>
        </p:txBody>
      </p:sp>
      <p:sp>
        <p:nvSpPr>
          <p:cNvPr id="10" name="Овал 8">
            <a:extLst>
              <a:ext uri="{FF2B5EF4-FFF2-40B4-BE49-F238E27FC236}">
                <a16:creationId xmlns:a16="http://schemas.microsoft.com/office/drawing/2014/main" id="{F5517632-BBCA-CB91-AF9D-33468C633A8D}"/>
              </a:ext>
            </a:extLst>
          </p:cNvPr>
          <p:cNvSpPr/>
          <p:nvPr/>
        </p:nvSpPr>
        <p:spPr>
          <a:xfrm>
            <a:off x="4901548" y="2604280"/>
            <a:ext cx="733425" cy="73342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B20322-3DA3-6965-191B-5AB30F8EB235}"/>
              </a:ext>
            </a:extLst>
          </p:cNvPr>
          <p:cNvSpPr txBox="1"/>
          <p:nvPr/>
        </p:nvSpPr>
        <p:spPr>
          <a:xfrm>
            <a:off x="4911074" y="2601812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2</a:t>
            </a:r>
            <a:endParaRPr lang="ru-RU" sz="4000" b="1" dirty="0">
              <a:solidFill>
                <a:schemeClr val="tx2"/>
              </a:solidFill>
            </a:endParaRPr>
          </a:p>
        </p:txBody>
      </p:sp>
      <p:sp>
        <p:nvSpPr>
          <p:cNvPr id="12" name="Прямоугольник 10">
            <a:extLst>
              <a:ext uri="{FF2B5EF4-FFF2-40B4-BE49-F238E27FC236}">
                <a16:creationId xmlns:a16="http://schemas.microsoft.com/office/drawing/2014/main" id="{683E73E9-FA81-530C-017E-0037E2586A1D}"/>
              </a:ext>
            </a:extLst>
          </p:cNvPr>
          <p:cNvSpPr/>
          <p:nvPr/>
        </p:nvSpPr>
        <p:spPr>
          <a:xfrm>
            <a:off x="7417247" y="2945582"/>
            <a:ext cx="2886075" cy="31805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7CFB6665-209A-920A-A9AC-CC1109186FF9}"/>
              </a:ext>
            </a:extLst>
          </p:cNvPr>
          <p:cNvSpPr txBox="1">
            <a:spLocks/>
          </p:cNvSpPr>
          <p:nvPr/>
        </p:nvSpPr>
        <p:spPr>
          <a:xfrm>
            <a:off x="7417246" y="3383731"/>
            <a:ext cx="2886074" cy="273133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400" dirty="0" err="1">
                <a:solidFill>
                  <a:schemeClr val="bg1"/>
                </a:solidFill>
              </a:rPr>
              <a:t>ids_first_company</a:t>
            </a:r>
            <a:r>
              <a:rPr lang="en-US" sz="2400" dirty="0">
                <a:solidFill>
                  <a:schemeClr val="bg1"/>
                </a:solidFill>
              </a:rPr>
              <a:t>_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positive.txt, </a:t>
            </a:r>
            <a:r>
              <a:rPr lang="en-US" sz="2400" dirty="0" err="1">
                <a:solidFill>
                  <a:schemeClr val="bg1"/>
                </a:solidFill>
              </a:rPr>
              <a:t>ids_first_company</a:t>
            </a:r>
            <a:r>
              <a:rPr lang="en-US" sz="2400" dirty="0">
                <a:solidFill>
                  <a:schemeClr val="bg1"/>
                </a:solidFill>
              </a:rPr>
              <a:t>_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2400" dirty="0">
                <a:solidFill>
                  <a:schemeClr val="bg1"/>
                </a:solidFill>
              </a:rPr>
              <a:t>negative.txt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3400" dirty="0">
                <a:solidFill>
                  <a:schemeClr val="bg1"/>
                </a:solidFill>
              </a:rPr>
              <a:t>ID </a:t>
            </a:r>
            <a:r>
              <a:rPr lang="en-US" sz="3400" dirty="0" err="1">
                <a:solidFill>
                  <a:schemeClr val="bg1"/>
                </a:solidFill>
              </a:rPr>
              <a:t>участников</a:t>
            </a:r>
            <a:r>
              <a:rPr lang="en-US" sz="3400" dirty="0">
                <a:solidFill>
                  <a:schemeClr val="bg1"/>
                </a:solidFill>
              </a:rPr>
              <a:t> A/B-</a:t>
            </a:r>
            <a:r>
              <a:rPr lang="en-US" sz="3400" dirty="0" err="1">
                <a:solidFill>
                  <a:schemeClr val="bg1"/>
                </a:solidFill>
              </a:rPr>
              <a:t>теста</a:t>
            </a:r>
            <a:endParaRPr lang="ru-RU" sz="3400" dirty="0">
              <a:solidFill>
                <a:schemeClr val="bg1"/>
              </a:solidFill>
            </a:endParaRPr>
          </a:p>
        </p:txBody>
      </p:sp>
      <p:sp>
        <p:nvSpPr>
          <p:cNvPr id="14" name="Овал 12">
            <a:extLst>
              <a:ext uri="{FF2B5EF4-FFF2-40B4-BE49-F238E27FC236}">
                <a16:creationId xmlns:a16="http://schemas.microsoft.com/office/drawing/2014/main" id="{17EFAC16-E4E8-8D74-941C-5F67F6D8A533}"/>
              </a:ext>
            </a:extLst>
          </p:cNvPr>
          <p:cNvSpPr/>
          <p:nvPr/>
        </p:nvSpPr>
        <p:spPr>
          <a:xfrm>
            <a:off x="8484047" y="2604280"/>
            <a:ext cx="733425" cy="733425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15B968-1F68-1E47-4F85-76F4595FCABC}"/>
              </a:ext>
            </a:extLst>
          </p:cNvPr>
          <p:cNvSpPr txBox="1"/>
          <p:nvPr/>
        </p:nvSpPr>
        <p:spPr>
          <a:xfrm>
            <a:off x="8493572" y="2601037"/>
            <a:ext cx="733424" cy="707886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tx2"/>
                </a:solidFill>
              </a:rPr>
              <a:t>3</a:t>
            </a:r>
            <a:endParaRPr lang="ru-RU" sz="4000" b="1" dirty="0">
              <a:solidFill>
                <a:schemeClr val="tx2"/>
              </a:solidFill>
            </a:endParaRP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0F2E71A0-F61C-E4E7-58F0-E764A14A61C3}"/>
              </a:ext>
            </a:extLst>
          </p:cNvPr>
          <p:cNvSpPr txBox="1">
            <a:spLocks/>
          </p:cNvSpPr>
          <p:nvPr/>
        </p:nvSpPr>
        <p:spPr>
          <a:xfrm>
            <a:off x="252247" y="3382933"/>
            <a:ext cx="2886074" cy="266700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400" dirty="0" err="1">
                <a:solidFill>
                  <a:schemeClr val="bg1"/>
                </a:solidFill>
              </a:rPr>
              <a:t>shop_database.db</a:t>
            </a:r>
            <a:endParaRPr lang="ru-RU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ru-RU" sz="3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ru-RU" sz="3400" dirty="0">
                <a:solidFill>
                  <a:schemeClr val="bg1"/>
                </a:solidFill>
              </a:rPr>
              <a:t>база данных о покупках</a:t>
            </a:r>
          </a:p>
        </p:txBody>
      </p:sp>
    </p:spTree>
    <p:extLst>
      <p:ext uri="{BB962C8B-B14F-4D97-AF65-F5344CB8AC3E}">
        <p14:creationId xmlns:p14="http://schemas.microsoft.com/office/powerpoint/2010/main" val="326570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BF54-EE4A-0FE5-D74E-6B5A7D211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Предобработка данных: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82BD-1D0D-29BE-0C71-6A5FBE94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248" y="2024227"/>
            <a:ext cx="8555421" cy="4517040"/>
          </a:xfrm>
        </p:spPr>
        <p:txBody>
          <a:bodyPr>
            <a:normAutofit/>
          </a:bodyPr>
          <a:lstStyle/>
          <a:p>
            <a:r>
              <a:rPr lang="ru-RU" sz="3200" dirty="0"/>
              <a:t>1. Объединение данных из разных источников.</a:t>
            </a:r>
          </a:p>
          <a:p>
            <a:r>
              <a:rPr lang="ru-RU" sz="3200" dirty="0"/>
              <a:t>2. Фильтрация клиентов по стране (код 32).</a:t>
            </a:r>
          </a:p>
          <a:p>
            <a:r>
              <a:rPr lang="ru-RU" sz="3200" dirty="0"/>
              <a:t>3. Обработка пропусков, некорректных значений, неоднородных записей и выбросов.</a:t>
            </a:r>
          </a:p>
          <a:p>
            <a:r>
              <a:rPr lang="ru-RU" sz="3200" dirty="0"/>
              <a:t>4. Восстановление пола клиентов с помощью модели </a:t>
            </a:r>
            <a:r>
              <a:rPr lang="ru-RU" sz="3200" dirty="0" err="1"/>
              <a:t>RandomForest</a:t>
            </a:r>
            <a:r>
              <a:rPr lang="ru-RU" sz="3200" dirty="0"/>
              <a:t> (F1-score = 0.8456).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FA771B03-E2CF-9152-45D5-2E0071D6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655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46C5-CB81-133A-7209-67F060B2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Оценка модели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RandomForestClassifier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BDEF3-F781-4E89-92B7-D4666D19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2355227A-569C-4C19-8E94-6D44362CF68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8768" y="1877999"/>
            <a:ext cx="4996538" cy="4317701"/>
          </a:xfrm>
          <a:prstGeom prst="rect">
            <a:avLst/>
          </a:prstGeom>
        </p:spPr>
      </p:pic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DDC59A83-9E9E-4C17-BDE2-E6E48E097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819022"/>
              </p:ext>
            </p:extLst>
          </p:nvPr>
        </p:nvGraphicFramePr>
        <p:xfrm>
          <a:off x="5375306" y="2939851"/>
          <a:ext cx="5134138" cy="1645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5949">
                  <a:extLst>
                    <a:ext uri="{9D8B030D-6E8A-4147-A177-3AD203B41FA5}">
                      <a16:colId xmlns:a16="http://schemas.microsoft.com/office/drawing/2014/main" val="2117895806"/>
                    </a:ext>
                  </a:extLst>
                </a:gridCol>
                <a:gridCol w="1126430">
                  <a:extLst>
                    <a:ext uri="{9D8B030D-6E8A-4147-A177-3AD203B41FA5}">
                      <a16:colId xmlns:a16="http://schemas.microsoft.com/office/drawing/2014/main" val="1795449543"/>
                    </a:ext>
                  </a:extLst>
                </a:gridCol>
                <a:gridCol w="753691">
                  <a:extLst>
                    <a:ext uri="{9D8B030D-6E8A-4147-A177-3AD203B41FA5}">
                      <a16:colId xmlns:a16="http://schemas.microsoft.com/office/drawing/2014/main" val="3249849299"/>
                    </a:ext>
                  </a:extLst>
                </a:gridCol>
                <a:gridCol w="1002184">
                  <a:extLst>
                    <a:ext uri="{9D8B030D-6E8A-4147-A177-3AD203B41FA5}">
                      <a16:colId xmlns:a16="http://schemas.microsoft.com/office/drawing/2014/main" val="4077686762"/>
                    </a:ext>
                  </a:extLst>
                </a:gridCol>
                <a:gridCol w="875884">
                  <a:extLst>
                    <a:ext uri="{9D8B030D-6E8A-4147-A177-3AD203B41FA5}">
                      <a16:colId xmlns:a16="http://schemas.microsoft.com/office/drawing/2014/main" val="4043410566"/>
                    </a:ext>
                  </a:extLst>
                </a:gridCol>
              </a:tblGrid>
              <a:tr h="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Оценка модели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469899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200">
                          <a:effectLst/>
                        </a:rPr>
                        <a:t>F1-score модели: 0.8456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1953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precision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recall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f1-score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support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430316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0.77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0.80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59182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96568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1.0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0.83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0.87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0.85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73751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42020050"/>
                  </a:ext>
                </a:extLst>
              </a:tr>
              <a:tr h="0">
                <a:tc grid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95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accuracy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132933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46093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macro avg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132933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545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weighted avg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0.82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132933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6829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46C5-CB81-133A-7209-67F060B2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Распределение пола после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восстановления</a:t>
            </a:r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2CEFCEC-7553-4D2D-86F4-2A19CE028B1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7076" y="1788638"/>
            <a:ext cx="5947702" cy="4516437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BDEF3-F781-4E89-92B7-D4666D19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48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ABF54-EE4A-0FE5-D74E-6B5A7D21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48" y="316733"/>
            <a:ext cx="10397358" cy="1707494"/>
          </a:xfrm>
        </p:spPr>
        <p:txBody>
          <a:bodyPr>
            <a:normAutofit fontScale="90000"/>
          </a:bodyPr>
          <a:lstStyle/>
          <a:p>
            <a:b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		</a:t>
            </a:r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A/B </a:t>
            </a:r>
            <a: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тестирование</a:t>
            </a:r>
            <a:b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2700" dirty="0"/>
              <a:t>Цель: анализ эффективности первой маркетинговой кампании.</a:t>
            </a:r>
            <a:br>
              <a:rPr lang="ru-RU" sz="2700" dirty="0"/>
            </a:br>
            <a:r>
              <a:rPr lang="ru-RU" sz="2700" dirty="0"/>
              <a:t>Тестовая группа: пользователи с персональной скидкой</a:t>
            </a:r>
            <a:br>
              <a:rPr lang="ru-RU" sz="2700" dirty="0"/>
            </a:br>
            <a:r>
              <a:rPr lang="ru-RU" sz="2700" dirty="0"/>
              <a:t>Контрольная группа: пользователи без скидки</a:t>
            </a:r>
            <a:br>
              <a:rPr lang="ru-RU" sz="6000" dirty="0"/>
            </a:br>
            <a:endParaRPr lang="ru-RU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782BD-1D0D-29BE-0C71-6A5FBE941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889" y="2169506"/>
            <a:ext cx="8686653" cy="451704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3200" b="1" dirty="0"/>
              <a:t>Кампания:</a:t>
            </a:r>
            <a:r>
              <a:rPr lang="ru-RU" sz="3200" dirty="0"/>
              <a:t> </a:t>
            </a:r>
            <a:r>
              <a:rPr lang="ru-RU" sz="3200" dirty="0" err="1"/>
              <a:t>Email</a:t>
            </a:r>
            <a:r>
              <a:rPr lang="ru-RU" sz="3200" dirty="0"/>
              <a:t>-рассылка персональных скидок (5–16 день).</a:t>
            </a:r>
          </a:p>
          <a:p>
            <a:pPr marL="0" indent="0">
              <a:buNone/>
            </a:pPr>
            <a:r>
              <a:rPr lang="ru-RU" sz="3200" b="1" dirty="0"/>
              <a:t>Результаты:</a:t>
            </a:r>
            <a:endParaRPr lang="ru-RU" sz="3200" dirty="0"/>
          </a:p>
          <a:p>
            <a:pPr marL="0" indent="0">
              <a:buNone/>
            </a:pPr>
            <a:r>
              <a:rPr lang="ru-RU" b="1" dirty="0"/>
              <a:t>	Рост выручки:</a:t>
            </a:r>
            <a:r>
              <a:rPr lang="ru-RU" dirty="0"/>
              <a:t> +19.45%.</a:t>
            </a:r>
          </a:p>
          <a:p>
            <a:pPr marL="0" indent="0">
              <a:buNone/>
            </a:pPr>
            <a:r>
              <a:rPr lang="ru-RU" b="1" dirty="0"/>
              <a:t>	Средний чек: +</a:t>
            </a:r>
            <a:r>
              <a:rPr lang="ru-RU" dirty="0"/>
              <a:t>23.83%.</a:t>
            </a:r>
          </a:p>
          <a:p>
            <a:pPr marL="0" indent="0">
              <a:buNone/>
            </a:pPr>
            <a:r>
              <a:rPr lang="ru-RU" b="1" dirty="0"/>
              <a:t>	Увеличение частоты покупок:</a:t>
            </a:r>
            <a:r>
              <a:rPr lang="ru-RU" dirty="0"/>
              <a:t> +30.28%.</a:t>
            </a:r>
          </a:p>
          <a:p>
            <a:pPr marL="0" indent="0">
              <a:buNone/>
            </a:pPr>
            <a:r>
              <a:rPr lang="ru-RU" b="1" dirty="0"/>
              <a:t>	Статистическая значимость:</a:t>
            </a:r>
            <a:r>
              <a:rPr lang="ru-RU" dirty="0"/>
              <a:t> p-</a:t>
            </a:r>
            <a:r>
              <a:rPr lang="ru-RU" dirty="0" err="1"/>
              <a:t>value</a:t>
            </a:r>
            <a:r>
              <a:rPr lang="ru-RU" dirty="0"/>
              <a:t> &lt; 0.05.</a:t>
            </a:r>
          </a:p>
          <a:p>
            <a:pPr marL="0" indent="0">
              <a:buNone/>
            </a:pPr>
            <a:r>
              <a:rPr lang="ru-RU" sz="3200" b="1" dirty="0"/>
              <a:t>Вывод:</a:t>
            </a:r>
            <a:r>
              <a:rPr lang="ru-RU" sz="3200" dirty="0"/>
              <a:t> Кампания успешна, но требуется оптимизация скидок.</a:t>
            </a:r>
          </a:p>
          <a:p>
            <a:endParaRPr lang="ru-RU" sz="3200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FA771B03-E2CF-9152-45D5-2E0071D6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9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46C5-CB81-133A-7209-67F060B27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Сравнительные графики основных метрик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67452A9B-942D-4E7B-AFD1-77006A9A9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5837" y="1358781"/>
            <a:ext cx="8332148" cy="5182486"/>
          </a:xfrm>
          <a:prstGeom prst="rect">
            <a:avLst/>
          </a:prstGeom>
        </p:spPr>
      </p:pic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EBDEF3-F781-4E89-92B7-D4666D194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66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44B5C-654E-4EFA-75E7-5F090565C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496" y="365127"/>
            <a:ext cx="10397358" cy="1649338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Кластеризация клиентов</a:t>
            </a:r>
            <a:b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ru-RU" sz="3200" dirty="0"/>
              <a:t>Определение оптимального числа кластеров</a:t>
            </a:r>
            <a:endParaRPr lang="ru-RU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97309-E09C-4996-813D-C84508CD3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71000" y="6590454"/>
            <a:ext cx="7650000" cy="365126"/>
          </a:xfrm>
        </p:spPr>
        <p:txBody>
          <a:bodyPr/>
          <a:lstStyle/>
          <a:p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82E4752-A7B4-43D9-8B56-69F000E35C0B}"/>
              </a:ext>
            </a:extLst>
          </p:cNvPr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2649195"/>
            <a:ext cx="3334330" cy="420880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5B2344-53C5-42E3-916B-E4AECF5158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34331" y="2649195"/>
            <a:ext cx="3416180" cy="420880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547ACE2-2902-4161-943C-91ADA2FF84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50511" y="2649196"/>
            <a:ext cx="3767224" cy="420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8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</TotalTime>
  <Words>631</Words>
  <Application>Microsoft Office PowerPoint</Application>
  <PresentationFormat>Широкоэкранный</PresentationFormat>
  <Paragraphs>166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Batang</vt:lpstr>
      <vt:lpstr>Arial</vt:lpstr>
      <vt:lpstr>Calibri</vt:lpstr>
      <vt:lpstr>Calibri Light</vt:lpstr>
      <vt:lpstr>Symbol</vt:lpstr>
      <vt:lpstr>Times New Roman</vt:lpstr>
      <vt:lpstr>Office Theme</vt:lpstr>
      <vt:lpstr>Анализ  эффективности маркетинговых кампаний и сегментация клиентов  Итоговый проект по аналитике данных в сфере спортивной торговли</vt:lpstr>
      <vt:lpstr>Цели проекта:</vt:lpstr>
      <vt:lpstr>Источники данных</vt:lpstr>
      <vt:lpstr>Предобработка данных:</vt:lpstr>
      <vt:lpstr>Оценка модели RandomForestClassifier</vt:lpstr>
      <vt:lpstr>Распределение пола после восстановления</vt:lpstr>
      <vt:lpstr>    A/B тестирование Цель: анализ эффективности первой маркетинговой кампании. Тестовая группа: пользователи с персональной скидкой Контрольная группа: пользователи без скидки </vt:lpstr>
      <vt:lpstr>Сравнительные графики основных метрик</vt:lpstr>
      <vt:lpstr>Кластеризация клиентов  Определение оптимального числа кластеров</vt:lpstr>
      <vt:lpstr>График кластеров</vt:lpstr>
      <vt:lpstr>Характеристики кластеров Метод: KMeans (5 кластеров).</vt:lpstr>
      <vt:lpstr>Презентация PowerPoint</vt:lpstr>
      <vt:lpstr>Презентация PowerPoint</vt:lpstr>
      <vt:lpstr>СФОРМИРОВАННЫЕ ХАРАКТЕРИСТИКИ  И РЕКОМЕНДАЦИИ  </vt:lpstr>
      <vt:lpstr>   Модель склонности      клиента к покупке  Цель: прогноз вероятности покупки целевого товара ("Брюки мужские Demix") Метод: XGBoost  Применение: Планирование маркетинговой кампании для жителей города 1188.</vt:lpstr>
      <vt:lpstr>SHAP-график: важность признаков</vt:lpstr>
      <vt:lpstr>Итоговые выводы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Спортивные аксессуары, шаблон презентации с сайта presentation-creation.ru</dc:title>
  <dc:creator>User Obstinate</dc:creator>
  <cp:lastModifiedBy>Диспетчерская служба по МС</cp:lastModifiedBy>
  <cp:revision>52</cp:revision>
  <dcterms:created xsi:type="dcterms:W3CDTF">2023-08-23T11:31:43Z</dcterms:created>
  <dcterms:modified xsi:type="dcterms:W3CDTF">2025-05-21T10:41:44Z</dcterms:modified>
</cp:coreProperties>
</file>