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1" r:id="rId7"/>
    <p:sldId id="268" r:id="rId8"/>
    <p:sldId id="272" r:id="rId9"/>
    <p:sldId id="273" r:id="rId10"/>
    <p:sldId id="269" r:id="rId11"/>
    <p:sldId id="274" r:id="rId12"/>
    <p:sldId id="270" r:id="rId13"/>
    <p:sldId id="275" r:id="rId14"/>
    <p:sldId id="260" r:id="rId15"/>
    <p:sldId id="261" r:id="rId16"/>
    <p:sldId id="262" r:id="rId17"/>
    <p:sldId id="263" r:id="rId18"/>
    <p:sldId id="264" r:id="rId19"/>
    <p:sldId id="26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2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8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C2CC-B264-43BD-AAAD-FBF4756CC12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F150-700E-4CAE-BF6C-1A52235E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vg@viva64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64.com/ru/sast/" TargetMode="External"/><Relationship Id="rId2" Type="http://schemas.openxmlformats.org/officeDocument/2006/relationships/hyperlink" Target="https://www.viva64.com/ru/b/059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ro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Современные технологии статического анализа кода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Евгений Рыжков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 @ PVS-Studio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evg@viva64.com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Аннотирование методов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(</a:t>
            </a:r>
            <a:r>
              <a:rPr lang="en-US" dirty="0"/>
              <a:t>Method Annotations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WinAPI</a:t>
            </a:r>
            <a:r>
              <a:rPr lang="en-US" dirty="0"/>
              <a:t>;</a:t>
            </a:r>
            <a:endParaRPr lang="en-US" dirty="0"/>
          </a:p>
          <a:p>
            <a:pPr lvl="1"/>
            <a:r>
              <a:rPr lang="ru-RU" dirty="0"/>
              <a:t>стандартной библиотеке </a:t>
            </a:r>
            <a:r>
              <a:rPr lang="en-US" dirty="0" smtClean="0"/>
              <a:t>C;</a:t>
            </a:r>
            <a:endParaRPr lang="en-US" dirty="0"/>
          </a:p>
          <a:p>
            <a:pPr lvl="1"/>
            <a:r>
              <a:rPr lang="ru-RU" dirty="0"/>
              <a:t>стандартной библиотеке шаблонов (</a:t>
            </a:r>
            <a:r>
              <a:rPr lang="en-US" dirty="0"/>
              <a:t>STL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err="1"/>
              <a:t>glibc</a:t>
            </a:r>
            <a:r>
              <a:rPr lang="en-US" dirty="0"/>
              <a:t> (GNU C Library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MFC;</a:t>
            </a:r>
            <a:endParaRPr lang="en-US" dirty="0"/>
          </a:p>
          <a:p>
            <a:pPr lvl="1"/>
            <a:r>
              <a:rPr lang="en-US" dirty="0" err="1" smtClean="0"/>
              <a:t>Zlib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err="1" smtClean="0"/>
              <a:t>Libpng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OpenSSL;</a:t>
            </a:r>
            <a:endParaRPr lang="en-US" dirty="0"/>
          </a:p>
          <a:p>
            <a:pPr lvl="1"/>
            <a:r>
              <a:rPr lang="ru-RU" dirty="0"/>
              <a:t>и так </a:t>
            </a:r>
            <a:r>
              <a:rPr lang="ru-RU" dirty="0" smtClean="0"/>
              <a:t>далее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2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Аннотирование методов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(</a:t>
            </a:r>
            <a:r>
              <a:rPr lang="en-US" dirty="0"/>
              <a:t>Method Annotations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047" y="2772722"/>
            <a:ext cx="5761905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Сопоставление с шаблоном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(</a:t>
            </a:r>
            <a:r>
              <a:rPr lang="en-US" dirty="0" err="1" smtClean="0"/>
              <a:t>P</a:t>
            </a:r>
            <a:r>
              <a:rPr lang="ru-RU" dirty="0" err="1" smtClean="0"/>
              <a:t>attern-based</a:t>
            </a:r>
            <a:r>
              <a:rPr lang="ru-RU" dirty="0" smtClean="0"/>
              <a:t> </a:t>
            </a:r>
            <a:r>
              <a:rPr lang="ru-RU" dirty="0" err="1"/>
              <a:t>analysis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ru-RU" dirty="0" smtClean="0"/>
              <a:t>сопоставления </a:t>
            </a:r>
            <a:r>
              <a:rPr lang="ru-RU" dirty="0"/>
              <a:t>с шаблоном, на первый взгляд, может показаться тем самым поиском с помощью регулярных выражений. 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самом деле, это не так, и всё намного сложнее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Прежде всего: анализаторы работают с деревьями, а не строками.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Сопоставление с шаблоном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(</a:t>
            </a:r>
            <a:r>
              <a:rPr lang="en-US" dirty="0" err="1" smtClean="0"/>
              <a:t>P</a:t>
            </a:r>
            <a:r>
              <a:rPr lang="ru-RU" dirty="0" err="1" smtClean="0"/>
              <a:t>attern-based</a:t>
            </a:r>
            <a:r>
              <a:rPr lang="ru-RU" dirty="0" smtClean="0"/>
              <a:t> </a:t>
            </a:r>
            <a:r>
              <a:rPr lang="ru-RU" dirty="0" err="1"/>
              <a:t>analysis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809" y="2253675"/>
            <a:ext cx="6952381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</a:t>
            </a:r>
            <a:r>
              <a:rPr lang="ru-RU" dirty="0" smtClean="0"/>
              <a:t>то </a:t>
            </a:r>
            <a:r>
              <a:rPr lang="ru-RU" dirty="0"/>
              <a:t>делает анализатор </a:t>
            </a:r>
            <a:r>
              <a:rPr lang="ru-RU" dirty="0" smtClean="0"/>
              <a:t>современным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22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Подавление всех старых сообщений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Краеугольный камень статического анализа кода: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скачали, запустили, прослезились.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Инкрементальный анализ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Думайте про </a:t>
            </a:r>
            <a:r>
              <a:rPr lang="en-US" strike="sngStrike" dirty="0" smtClean="0"/>
              <a:t>time to market</a:t>
            </a:r>
            <a:r>
              <a:rPr lang="en-US" dirty="0" smtClean="0"/>
              <a:t> time to fix.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Нет одной «правильной» сборочной системы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.</a:t>
            </a:r>
            <a:r>
              <a:rPr lang="en-US" dirty="0" err="1" smtClean="0"/>
              <a:t>vcxproj</a:t>
            </a:r>
            <a:r>
              <a:rPr lang="en-US" dirty="0" smtClean="0"/>
              <a:t> (</a:t>
            </a:r>
            <a:r>
              <a:rPr lang="ru-RU" dirty="0" smtClean="0"/>
              <a:t>точнее </a:t>
            </a:r>
            <a:r>
              <a:rPr lang="en-US" dirty="0" err="1" smtClean="0"/>
              <a:t>MSBuild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QMake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/</a:t>
            </a:r>
            <a:r>
              <a:rPr lang="en-US" dirty="0" err="1" smtClean="0"/>
              <a:t>autotools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SCons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GYP;</a:t>
            </a:r>
          </a:p>
          <a:p>
            <a:r>
              <a:rPr lang="en-US" dirty="0" smtClean="0"/>
              <a:t>Ninja;</a:t>
            </a:r>
          </a:p>
          <a:p>
            <a:r>
              <a:rPr lang="en-US" dirty="0" err="1" smtClean="0"/>
              <a:t>Bazel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говоря уж про окружение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«Не, ну как вы не знаете заработает ли </a:t>
            </a:r>
            <a:r>
              <a:rPr lang="en-US" dirty="0" smtClean="0"/>
              <a:t>PVS-Studio</a:t>
            </a:r>
            <a:r>
              <a:rPr lang="ru-RU" dirty="0" smtClean="0"/>
              <a:t> в </a:t>
            </a:r>
            <a:r>
              <a:rPr lang="en-US" dirty="0" smtClean="0"/>
              <a:t>Azure DevOps – </a:t>
            </a:r>
            <a:r>
              <a:rPr lang="ru-RU" dirty="0" smtClean="0"/>
              <a:t>это же очень популярно…» – из последнего </a:t>
            </a:r>
            <a:r>
              <a:rPr lang="en-US" dirty="0" smtClean="0"/>
              <a:t>presale</a:t>
            </a:r>
            <a:r>
              <a:rPr lang="ru-RU" dirty="0" smtClean="0"/>
              <a:t> </a:t>
            </a:r>
            <a:r>
              <a:rPr lang="ru-RU" dirty="0" err="1" smtClean="0"/>
              <a:t>созвона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Статический анализ в 2020 году отличается от того, что было в 1990, 2000, 2010.</a:t>
            </a:r>
          </a:p>
          <a:p>
            <a:r>
              <a:rPr lang="ru-RU" dirty="0" smtClean="0"/>
              <a:t>Отличия есть как в алгоритмах анализа кода, так и в инфраструктуре.</a:t>
            </a:r>
          </a:p>
          <a:p>
            <a:r>
              <a:rPr lang="ru-RU" dirty="0" smtClean="0"/>
              <a:t>Выбирать инструмент только по качеству технологий анализа уже недостаточно. Надо смотреть подходит ли он по инфраструктуре проекту.</a:t>
            </a:r>
          </a:p>
          <a:p>
            <a:r>
              <a:rPr lang="ru-RU" dirty="0" smtClean="0"/>
              <a:t>Вы НЕ можете больше игнорировать эту методологию. Как не можете игнорировать</a:t>
            </a:r>
            <a:r>
              <a:rPr lang="en-US" dirty="0" smtClean="0"/>
              <a:t> </a:t>
            </a:r>
            <a:r>
              <a:rPr lang="ru-RU" dirty="0" smtClean="0"/>
              <a:t>баг-</a:t>
            </a:r>
            <a:r>
              <a:rPr lang="ru-RU" dirty="0" err="1" smtClean="0"/>
              <a:t>трекеры</a:t>
            </a:r>
            <a:r>
              <a:rPr lang="ru-RU" dirty="0" smtClean="0"/>
              <a:t>, юнит-тесты,</a:t>
            </a:r>
            <a:r>
              <a:rPr lang="en-US" dirty="0" smtClean="0"/>
              <a:t> </a:t>
            </a:r>
            <a:r>
              <a:rPr lang="ru-RU" dirty="0" smtClean="0"/>
              <a:t>современные системы контроля версий и т.п.</a:t>
            </a:r>
          </a:p>
        </p:txBody>
      </p:sp>
    </p:spTree>
    <p:extLst>
      <p:ext uri="{BB962C8B-B14F-4D97-AF65-F5344CB8AC3E}">
        <p14:creationId xmlns:p14="http://schemas.microsoft.com/office/powerpoint/2010/main" val="16105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Стоит ли мне сидеть на этом докладе?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Технологии разбора кода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Анализ потока данных (</a:t>
            </a:r>
            <a:r>
              <a:rPr lang="ru-RU" dirty="0" err="1" smtClean="0"/>
              <a:t>Data-Flow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Символьное выполнение (</a:t>
            </a:r>
            <a:r>
              <a:rPr lang="en-US" dirty="0" smtClean="0"/>
              <a:t>Symbolic Execution);</a:t>
            </a:r>
          </a:p>
          <a:p>
            <a:pPr lvl="1"/>
            <a:r>
              <a:rPr lang="ru-RU" dirty="0" smtClean="0"/>
              <a:t>Аннотирование методов (</a:t>
            </a:r>
            <a:r>
              <a:rPr lang="en-US" dirty="0" smtClean="0"/>
              <a:t>Method Annotations);</a:t>
            </a:r>
          </a:p>
          <a:p>
            <a:pPr lvl="1"/>
            <a:r>
              <a:rPr lang="ru-RU" dirty="0" smtClean="0"/>
              <a:t>Сопоставление с шаблоном (</a:t>
            </a:r>
            <a:r>
              <a:rPr lang="en-US" dirty="0" err="1"/>
              <a:t>P</a:t>
            </a:r>
            <a:r>
              <a:rPr lang="ru-RU" dirty="0" err="1" smtClean="0"/>
              <a:t>attern-based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r>
              <a:rPr lang="ru-RU" dirty="0" smtClean="0"/>
              <a:t>)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 smtClean="0"/>
              <a:t>Инфраструктура</a:t>
            </a:r>
            <a:r>
              <a:rPr lang="en-US" dirty="0" smtClean="0"/>
              <a:t> (</a:t>
            </a:r>
            <a:r>
              <a:rPr lang="ru-RU" dirty="0" smtClean="0"/>
              <a:t>что делает анализатор современным)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Подавление всех старых сообщений (</a:t>
            </a:r>
            <a:r>
              <a:rPr lang="en-US" dirty="0" smtClean="0"/>
              <a:t>how to start on 10M</a:t>
            </a:r>
            <a:r>
              <a:rPr lang="ru-RU" dirty="0" smtClean="0"/>
              <a:t>+ </a:t>
            </a:r>
            <a:r>
              <a:rPr lang="en-US" dirty="0" smtClean="0"/>
              <a:t>LOC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Инкрементальный анализ</a:t>
            </a:r>
            <a:r>
              <a:rPr lang="en-US" dirty="0" smtClean="0"/>
              <a:t> (reduce time to fix);</a:t>
            </a:r>
          </a:p>
          <a:p>
            <a:pPr lvl="1"/>
            <a:r>
              <a:rPr lang="ru-RU" dirty="0" smtClean="0"/>
              <a:t>Нет одной «правильной» сборочной системы</a:t>
            </a:r>
            <a:r>
              <a:rPr lang="en-US" dirty="0" smtClean="0"/>
              <a:t> (there is no the ultimate build system).</a:t>
            </a:r>
          </a:p>
          <a:p>
            <a:r>
              <a:rPr lang="ru-RU" dirty="0" smtClean="0"/>
              <a:t>Что почитать, если было интересно.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почитать, если было интересно:</a:t>
            </a:r>
          </a:p>
          <a:p>
            <a:pPr lvl="1"/>
            <a:r>
              <a:rPr lang="ru-RU" dirty="0"/>
              <a:t>Технологии, используемые в анализаторе кода PVS-Studio для поиска ошибок и потенциальных </a:t>
            </a:r>
            <a:r>
              <a:rPr lang="ru-RU" dirty="0" smtClean="0"/>
              <a:t>уязвимостей </a:t>
            </a:r>
            <a:r>
              <a:rPr lang="en-US" dirty="0">
                <a:hlinkClick r:id="rId2"/>
              </a:rPr>
              <a:t>https://www.viva64.com/ru/b/0592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lvl="1"/>
            <a:r>
              <a:rPr lang="en-US" dirty="0"/>
              <a:t>PVS-Studio SAST </a:t>
            </a:r>
            <a:r>
              <a:rPr lang="en-US" dirty="0">
                <a:hlinkClick r:id="rId3"/>
              </a:rPr>
              <a:t>https://www.viva64.com/ru/sast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PVS-Studio ROI </a:t>
            </a:r>
            <a:r>
              <a:rPr lang="en-US" dirty="0">
                <a:hlinkClick r:id="rId4"/>
              </a:rPr>
              <a:t>https://www.viva64.com/ru/roi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ru-RU" dirty="0" smtClean="0"/>
              <a:t>Что делать, если все еще интересно:</a:t>
            </a:r>
          </a:p>
          <a:p>
            <a:pPr lvl="1"/>
            <a:r>
              <a:rPr lang="ru-RU" dirty="0" smtClean="0"/>
              <a:t>Запросить на стенде</a:t>
            </a:r>
            <a:r>
              <a:rPr lang="en-US" dirty="0" smtClean="0"/>
              <a:t> PVS-Studio </a:t>
            </a:r>
            <a:r>
              <a:rPr lang="ru-RU" dirty="0" smtClean="0"/>
              <a:t>бесплатную 30-дневную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Enterprise-</a:t>
            </a:r>
            <a:r>
              <a:rPr lang="ru-RU" dirty="0" smtClean="0"/>
              <a:t>лицензию. </a:t>
            </a:r>
          </a:p>
          <a:p>
            <a:pPr lvl="2"/>
            <a:r>
              <a:rPr lang="ru-RU" dirty="0" smtClean="0"/>
              <a:t>Как минимум ошибки исправите в своем проекте…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566335" y="289775"/>
            <a:ext cx="3932237" cy="689019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Кто я?</a:t>
            </a:r>
            <a:endParaRPr lang="en-US" sz="4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5566335" y="1236372"/>
            <a:ext cx="5573890" cy="51515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Евгений Рыжков – руководитель и </a:t>
            </a:r>
            <a:r>
              <a:rPr lang="ru-RU" sz="2800" dirty="0" err="1" smtClean="0"/>
              <a:t>сооснователь</a:t>
            </a:r>
            <a:r>
              <a:rPr lang="ru-RU" sz="2800" dirty="0" smtClean="0"/>
              <a:t> </a:t>
            </a:r>
            <a:r>
              <a:rPr lang="en-US" sz="2800" dirty="0" smtClean="0"/>
              <a:t>PVS-Studio;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Год основания компании: 2008</a:t>
            </a:r>
            <a:r>
              <a:rPr lang="en-US" sz="2800" dirty="0" smtClean="0"/>
              <a:t>;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Офис - г. Тула (200 км от Москвы), штат </a:t>
            </a:r>
            <a:r>
              <a:rPr lang="ru-RU" sz="2800" dirty="0" smtClean="0">
                <a:solidFill>
                  <a:srgbClr val="FF0000"/>
                </a:solidFill>
              </a:rPr>
              <a:t>30-</a:t>
            </a:r>
            <a:r>
              <a:rPr lang="ru-RU" sz="2800" dirty="0" smtClean="0"/>
              <a:t> человек</a:t>
            </a:r>
            <a:r>
              <a:rPr lang="en-US" sz="2800" dirty="0" smtClean="0"/>
              <a:t>;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PVS-Studio – </a:t>
            </a:r>
            <a:r>
              <a:rPr lang="ru-RU" sz="2800" dirty="0" smtClean="0"/>
              <a:t>статический анализатор кода для </a:t>
            </a:r>
            <a:r>
              <a:rPr lang="en-US" sz="2800" dirty="0" smtClean="0"/>
              <a:t>C, C++,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C#</a:t>
            </a:r>
            <a:r>
              <a:rPr lang="en-US" sz="2800" dirty="0" smtClean="0"/>
              <a:t> </a:t>
            </a:r>
            <a:r>
              <a:rPr lang="ru-RU" sz="2800" dirty="0" smtClean="0"/>
              <a:t> и </a:t>
            </a:r>
            <a:r>
              <a:rPr lang="en-US" sz="2800" dirty="0" smtClean="0">
                <a:solidFill>
                  <a:srgbClr val="FF0000"/>
                </a:solidFill>
              </a:rPr>
              <a:t>Java</a:t>
            </a:r>
            <a:r>
              <a:rPr lang="en-US" sz="2800" dirty="0" smtClean="0"/>
              <a:t> </a:t>
            </a:r>
            <a:r>
              <a:rPr lang="ru-RU" sz="2800" dirty="0" smtClean="0"/>
              <a:t>на</a:t>
            </a:r>
            <a:r>
              <a:rPr lang="en-US" sz="2800" dirty="0" smtClean="0"/>
              <a:t> Windows, </a:t>
            </a:r>
            <a:r>
              <a:rPr lang="en-US" sz="2800" dirty="0" smtClean="0">
                <a:solidFill>
                  <a:srgbClr val="FF0000"/>
                </a:solidFill>
              </a:rPr>
              <a:t>Linux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и </a:t>
            </a:r>
            <a:r>
              <a:rPr lang="en-US" sz="2800" dirty="0" err="1" smtClean="0">
                <a:solidFill>
                  <a:srgbClr val="FF0000"/>
                </a:solidFill>
              </a:rPr>
              <a:t>macOS</a:t>
            </a:r>
            <a:r>
              <a:rPr lang="ru-RU" sz="2800" dirty="0" smtClean="0"/>
              <a:t>.</a:t>
            </a:r>
            <a:endParaRPr lang="en-US" sz="2800" dirty="0" smtClean="0"/>
          </a:p>
        </p:txBody>
      </p:sp>
      <p:pic>
        <p:nvPicPr>
          <p:cNvPr id="16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" y="162430"/>
            <a:ext cx="4353058" cy="6571715"/>
          </a:xfrm>
        </p:spPr>
      </p:pic>
    </p:spTree>
    <p:extLst>
      <p:ext uri="{BB962C8B-B14F-4D97-AF65-F5344CB8AC3E}">
        <p14:creationId xmlns:p14="http://schemas.microsoft.com/office/powerpoint/2010/main" val="2627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разбора кода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потока данных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	(</a:t>
            </a:r>
            <a:r>
              <a:rPr lang="ru-RU" dirty="0" err="1"/>
              <a:t>Data-Flow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озволяет находить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ru-RU" dirty="0" smtClean="0"/>
              <a:t>выход </a:t>
            </a:r>
            <a:r>
              <a:rPr lang="ru-RU" dirty="0"/>
              <a:t>за границу </a:t>
            </a:r>
            <a:r>
              <a:rPr lang="ru-RU" dirty="0" smtClean="0"/>
              <a:t>массива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утечки памяти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всегда </a:t>
            </a:r>
            <a:r>
              <a:rPr lang="ru-RU" dirty="0"/>
              <a:t>истинные/ложные </a:t>
            </a:r>
            <a:r>
              <a:rPr lang="ru-RU" dirty="0" smtClean="0"/>
              <a:t>условия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разыменование </a:t>
            </a:r>
            <a:r>
              <a:rPr lang="ru-RU" dirty="0"/>
              <a:t>нулевого </a:t>
            </a:r>
            <a:r>
              <a:rPr lang="ru-RU" dirty="0" smtClean="0"/>
              <a:t>указателя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и </a:t>
            </a:r>
            <a:r>
              <a:rPr lang="ru-RU" dirty="0"/>
              <a:t>так далее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Обнаруживает использование непроверенных данных, пришедших </a:t>
            </a:r>
            <a:r>
              <a:rPr lang="ru-RU" dirty="0"/>
              <a:t>в программу извне</a:t>
            </a:r>
            <a:r>
              <a:rPr lang="ru-RU" dirty="0" smtClean="0"/>
              <a:t>.</a:t>
            </a:r>
          </a:p>
          <a:p>
            <a:r>
              <a:rPr lang="ru-RU" dirty="0"/>
              <a:t>Анализ потока данных </a:t>
            </a:r>
            <a:r>
              <a:rPr lang="ru-RU" dirty="0" smtClean="0"/>
              <a:t>заключается </a:t>
            </a:r>
            <a:r>
              <a:rPr lang="ru-RU" dirty="0"/>
              <a:t>в вычислении возможных значений переменных в различных </a:t>
            </a:r>
            <a:r>
              <a:rPr lang="ru-RU" dirty="0" smtClean="0"/>
              <a:t>точках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потока данных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	(</a:t>
            </a:r>
            <a:r>
              <a:rPr lang="ru-RU" dirty="0" err="1"/>
              <a:t>Data-Flow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890" y="1825625"/>
            <a:ext cx="58622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Символьное выполнение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(</a:t>
            </a:r>
            <a:r>
              <a:rPr lang="en-US" dirty="0"/>
              <a:t>Symbolic Execution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нахождения некоторых ошибок, </a:t>
            </a:r>
            <a:r>
              <a:rPr lang="ru-RU" dirty="0"/>
              <a:t>знать значения переменных не обязательно</a:t>
            </a:r>
            <a:r>
              <a:rPr lang="ru-RU" dirty="0" smtClean="0"/>
              <a:t>.</a:t>
            </a:r>
          </a:p>
          <a:p>
            <a:r>
              <a:rPr lang="ru-RU" dirty="0"/>
              <a:t>Символьное выполнение </a:t>
            </a:r>
            <a:r>
              <a:rPr lang="ru-RU" dirty="0" smtClean="0"/>
              <a:t>подразумевает </a:t>
            </a:r>
            <a:r>
              <a:rPr lang="ru-RU" dirty="0"/>
              <a:t>решение уравнений в символьном виде.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Символьное выполнение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(</a:t>
            </a:r>
            <a:r>
              <a:rPr lang="en-US" dirty="0"/>
              <a:t>Symbolic Execution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656" y="2915579"/>
            <a:ext cx="3952381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Символьное выполнение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(</a:t>
            </a:r>
            <a:r>
              <a:rPr lang="en-US" dirty="0"/>
              <a:t>Symbolic Execution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143" y="2501294"/>
            <a:ext cx="4885714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492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Современные технологии статического анализа кода</vt:lpstr>
      <vt:lpstr>Стоит ли мне сидеть на этом докладе?</vt:lpstr>
      <vt:lpstr>Кто я?</vt:lpstr>
      <vt:lpstr>Технологии разбора кода</vt:lpstr>
      <vt:lpstr>Анализ потока данных    (Data-Flow Analysis)</vt:lpstr>
      <vt:lpstr>Анализ потока данных    (Data-Flow Analysis)</vt:lpstr>
      <vt:lpstr>Символьное выполнение     (Symbolic Execution)</vt:lpstr>
      <vt:lpstr>Символьное выполнение     (Symbolic Execution)</vt:lpstr>
      <vt:lpstr>Символьное выполнение     (Symbolic Execution)</vt:lpstr>
      <vt:lpstr>Аннотирование методов    (Method Annotations)</vt:lpstr>
      <vt:lpstr>Аннотирование методов    (Method Annotations)</vt:lpstr>
      <vt:lpstr>Сопоставление с шаблоном    (Pattern-based analysis)</vt:lpstr>
      <vt:lpstr>Сопоставление с шаблоном    (Pattern-based analysis)</vt:lpstr>
      <vt:lpstr>Инфраструктура</vt:lpstr>
      <vt:lpstr>Подавление всех старых сообщений</vt:lpstr>
      <vt:lpstr>Инкрементальный анализ</vt:lpstr>
      <vt:lpstr>Нет одной «правильной» сборочной системы</vt:lpstr>
      <vt:lpstr>Не говоря уж про окружение</vt:lpstr>
      <vt:lpstr>Резюме</vt:lpstr>
      <vt:lpstr>Q&amp;A?</vt:lpstr>
    </vt:vector>
  </TitlesOfParts>
  <Company>PVS-Studio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Evgeniy Ryzhkov</dc:creator>
  <cp:lastModifiedBy>Evgeniy Ryzhkov</cp:lastModifiedBy>
  <cp:revision>24</cp:revision>
  <dcterms:created xsi:type="dcterms:W3CDTF">2019-02-13T08:14:52Z</dcterms:created>
  <dcterms:modified xsi:type="dcterms:W3CDTF">2019-02-14T05:28:36Z</dcterms:modified>
</cp:coreProperties>
</file>