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89" r:id="rId3"/>
    <p:sldId id="1361" r:id="rId4"/>
    <p:sldId id="1408" r:id="rId6"/>
    <p:sldId id="1409" r:id="rId7"/>
    <p:sldId id="1411" r:id="rId8"/>
    <p:sldId id="1410" r:id="rId9"/>
    <p:sldId id="1299" r:id="rId10"/>
    <p:sldId id="1327" r:id="rId11"/>
    <p:sldId id="1382" r:id="rId12"/>
    <p:sldId id="271" r:id="rId13"/>
  </p:sldIdLst>
  <p:sldSz cx="12192000" cy="6858000"/>
  <p:notesSz cx="6858000" cy="9144000"/>
  <p:embeddedFontLst>
    <p:embeddedFont>
      <p:font typeface="微软雅黑 Light" panose="020B0502040204020203" pitchFamily="34" charset="-122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  <p:embeddedFont>
      <p:font typeface="Calibri Light" panose="020F030202020403020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D19"/>
    <a:srgbClr val="02CFD3"/>
    <a:srgbClr val="057FC2"/>
    <a:srgbClr val="02C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80604020202020204" pitchFamily="34" charset="0"/>
                <a:ea typeface="Arial" panose="0208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80604020202020204" pitchFamily="34" charset="0"/>
                <a:ea typeface="Arial" panose="02080604020202020204" pitchFamily="34" charset="0"/>
              </a:defRPr>
            </a:lvl1pPr>
          </a:lstStyle>
          <a:p>
            <a:fld id="{18392DEC-61B0-4DBD-AFF4-D5A6D70DC5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80604020202020204" pitchFamily="34" charset="0"/>
                <a:ea typeface="Arial" panose="0208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80604020202020204" pitchFamily="34" charset="0"/>
                <a:ea typeface="Arial" panose="02080604020202020204" pitchFamily="34" charset="0"/>
              </a:defRPr>
            </a:lvl1pPr>
          </a:lstStyle>
          <a:p>
            <a:fld id="{854565F7-C729-487F-A18B-DCFC0AB09D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Arial" panose="0208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Arial" panose="0208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Arial" panose="0208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Arial" panose="0208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Arial" panose="0208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</a:defRPr>
            </a:lvl1pPr>
          </a:lstStyle>
          <a:p>
            <a:fld id="{BB3C7A2F-BC29-4745-AC99-9EB76CFA7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</a:defRPr>
            </a:lvl1pPr>
          </a:lstStyle>
          <a:p>
            <a:fld id="{F4C503D3-3C15-43C4-A506-F3F89677B1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-3904" r="56213" b="41050"/>
          <a:stretch>
            <a:fillRect/>
          </a:stretch>
        </p:blipFill>
        <p:spPr>
          <a:xfrm rot="5400000" flipH="1">
            <a:off x="-2244308" y="2244304"/>
            <a:ext cx="6858001" cy="2369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66215" y="547370"/>
            <a:ext cx="991425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</a:rPr>
              <a:t>Урок №4</a:t>
            </a:r>
            <a:r>
              <a:rPr lang="ru-RU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</a:rPr>
              <a:t>7</a:t>
            </a:r>
            <a:r>
              <a:rPr lang="en-US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</a:rPr>
              <a:t> </a:t>
            </a:r>
            <a:endParaRPr lang="en-US" altLang="en-US" sz="3200" b="1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5148" y="547658"/>
            <a:ext cx="1342663" cy="89363"/>
          </a:xfrm>
          <a:prstGeom prst="rect">
            <a:avLst/>
          </a:prstGeom>
          <a:gradFill>
            <a:gsLst>
              <a:gs pos="0">
                <a:srgbClr val="057FC2"/>
              </a:gs>
              <a:gs pos="77000">
                <a:srgbClr val="00CEF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9377" y="1768013"/>
            <a:ext cx="6400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/>
            <a:r>
              <a:rPr lang="en-US" altLang="en-US" sz="5400" b="1" dirty="0">
                <a:gradFill>
                  <a:gsLst>
                    <a:gs pos="0">
                      <a:srgbClr val="057FC2"/>
                    </a:gs>
                    <a:gs pos="100000">
                      <a:srgbClr val="00CEFE"/>
                    </a:gs>
                  </a:gsLst>
                  <a:lin ang="5400000" scaled="1"/>
                </a:gradFill>
                <a:latin typeface="Arial" panose="02080604020202020204" pitchFamily="34" charset="0"/>
                <a:ea typeface="Arial" panose="02080604020202020204" pitchFamily="34" charset="0"/>
              </a:rPr>
              <a:t>P</a:t>
            </a:r>
            <a:endParaRPr lang="en-US" altLang="en-US" sz="5400" b="1" dirty="0">
              <a:gradFill>
                <a:gsLst>
                  <a:gs pos="0">
                    <a:srgbClr val="057FC2"/>
                  </a:gs>
                  <a:gs pos="100000">
                    <a:srgbClr val="00CEFE"/>
                  </a:gs>
                </a:gsLst>
                <a:lin ang="5400000" scaled="1"/>
              </a:gra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8427" y="2646891"/>
            <a:ext cx="6019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/>
            <a:r>
              <a:rPr lang="en-US" altLang="en-US" sz="5400" b="1" dirty="0">
                <a:gradFill>
                  <a:gsLst>
                    <a:gs pos="0">
                      <a:srgbClr val="057FC2"/>
                    </a:gs>
                    <a:gs pos="100000">
                      <a:srgbClr val="00CEFE"/>
                    </a:gs>
                  </a:gsLst>
                  <a:lin ang="5400000" scaled="1"/>
                </a:gradFill>
                <a:latin typeface="Arial" panose="02080604020202020204" pitchFamily="34" charset="0"/>
                <a:ea typeface="Arial" panose="02080604020202020204" pitchFamily="34" charset="0"/>
              </a:rPr>
              <a:t>L</a:t>
            </a:r>
            <a:endParaRPr lang="en-US" altLang="en-US" sz="5400" b="1" dirty="0">
              <a:gradFill>
                <a:gsLst>
                  <a:gs pos="0">
                    <a:srgbClr val="057FC2"/>
                  </a:gs>
                  <a:gs pos="100000">
                    <a:srgbClr val="00CEFE"/>
                  </a:gs>
                </a:gsLst>
                <a:lin ang="5400000" scaled="1"/>
              </a:gra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0328" y="3515609"/>
            <a:ext cx="6781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/>
            <a:r>
              <a:rPr lang="en-US" altLang="zh-CN" sz="5400" b="1" dirty="0">
                <a:gradFill>
                  <a:gsLst>
                    <a:gs pos="0">
                      <a:srgbClr val="057FC2"/>
                    </a:gs>
                    <a:gs pos="100000">
                      <a:srgbClr val="00CEFE"/>
                    </a:gs>
                  </a:gsLst>
                  <a:lin ang="5400000" scaled="1"/>
                </a:gradFill>
                <a:latin typeface="Arial" panose="02080604020202020204" pitchFamily="34" charset="0"/>
                <a:ea typeface="Arial" panose="02080604020202020204" pitchFamily="34" charset="0"/>
              </a:rPr>
              <a:t>А</a:t>
            </a:r>
            <a:endParaRPr lang="en-US" altLang="zh-CN" sz="5400" b="1" dirty="0">
              <a:gradFill>
                <a:gsLst>
                  <a:gs pos="0">
                    <a:srgbClr val="057FC2"/>
                  </a:gs>
                  <a:gs pos="100000">
                    <a:srgbClr val="00CEFE"/>
                  </a:gs>
                </a:gsLst>
                <a:lin ang="5400000" scaled="1"/>
              </a:gra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84932" y="4359561"/>
            <a:ext cx="6781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/>
            <a:r>
              <a:rPr lang="en-US" altLang="en-US" sz="5400" b="1" dirty="0">
                <a:gradFill>
                  <a:gsLst>
                    <a:gs pos="0">
                      <a:srgbClr val="057FC2"/>
                    </a:gs>
                    <a:gs pos="100000">
                      <a:srgbClr val="00CEFE"/>
                    </a:gs>
                  </a:gsLst>
                  <a:lin ang="5400000" scaled="1"/>
                </a:gradFill>
                <a:latin typeface="Arial" panose="02080604020202020204" pitchFamily="34" charset="0"/>
                <a:ea typeface="Arial" panose="02080604020202020204" pitchFamily="34" charset="0"/>
              </a:rPr>
              <a:t>N</a:t>
            </a:r>
            <a:endParaRPr lang="en-US" altLang="en-US" sz="5400" b="1" dirty="0">
              <a:gradFill>
                <a:gsLst>
                  <a:gs pos="0">
                    <a:srgbClr val="057FC2"/>
                  </a:gs>
                  <a:gs pos="100000">
                    <a:srgbClr val="00CEFE"/>
                  </a:gs>
                </a:gsLst>
                <a:lin ang="5400000" scaled="1"/>
              </a:gra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261121" y="4501166"/>
            <a:ext cx="4786196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Вопросы</a:t>
            </a:r>
            <a:endParaRPr lang="en-US" altLang="en-US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endParaRPr lang="en-US" altLang="en-US" sz="1050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13" name="TextBox 30"/>
          <p:cNvSpPr txBox="1"/>
          <p:nvPr/>
        </p:nvSpPr>
        <p:spPr>
          <a:xfrm>
            <a:off x="5246516" y="1919929"/>
            <a:ext cx="4786196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На прошлом уроке</a:t>
            </a:r>
            <a:endParaRPr lang="en-US" altLang="en-US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ru-RU" altLang="en-US" sz="1050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微软雅黑 Light" panose="020B0502040204020203" pitchFamily="34" charset="-122"/>
              </a:rPr>
              <a:t>Генеративное обучение</a:t>
            </a:r>
            <a:endParaRPr lang="ru-RU" altLang="en-US" sz="1050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微软雅黑 Light" panose="020B0502040204020203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467702" y="2646891"/>
            <a:ext cx="5235259" cy="0"/>
          </a:xfrm>
          <a:prstGeom prst="line">
            <a:avLst/>
          </a:prstGeom>
          <a:ln w="3175">
            <a:gradFill>
              <a:gsLst>
                <a:gs pos="0">
                  <a:srgbClr val="057FC2"/>
                </a:gs>
                <a:gs pos="100000">
                  <a:srgbClr val="00CEFE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67702" y="3503417"/>
            <a:ext cx="5235259" cy="0"/>
          </a:xfrm>
          <a:prstGeom prst="line">
            <a:avLst/>
          </a:prstGeom>
          <a:ln w="3175">
            <a:gradFill>
              <a:gsLst>
                <a:gs pos="0">
                  <a:srgbClr val="057FC2"/>
                </a:gs>
                <a:gs pos="100000">
                  <a:srgbClr val="00CEFE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82307" y="4411869"/>
            <a:ext cx="5235259" cy="0"/>
          </a:xfrm>
          <a:prstGeom prst="line">
            <a:avLst/>
          </a:prstGeom>
          <a:ln w="3175">
            <a:gradFill>
              <a:gsLst>
                <a:gs pos="0">
                  <a:srgbClr val="057FC2"/>
                </a:gs>
                <a:gs pos="100000">
                  <a:srgbClr val="00CEFE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467702" y="5213150"/>
            <a:ext cx="5235259" cy="0"/>
          </a:xfrm>
          <a:prstGeom prst="line">
            <a:avLst/>
          </a:prstGeom>
          <a:ln w="3175">
            <a:gradFill>
              <a:gsLst>
                <a:gs pos="0">
                  <a:srgbClr val="057FC2"/>
                </a:gs>
                <a:gs pos="100000">
                  <a:srgbClr val="00CEFE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0"/>
          <p:cNvSpPr txBox="1"/>
          <p:nvPr/>
        </p:nvSpPr>
        <p:spPr>
          <a:xfrm>
            <a:off x="5246516" y="3622961"/>
            <a:ext cx="4786196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ru-RU" altLang="en-US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Практика</a:t>
            </a:r>
            <a:endParaRPr lang="en-US" altLang="en-US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ru-RU" altLang="en-US" sz="1050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微软雅黑 Light" panose="020B0502040204020203" pitchFamily="34" charset="-122"/>
              </a:rPr>
              <a:t>Пайплайны подготовки данных, решение задач</a:t>
            </a:r>
            <a:endParaRPr lang="ru-RU" altLang="en-US" sz="1050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5" name="TextBox 30"/>
          <p:cNvSpPr txBox="1"/>
          <p:nvPr/>
        </p:nvSpPr>
        <p:spPr>
          <a:xfrm>
            <a:off x="5261121" y="2798769"/>
            <a:ext cx="4786196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ru-RU" altLang="en-US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Дипломная работа</a:t>
            </a:r>
            <a:endParaRPr lang="en-US" altLang="en-US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ru-RU" altLang="en-US" sz="1050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微软雅黑 Light" panose="020B0502040204020203" pitchFamily="34" charset="-122"/>
              </a:rPr>
              <a:t>Требования, чек-лист.</a:t>
            </a:r>
            <a:endParaRPr lang="ru-RU" altLang="en-US" sz="1050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-3904" r="43487" b="41050"/>
          <a:stretch>
            <a:fillRect/>
          </a:stretch>
        </p:blipFill>
        <p:spPr>
          <a:xfrm flipH="1">
            <a:off x="-1" y="4172752"/>
            <a:ext cx="12249561" cy="2685248"/>
          </a:xfrm>
          <a:prstGeom prst="rect">
            <a:avLst/>
          </a:prstGeom>
        </p:spPr>
      </p:pic>
      <p:pic>
        <p:nvPicPr>
          <p:cNvPr id="4" name="图片 3" descr="图片包含 熨斗&#10;&#10;描述已自动生成"/>
          <p:cNvPicPr>
            <a:picLocks noChangeAspect="1"/>
          </p:cNvPicPr>
          <p:nvPr/>
        </p:nvPicPr>
        <p:blipFill rotWithShape="1">
          <a:blip r:embed="rId1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-3904" r="43487" b="62694"/>
          <a:stretch>
            <a:fillRect/>
          </a:stretch>
        </p:blipFill>
        <p:spPr>
          <a:xfrm flipV="1">
            <a:off x="-1" y="-1"/>
            <a:ext cx="12249561" cy="17605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56904" y="2127843"/>
            <a:ext cx="1440481" cy="2215991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3800" kern="2300" spc="600" dirty="0">
                <a:gradFill flip="none" rotWithShape="1">
                  <a:gsLst>
                    <a:gs pos="0">
                      <a:srgbClr val="057FC2"/>
                    </a:gs>
                    <a:gs pos="100000">
                      <a:srgbClr val="02CFD3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T</a:t>
            </a:r>
            <a:endParaRPr lang="zh-CN" altLang="en-US" sz="13800" kern="2300" spc="600" dirty="0">
              <a:gradFill flip="none" rotWithShape="1">
                <a:gsLst>
                  <a:gs pos="0">
                    <a:srgbClr val="057FC2"/>
                  </a:gs>
                  <a:gs pos="100000">
                    <a:srgbClr val="02CFD3">
                      <a:alpha val="0"/>
                    </a:srgbClr>
                  </a:gs>
                </a:gsLst>
                <a:lin ang="0" scaled="1"/>
                <a:tileRect/>
              </a:gra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6784" y="2096932"/>
            <a:ext cx="1440481" cy="2215991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3800" kern="2300" spc="600" dirty="0">
                <a:gradFill flip="none" rotWithShape="1">
                  <a:gsLst>
                    <a:gs pos="0">
                      <a:srgbClr val="057FC2"/>
                    </a:gs>
                    <a:gs pos="100000">
                      <a:srgbClr val="02CFD3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H</a:t>
            </a:r>
            <a:endParaRPr lang="zh-CN" altLang="en-US" sz="13800" kern="2300" spc="600" dirty="0">
              <a:gradFill flip="none" rotWithShape="1">
                <a:gsLst>
                  <a:gs pos="0">
                    <a:srgbClr val="057FC2"/>
                  </a:gs>
                  <a:gs pos="100000">
                    <a:srgbClr val="02CFD3">
                      <a:alpha val="0"/>
                    </a:srgbClr>
                  </a:gs>
                </a:gsLst>
                <a:lin ang="0" scaled="1"/>
                <a:tileRect/>
              </a:gra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6664" y="2096932"/>
            <a:ext cx="1440481" cy="2215991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3800" kern="2300" spc="600" dirty="0">
                <a:gradFill flip="none" rotWithShape="1">
                  <a:gsLst>
                    <a:gs pos="0">
                      <a:srgbClr val="057FC2"/>
                    </a:gs>
                    <a:gs pos="100000">
                      <a:srgbClr val="02CFD3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A</a:t>
            </a:r>
            <a:endParaRPr lang="zh-CN" altLang="en-US" sz="13800" kern="2300" spc="600" dirty="0">
              <a:gradFill flip="none" rotWithShape="1">
                <a:gsLst>
                  <a:gs pos="0">
                    <a:srgbClr val="057FC2"/>
                  </a:gs>
                  <a:gs pos="100000">
                    <a:srgbClr val="02CFD3">
                      <a:alpha val="0"/>
                    </a:srgbClr>
                  </a:gs>
                </a:gsLst>
                <a:lin ang="0" scaled="1"/>
                <a:tileRect/>
              </a:gra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86544" y="2096932"/>
            <a:ext cx="1440481" cy="2215991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3800" kern="2300" spc="600" dirty="0">
                <a:gradFill flip="none" rotWithShape="1">
                  <a:gsLst>
                    <a:gs pos="0">
                      <a:srgbClr val="057FC2"/>
                    </a:gs>
                    <a:gs pos="100000">
                      <a:srgbClr val="02CFD3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N</a:t>
            </a:r>
            <a:endParaRPr lang="zh-CN" altLang="en-US" sz="13800" kern="2300" spc="600" dirty="0">
              <a:gradFill flip="none" rotWithShape="1">
                <a:gsLst>
                  <a:gs pos="0">
                    <a:srgbClr val="057FC2"/>
                  </a:gs>
                  <a:gs pos="100000">
                    <a:srgbClr val="02CFD3">
                      <a:alpha val="0"/>
                    </a:srgbClr>
                  </a:gs>
                </a:gsLst>
                <a:lin ang="0" scaled="1"/>
                <a:tileRect/>
              </a:gra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6424" y="2096932"/>
            <a:ext cx="1440481" cy="2215991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3800" kern="2300" spc="600" dirty="0">
                <a:gradFill flip="none" rotWithShape="1">
                  <a:gsLst>
                    <a:gs pos="0">
                      <a:srgbClr val="057FC2"/>
                    </a:gs>
                    <a:gs pos="100000">
                      <a:srgbClr val="02CFD3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K</a:t>
            </a:r>
            <a:endParaRPr lang="zh-CN" altLang="en-US" sz="13800" kern="2300" spc="600" dirty="0">
              <a:gradFill flip="none" rotWithShape="1">
                <a:gsLst>
                  <a:gs pos="0">
                    <a:srgbClr val="057FC2"/>
                  </a:gs>
                  <a:gs pos="100000">
                    <a:srgbClr val="02CFD3">
                      <a:alpha val="0"/>
                    </a:srgbClr>
                  </a:gs>
                </a:gsLst>
                <a:lin ang="0" scaled="1"/>
                <a:tileRect/>
              </a:gra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06302" y="2096932"/>
            <a:ext cx="1440481" cy="2215991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3800" kern="2300" spc="600" dirty="0">
                <a:gradFill flip="none" rotWithShape="1">
                  <a:gsLst>
                    <a:gs pos="0">
                      <a:srgbClr val="057FC2"/>
                    </a:gs>
                    <a:gs pos="100000">
                      <a:srgbClr val="02CFD3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S</a:t>
            </a:r>
            <a:endParaRPr lang="zh-CN" altLang="en-US" sz="13800" kern="2300" spc="600" dirty="0">
              <a:gradFill flip="none" rotWithShape="1">
                <a:gsLst>
                  <a:gs pos="0">
                    <a:srgbClr val="057FC2"/>
                  </a:gs>
                  <a:gs pos="100000">
                    <a:srgbClr val="02CFD3">
                      <a:alpha val="0"/>
                    </a:srgbClr>
                  </a:gs>
                </a:gsLst>
                <a:lin ang="0" scaled="1"/>
                <a:tileRect/>
              </a:gra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-3904" r="56213" b="41050"/>
          <a:stretch>
            <a:fillRect/>
          </a:stretch>
        </p:blipFill>
        <p:spPr>
          <a:xfrm rot="5400000" flipH="1">
            <a:off x="-2244308" y="2244304"/>
            <a:ext cx="6858001" cy="2369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9820" y="458470"/>
            <a:ext cx="72878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Диплом</a:t>
            </a:r>
            <a:endParaRPr lang="ru-RU" altLang="en-US" sz="3200" b="1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0348" y="458758"/>
            <a:ext cx="1342663" cy="89363"/>
          </a:xfrm>
          <a:prstGeom prst="rect">
            <a:avLst/>
          </a:prstGeom>
          <a:gradFill>
            <a:gsLst>
              <a:gs pos="0">
                <a:srgbClr val="057FC2"/>
              </a:gs>
              <a:gs pos="77000">
                <a:srgbClr val="00CEF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91715" y="1228725"/>
            <a:ext cx="762063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Варианты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1. Любая задача взятая из интернета по стандартному </a:t>
            </a:r>
            <a:r>
              <a:rPr lang="en-US" alt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ML</a:t>
            </a:r>
            <a:endParaRPr lang="en-US" alt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2. Собственная задача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Оформление: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репозиторий на </a:t>
            </a:r>
            <a:r>
              <a:rPr lang="en-US" alt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GitHub</a:t>
            </a:r>
            <a:endParaRPr lang="en-US" alt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содержащий файл </a:t>
            </a:r>
            <a:r>
              <a:rPr lang="en-US" alt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README</a:t>
            </a:r>
            <a:r>
              <a:rPr lang="en-US" alt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.md</a:t>
            </a:r>
            <a:endParaRPr lang="en-US" alt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содержащий файл с </a:t>
            </a:r>
            <a:r>
              <a:rPr lang="ru-RU" altLang="en-US" b="1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теоретической частью</a:t>
            </a:r>
            <a:endParaRPr lang="ru-RU" altLang="en-US" b="1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содержаший ссылки на источники данных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или непосредственно источники данных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разработанные скрипты в отдельных папках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списки зависимостей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репозиторий должен клонироваться и запускаться локально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либо в </a:t>
            </a:r>
            <a:r>
              <a:rPr lang="en-US" alt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Collab.</a:t>
            </a:r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 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-3904" r="56213" b="41050"/>
          <a:stretch>
            <a:fillRect/>
          </a:stretch>
        </p:blipFill>
        <p:spPr>
          <a:xfrm rot="5400000" flipH="1">
            <a:off x="-2244308" y="2244304"/>
            <a:ext cx="6858001" cy="2369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9820" y="458470"/>
            <a:ext cx="72878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Диплом</a:t>
            </a:r>
            <a:endParaRPr lang="ru-RU" altLang="en-US" sz="3200" b="1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0348" y="458758"/>
            <a:ext cx="1342663" cy="89363"/>
          </a:xfrm>
          <a:prstGeom prst="rect">
            <a:avLst/>
          </a:prstGeom>
          <a:gradFill>
            <a:gsLst>
              <a:gs pos="0">
                <a:srgbClr val="057FC2"/>
              </a:gs>
              <a:gs pos="77000">
                <a:srgbClr val="00CEF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91715" y="1228725"/>
            <a:ext cx="47536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Пример репозитория Француа Шолле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https://github.com/keras-team/keras 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-3904" r="56213" b="41050"/>
          <a:stretch>
            <a:fillRect/>
          </a:stretch>
        </p:blipFill>
        <p:spPr>
          <a:xfrm rot="5400000" flipH="1">
            <a:off x="-2244308" y="2244304"/>
            <a:ext cx="6858001" cy="2369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9820" y="458470"/>
            <a:ext cx="72878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Диплом</a:t>
            </a:r>
            <a:endParaRPr lang="ru-RU" altLang="en-US" sz="3200" b="1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0348" y="458758"/>
            <a:ext cx="1342663" cy="89363"/>
          </a:xfrm>
          <a:prstGeom prst="rect">
            <a:avLst/>
          </a:prstGeom>
          <a:gradFill>
            <a:gsLst>
              <a:gs pos="0">
                <a:srgbClr val="057FC2"/>
              </a:gs>
              <a:gs pos="77000">
                <a:srgbClr val="00CEF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91715" y="1228725"/>
            <a:ext cx="628840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Теоретическая часть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1. Постановка задачи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2. Ваш подход к решению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3. Описание применяемых алгоритмов и методик 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оценки качества моделей.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4. Интерпретация результатов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5. Выводы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-3904" r="56213" b="41050"/>
          <a:stretch>
            <a:fillRect/>
          </a:stretch>
        </p:blipFill>
        <p:spPr>
          <a:xfrm rot="5400000" flipH="1">
            <a:off x="-2244308" y="2244304"/>
            <a:ext cx="6858001" cy="2369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9820" y="458470"/>
            <a:ext cx="72878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Диплом</a:t>
            </a:r>
            <a:endParaRPr lang="ru-RU" altLang="en-US" sz="3200" b="1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0348" y="458758"/>
            <a:ext cx="1342663" cy="89363"/>
          </a:xfrm>
          <a:prstGeom prst="rect">
            <a:avLst/>
          </a:prstGeom>
          <a:gradFill>
            <a:gsLst>
              <a:gs pos="0">
                <a:srgbClr val="057FC2"/>
              </a:gs>
              <a:gs pos="77000">
                <a:srgbClr val="00CEF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91715" y="1228725"/>
            <a:ext cx="728345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Задачи на выбор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1. ГРЗ - привести в порядок репозиторий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2. Генеративная текстовая сеть (сделать из той что была 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на прошлом уроке)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3. Разобраться со сложной моделью </a:t>
            </a:r>
            <a:r>
              <a:rPr lang="en-US" alt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CV </a:t>
            </a:r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и реализовать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подсчет людей/предметов в кадре)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4. Любая задача классического </a:t>
            </a:r>
            <a:r>
              <a:rPr lang="en-US" alt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ML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-3904" r="56213" b="41050"/>
          <a:stretch>
            <a:fillRect/>
          </a:stretch>
        </p:blipFill>
        <p:spPr>
          <a:xfrm rot="5400000" flipH="1">
            <a:off x="-2244308" y="2244304"/>
            <a:ext cx="6858001" cy="2369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9820" y="458470"/>
            <a:ext cx="72878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Диплом</a:t>
            </a:r>
            <a:endParaRPr lang="ru-RU" altLang="en-US" sz="3200" b="1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0348" y="458758"/>
            <a:ext cx="1342663" cy="89363"/>
          </a:xfrm>
          <a:prstGeom prst="rect">
            <a:avLst/>
          </a:prstGeom>
          <a:gradFill>
            <a:gsLst>
              <a:gs pos="0">
                <a:srgbClr val="057FC2"/>
              </a:gs>
              <a:gs pos="77000">
                <a:srgbClr val="00CEF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91715" y="1228725"/>
            <a:ext cx="61201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Где брать данные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https://tproger.ru/translations/the-best-datasets-for-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machine-learning-and-data-science/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en-US" alt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kaggle</a:t>
            </a:r>
            <a:endParaRPr lang="en-US" alt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-3904" r="56213" b="41050"/>
          <a:stretch>
            <a:fillRect/>
          </a:stretch>
        </p:blipFill>
        <p:spPr>
          <a:xfrm rot="5400000" flipH="1">
            <a:off x="-2244308" y="2244304"/>
            <a:ext cx="6858001" cy="2369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9820" y="458470"/>
            <a:ext cx="72878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</a:rPr>
              <a:t> </a:t>
            </a:r>
            <a:r>
              <a:rPr lang="ru-RU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</a:rPr>
              <a:t>Трансформер</a:t>
            </a:r>
            <a:endParaRPr lang="ru-RU" altLang="en-US" sz="3200" b="1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0348" y="458758"/>
            <a:ext cx="1342663" cy="89363"/>
          </a:xfrm>
          <a:prstGeom prst="rect">
            <a:avLst/>
          </a:prstGeom>
          <a:gradFill>
            <a:gsLst>
              <a:gs pos="0">
                <a:srgbClr val="057FC2"/>
              </a:gs>
              <a:gs pos="77000">
                <a:srgbClr val="00CEF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91715" y="1228725"/>
            <a:ext cx="5932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Пишем собственный простейший трансформер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2" name="Изображение 1" descr="Снимок экрана от 2022-09-29 19-48-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968500"/>
            <a:ext cx="7423785" cy="344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-3904" r="56213" b="41050"/>
          <a:stretch>
            <a:fillRect/>
          </a:stretch>
        </p:blipFill>
        <p:spPr>
          <a:xfrm rot="5400000" flipH="1">
            <a:off x="-2244308" y="2244304"/>
            <a:ext cx="6858001" cy="2369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9820" y="458470"/>
            <a:ext cx="72878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+mn-ea"/>
              </a:rPr>
              <a:t>Трансформер</a:t>
            </a:r>
            <a:endParaRPr lang="en-US" altLang="en-US" sz="3200" b="1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0348" y="458758"/>
            <a:ext cx="1342663" cy="89363"/>
          </a:xfrm>
          <a:prstGeom prst="rect">
            <a:avLst/>
          </a:prstGeom>
          <a:gradFill>
            <a:gsLst>
              <a:gs pos="0">
                <a:srgbClr val="057FC2"/>
              </a:gs>
              <a:gs pos="77000">
                <a:srgbClr val="00CEF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91715" y="1228725"/>
            <a:ext cx="8402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Пишем трансформаторы для всех переменных.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Объединяем трансформеры в пайплайн.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Выносим код в модуль подготовки данных.</a:t>
            </a:r>
            <a:endParaRPr lang="ru-RU" altLang="en-US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熨斗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-3904" r="56213" b="41050"/>
          <a:stretch>
            <a:fillRect/>
          </a:stretch>
        </p:blipFill>
        <p:spPr>
          <a:xfrm rot="5400000" flipH="1">
            <a:off x="-2244308" y="2244304"/>
            <a:ext cx="6858001" cy="2369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9820" y="458470"/>
            <a:ext cx="72878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en-US" sz="3200" b="1" dirty="0">
                <a:gradFill>
                  <a:gsLst>
                    <a:gs pos="0">
                      <a:srgbClr val="057FC2"/>
                    </a:gs>
                    <a:gs pos="77000">
                      <a:srgbClr val="00CEFE"/>
                    </a:gs>
                  </a:gsLst>
                  <a:lin ang="0" scaled="1"/>
                </a:gradFill>
                <a:latin typeface="Arial" panose="02080604020202020204" pitchFamily="34" charset="0"/>
                <a:ea typeface="Arial" panose="02080604020202020204" pitchFamily="34" charset="0"/>
                <a:sym typeface="微软雅黑 Light" panose="020B0502040204020203" pitchFamily="34" charset="-122"/>
              </a:rPr>
              <a:t>Практика</a:t>
            </a:r>
            <a:endParaRPr lang="ru-RU" altLang="en-US" sz="3200" b="1" dirty="0">
              <a:gradFill>
                <a:gsLst>
                  <a:gs pos="0">
                    <a:srgbClr val="057FC2"/>
                  </a:gs>
                  <a:gs pos="77000">
                    <a:srgbClr val="00CEFE"/>
                  </a:gs>
                </a:gsLst>
                <a:lin ang="0" scaled="1"/>
              </a:gradFill>
              <a:latin typeface="Arial" panose="02080604020202020204" pitchFamily="34" charset="0"/>
              <a:ea typeface="Arial" panose="0208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0348" y="458758"/>
            <a:ext cx="1342663" cy="89363"/>
          </a:xfrm>
          <a:prstGeom prst="rect">
            <a:avLst/>
          </a:prstGeom>
          <a:gradFill>
            <a:gsLst>
              <a:gs pos="0">
                <a:srgbClr val="057FC2"/>
              </a:gs>
              <a:gs pos="77000">
                <a:srgbClr val="00CEF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91715" y="1228725"/>
            <a:ext cx="84029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Пишем проект диплома 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на примере простой задачи классификации.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Датасет удовлетворенность клиентов авиакомпании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Применяемые модели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Логистическая регрессия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Дерево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en-US" alt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SVM (</a:t>
            </a:r>
            <a:r>
              <a:rPr lang="ru-RU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разные ядра)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Случайый лес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Градиентный бустинг 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Адаптивный бустинг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Выбираем лучшие модели - тюним параметры.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algn="l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К стати как будем понимать какая модель лучше?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entury Gothic"/>
        <a:ea typeface="微软雅黑"/>
        <a:cs typeface=""/>
      </a:majorFont>
      <a:minorFont>
        <a:latin typeface="Calibri Light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57FC2"/>
            </a:gs>
            <a:gs pos="77000">
              <a:srgbClr val="00CEFE"/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Presentation</Application>
  <PresentationFormat>宽屏</PresentationFormat>
  <Paragraphs>130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微软雅黑 Light</vt:lpstr>
      <vt:lpstr>Microsoft YaHei</vt:lpstr>
      <vt:lpstr>Droid Sans Fallback</vt:lpstr>
      <vt:lpstr>Arial Unicode MS</vt:lpstr>
      <vt:lpstr>SimSun</vt:lpstr>
      <vt:lpstr>OpenSymbol</vt:lpstr>
      <vt:lpstr>等线 Light</vt:lpstr>
      <vt:lpstr>Calibri Light</vt:lpstr>
      <vt:lpstr>Gubbi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luo</dc:creator>
  <cp:lastModifiedBy>sergey</cp:lastModifiedBy>
  <cp:revision>816</cp:revision>
  <dcterms:created xsi:type="dcterms:W3CDTF">2022-09-29T18:46:39Z</dcterms:created>
  <dcterms:modified xsi:type="dcterms:W3CDTF">2022-09-29T18:46:39Z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1049-11.1.0.11664</vt:lpwstr>
  </property>
  <property fmtid="{D5CDD505-2E9C-101B-9397-08002B2CF9AE}" pid="3" name="ICV">
    <vt:lpwstr/>
  </property>
</Properties>
</file>