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9" r:id="rId9"/>
  </p:sldIdLst>
  <p:sldSz cx="12192000" cy="6858000"/>
  <p:notesSz cx="12192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69E33-E71F-41D8-882C-75E00AAFFF45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2A78-DFFA-4AD8-A74F-C51ABB70A6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237F1-7934-43EF-9E8B-5D11CB91DF5B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45715-4BC9-43B0-BAAF-9E88EADFE2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E3141-D457-4997-B764-DF108BB2818B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B8958-5E0B-41E7-B6B7-955FEAC181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1AC49-3E78-4698-A8DD-D0E481C0A4F7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73AF-F292-4959-9401-FB22171B73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08E-99B5-4B6C-A534-AFE36405A51B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6B924-FF47-4AD1-B7B7-B08E6F900A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2DAE9-9E7A-4380-9020-31E8F369F6FD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BEE1E-7EDA-4D56-88E2-367FEEE4D0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A3D73-F96B-4594-82F3-EFF82B82C719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9E76F-25BA-4499-9D17-75DBEDC552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4AFF-012C-4DA8-81B2-DAEFFFF1E411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93EC5-727F-4950-B4A1-A0478931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9053D-D086-4BE0-B780-ADC1CEC7A936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8E187-545D-42B0-BD9E-A904B3A362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/>
          </a:p>
          <a:p>
            <a:pPr lvl="1"/>
            <a:r>
              <a:rPr lang="ru-RU"/>
              <a:t>Второй уровень</a:t>
            </a:r>
            <a:endParaRPr/>
          </a:p>
          <a:p>
            <a:pPr lvl="2"/>
            <a:r>
              <a:rPr lang="ru-RU"/>
              <a:t>Третий уровень</a:t>
            </a:r>
            <a:endParaRPr/>
          </a:p>
          <a:p>
            <a:pPr lvl="3"/>
            <a:r>
              <a:rPr lang="ru-RU"/>
              <a:t>Четвертый уровень</a:t>
            </a:r>
            <a:endParaRPr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6E28A-654F-420A-B56A-88D09876FBA4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A4D6C-536C-4B5B-AF24-AC17FAEBF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6C8E6-7998-4B79-AF20-E170E55636BB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AD00D-2B16-4934-AAED-B269C2E3E9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EE6F4A-CA37-4BA0-8178-FF80ED3164BC}" type="datetimeFigureOut">
              <a:rPr lang="ru-RU"/>
              <a:pPr>
                <a:defRPr/>
              </a:pPr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27D3EC-101C-41E4-AFE6-223015D07F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88000"/>
              </a:lnSpc>
            </a:pPr>
            <a:r>
              <a:rPr lang="ru-RU" sz="2900" smtClean="0"/>
              <a:t>Задача «Классификация агрокультур на основе изменения</a:t>
            </a:r>
            <a:br>
              <a:rPr lang="ru-RU" sz="2900" smtClean="0"/>
            </a:br>
            <a:r>
              <a:rPr lang="ru-RU" sz="2900" smtClean="0"/>
              <a:t>показателя вегетационных индексов во временной</a:t>
            </a:r>
            <a:br>
              <a:rPr lang="ru-RU" sz="2900" smtClean="0"/>
            </a:br>
            <a:r>
              <a:rPr lang="ru-RU" sz="2900" smtClean="0"/>
              <a:t>последовательности»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Overflow="overflow" horzOverflow="clip" spcCol="0" rtlCol="0" fromWordArt="0" forceAA="0" compatLnSpc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900" smtClean="0"/>
              <a:t>Условие задачи</a:t>
            </a:r>
          </a:p>
        </p:txBody>
      </p:sp>
      <p:sp>
        <p:nvSpPr>
          <p:cNvPr id="1433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Перед участниками чемпионата стоит задача классификации</a:t>
            </a:r>
            <a:r>
              <a:rPr lang="en-US" sz="2000" smtClean="0"/>
              <a:t> </a:t>
            </a:r>
            <a:r>
              <a:rPr lang="ru-RU" sz="2000" smtClean="0"/>
              <a:t>агрокультур на основе изменения показателя вегетационных индексов во</a:t>
            </a:r>
            <a:r>
              <a:rPr lang="en-US" sz="2000" smtClean="0"/>
              <a:t> </a:t>
            </a:r>
            <a:r>
              <a:rPr lang="ru-RU" sz="2000" smtClean="0"/>
              <a:t>временной последовательности. Созданная за время чемпионата модель</a:t>
            </a:r>
            <a:r>
              <a:rPr lang="en-US" sz="2000" smtClean="0"/>
              <a:t> </a:t>
            </a:r>
            <a:r>
              <a:rPr lang="ru-RU" sz="2000" smtClean="0"/>
              <a:t>поможет оптимизировать рабочие процессы в сфере сельского хозяйства,</a:t>
            </a:r>
            <a:r>
              <a:rPr lang="en-US" sz="2000" smtClean="0"/>
              <a:t> </a:t>
            </a:r>
            <a:r>
              <a:rPr lang="ru-RU" sz="2000" smtClean="0"/>
              <a:t>обеспечить органы власти актуальными и достоверными сведениями,</a:t>
            </a:r>
            <a:r>
              <a:rPr lang="en-US" sz="2000" smtClean="0"/>
              <a:t> </a:t>
            </a:r>
            <a:r>
              <a:rPr lang="ru-RU" sz="2000" smtClean="0"/>
              <a:t>увеличить социальный, инвестиционный и производственный потенциал</a:t>
            </a:r>
            <a:r>
              <a:rPr lang="en-US" sz="2000" smtClean="0"/>
              <a:t> </a:t>
            </a:r>
            <a:r>
              <a:rPr lang="ru-RU" sz="2000" smtClean="0"/>
              <a:t>отрасли, а также повысить достоверность и удобство использования</a:t>
            </a:r>
            <a:r>
              <a:rPr lang="en-US" sz="2000" smtClean="0"/>
              <a:t> </a:t>
            </a:r>
            <a:r>
              <a:rPr lang="ru-RU" sz="2000" smtClean="0"/>
              <a:t>информации о сельскохозяйственных объектах</a:t>
            </a:r>
            <a:r>
              <a:rPr lang="ru-RU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839788" y="333375"/>
            <a:ext cx="10515600" cy="1325563"/>
          </a:xfrm>
        </p:spPr>
        <p:txBody>
          <a:bodyPr/>
          <a:lstStyle/>
          <a:p>
            <a:pPr eaLnBrk="1" hangingPunct="1"/>
            <a:r>
              <a:rPr lang="ru-RU" sz="2900" smtClean="0"/>
              <a:t>Описание входных значений</a:t>
            </a:r>
          </a:p>
        </p:txBody>
      </p:sp>
      <p:sp>
        <p:nvSpPr>
          <p:cNvPr id="15362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ru-RU" sz="2200" smtClean="0"/>
              <a:t>Описание входных значений</a:t>
            </a:r>
            <a:r>
              <a:rPr lang="en-US" sz="2200" smtClean="0"/>
              <a:t>:</a:t>
            </a:r>
            <a:endParaRPr lang="ru-RU" sz="2200" smtClean="0"/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train.csv — файл, содержащий данные о поле и временные ряды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test.csv — файл, содержащий данные для предсказания</a:t>
            </a:r>
          </a:p>
          <a:p>
            <a:pPr marL="0" indent="0">
              <a:buFont typeface="Arial" charset="0"/>
              <a:buNone/>
            </a:pPr>
            <a:r>
              <a:rPr lang="ru-RU" sz="2000" smtClean="0"/>
              <a:t>Пояснения к столбцам</a:t>
            </a:r>
            <a:r>
              <a:rPr lang="en-US" sz="2000" smtClean="0"/>
              <a:t>:</a:t>
            </a:r>
            <a:endParaRPr lang="ru-RU" sz="2000" smtClean="0"/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id – идентификатор объекта (поля)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area – площадь поля в га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nd mean YYYY-MM-DD – медианное значение вегетационного индекса</a:t>
            </a:r>
            <a:r>
              <a:rPr lang="en-US" sz="2000" smtClean="0"/>
              <a:t> </a:t>
            </a:r>
            <a:r>
              <a:rPr lang="ru-RU" sz="2000" smtClean="0"/>
              <a:t>NDVI для данного поля на указанную дату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geo – координаты границ поля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crop – столбец для предсказания, содержит тип произрастающей</a:t>
            </a:r>
            <a:r>
              <a:rPr lang="en-US" sz="2000" smtClean="0"/>
              <a:t> </a:t>
            </a:r>
            <a:r>
              <a:rPr lang="ru-RU" sz="2000" smtClean="0"/>
              <a:t>культуры по данным сельхозтоваропроизводителей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900" smtClean="0"/>
              <a:t>Пояснение к данным</a:t>
            </a:r>
          </a:p>
        </p:txBody>
      </p:sp>
      <p:sp>
        <p:nvSpPr>
          <p:cNvPr id="16386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ru-RU" sz="2200" smtClean="0"/>
              <a:t>Столбец «crop» хранит в себе тип класса точки, где: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0 - подсолнечник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1 - картофель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2 - пшеница озимая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3 - гречиха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4 - кукуруза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5 - пшеница яровая</a:t>
            </a:r>
          </a:p>
          <a:p>
            <a:pPr marL="0" indent="0"/>
            <a:r>
              <a:rPr lang="en-US" sz="2000" smtClean="0"/>
              <a:t> </a:t>
            </a:r>
            <a:r>
              <a:rPr lang="ru-RU" sz="2000" smtClean="0"/>
              <a:t>6 - сахарная свекла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ru-RU" sz="3300" smtClean="0"/>
              <a:t>Распределение классов обучающей выборке</a:t>
            </a:r>
          </a:p>
        </p:txBody>
      </p:sp>
      <p:pic>
        <p:nvPicPr>
          <p:cNvPr id="17412" name="Picture 4" descr="пол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4113" y="1341438"/>
            <a:ext cx="7056437" cy="46656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900" smtClean="0"/>
              <a:t>Модель обучения</a:t>
            </a:r>
          </a:p>
        </p:txBody>
      </p:sp>
      <p:sp>
        <p:nvSpPr>
          <p:cNvPr id="18434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200" smtClean="0"/>
              <a:t>Модель построена на базе классификатора </a:t>
            </a:r>
            <a:r>
              <a:rPr lang="ru-RU" sz="2200" smtClean="0">
                <a:solidFill>
                  <a:srgbClr val="000000"/>
                </a:solidFill>
              </a:rPr>
              <a:t>CatBoostClassifier</a:t>
            </a:r>
            <a:endParaRPr lang="ru-RU" sz="2200" smtClean="0"/>
          </a:p>
          <a:p>
            <a:pPr eaLnBrk="1" hangingPunct="1"/>
            <a:r>
              <a:rPr lang="ru-RU" sz="2200" smtClean="0"/>
              <a:t>Подбор гиперпараметров осуществлялся подборщиком Optuna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839788" y="333375"/>
            <a:ext cx="10515600" cy="1325563"/>
          </a:xfrm>
        </p:spPr>
        <p:txBody>
          <a:bodyPr/>
          <a:lstStyle/>
          <a:p>
            <a:pPr eaLnBrk="1" hangingPunct="1"/>
            <a:r>
              <a:rPr lang="ru-RU" sz="2900" smtClean="0"/>
              <a:t>Полученные лучшие результаты</a:t>
            </a:r>
          </a:p>
        </p:txBody>
      </p:sp>
      <p:sp>
        <p:nvSpPr>
          <p:cNvPr id="1945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200" smtClean="0"/>
              <a:t>Recall -  0.967102</a:t>
            </a:r>
          </a:p>
          <a:p>
            <a:pPr eaLnBrk="1" hangingPunct="1">
              <a:buFont typeface="Arial" charset="0"/>
              <a:buNone/>
            </a:pPr>
            <a:endParaRPr lang="ru-RU" sz="2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xfrm>
            <a:off x="839788" y="333375"/>
            <a:ext cx="10515600" cy="1325563"/>
          </a:xfrm>
        </p:spPr>
        <p:txBody>
          <a:bodyPr/>
          <a:lstStyle/>
          <a:p>
            <a:r>
              <a:rPr lang="ru-RU" sz="2900" smtClean="0"/>
              <a:t>Распределение классов в полученных предсказаниях</a:t>
            </a:r>
          </a:p>
        </p:txBody>
      </p:sp>
      <p:pic>
        <p:nvPicPr>
          <p:cNvPr id="20485" name="Picture 5" descr="поля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1450" y="1412875"/>
            <a:ext cx="6173788" cy="4535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186</Words>
  <Application>R7-Office/7.0.1.62</Application>
  <DocSecurity>0</DocSecurity>
  <PresentationFormat>Произвольный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Шаблон оформления</vt:lpstr>
      </vt:variant>
      <vt:variant>
        <vt:i4>12</vt:i4>
      </vt:variant>
      <vt:variant>
        <vt:lpstr>Заголовки слайдов</vt:lpstr>
      </vt:variant>
      <vt:variant>
        <vt:i4>8</vt:i4>
      </vt:variant>
    </vt:vector>
  </HeadingPairs>
  <TitlesOfParts>
    <vt:vector size="22" baseType="lpstr">
      <vt:lpstr>Arial</vt:lpstr>
      <vt:lpstr>Calibri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Задача «Классификация агрокультур на основе изменения показателя вегетационных индексов во временной последовательности»</vt:lpstr>
      <vt:lpstr>Условие задачи</vt:lpstr>
      <vt:lpstr>Описание входных значений</vt:lpstr>
      <vt:lpstr>Пояснение к данным</vt:lpstr>
      <vt:lpstr>Распределение классов обучающей выборке</vt:lpstr>
      <vt:lpstr>Модель обучения</vt:lpstr>
      <vt:lpstr>Полученные лучшие результаты</vt:lpstr>
      <vt:lpstr>Распределение классов в полученных предсказаниях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«Классификация агрокультур на основе изменения показателя вегетационных индексов во временной последовательности»</dc:title>
  <dc:subject/>
  <dc:creator/>
  <cp:keywords/>
  <dc:description/>
  <cp:lastModifiedBy>Satelite</cp:lastModifiedBy>
  <cp:revision>11</cp:revision>
  <dcterms:created xsi:type="dcterms:W3CDTF">2012-12-03T06:56:55Z</dcterms:created>
  <dcterms:modified xsi:type="dcterms:W3CDTF">2022-11-20T18:24:51Z</dcterms:modified>
  <cp:category/>
  <cp:contentStatus/>
  <dc:language/>
  <cp:version/>
</cp:coreProperties>
</file>