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D9D14B-8F71-40DB-8C5F-6DE33CCAFBB2}" type="datetimeFigureOut">
              <a:rPr lang="ru-RU" smtClean="0"/>
              <a:pPr/>
              <a:t>29.09.2013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E11A18-BC14-4F3E-9F61-CA6F346082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85723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АС прогнозирования погоды</a:t>
            </a:r>
            <a:br>
              <a:rPr lang="ru-RU" dirty="0" smtClean="0"/>
            </a:br>
            <a:r>
              <a:rPr lang="ru-RU" dirty="0" smtClean="0"/>
              <a:t>на основе </a:t>
            </a:r>
            <a:r>
              <a:rPr lang="en-US" dirty="0" smtClean="0"/>
              <a:t>FMLP </a:t>
            </a:r>
            <a:r>
              <a:rPr lang="ru-RU" dirty="0" smtClean="0"/>
              <a:t>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7360" y="4286256"/>
            <a:ext cx="7406640" cy="1752600"/>
          </a:xfrm>
        </p:spPr>
        <p:txBody>
          <a:bodyPr/>
          <a:lstStyle/>
          <a:p>
            <a:pPr marL="1116000"/>
            <a:r>
              <a:rPr lang="ru-RU" dirty="0" smtClean="0"/>
              <a:t>Автор </a:t>
            </a:r>
            <a:r>
              <a:rPr lang="en-US" dirty="0" smtClean="0"/>
              <a:t>: </a:t>
            </a:r>
            <a:r>
              <a:rPr lang="ru-RU" dirty="0" smtClean="0"/>
              <a:t>Саиян С.А., группа 6501</a:t>
            </a:r>
            <a:br>
              <a:rPr lang="ru-RU" dirty="0" smtClean="0"/>
            </a:br>
            <a:r>
              <a:rPr lang="ru-RU" dirty="0" smtClean="0"/>
              <a:t>Руководитель </a:t>
            </a:r>
            <a:r>
              <a:rPr lang="en-US" dirty="0" smtClean="0"/>
              <a:t>: </a:t>
            </a:r>
            <a:r>
              <a:rPr lang="ru-RU" dirty="0" smtClean="0"/>
              <a:t>Лезина И.В., к.т.н., доцент</a:t>
            </a:r>
            <a:endParaRPr lang="ru-RU" dirty="0"/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85728"/>
            <a:ext cx="118903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 прогнозирования погоды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892" y="1500174"/>
            <a:ext cx="6586258" cy="46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параметров сети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28728" y="1714488"/>
          <a:ext cx="7499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нейронов в слоях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Погрешность обучения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Сеть 2/4/1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 2</a:t>
                      </a:r>
                      <a:r>
                        <a:rPr lang="ru-RU" baseline="0" dirty="0" smtClean="0"/>
                        <a:t>4</a:t>
                      </a:r>
                      <a:r>
                        <a:rPr lang="en-US" baseline="0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Сеть 4/8/1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 21%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Сеть</a:t>
                      </a:r>
                      <a:r>
                        <a:rPr lang="ru-RU" baseline="0" dirty="0" smtClean="0"/>
                        <a:t> 16/32/1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 21%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28728" y="4000504"/>
          <a:ext cx="7500990" cy="152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Коэффициент</a:t>
                      </a:r>
                      <a:r>
                        <a:rPr lang="ru-RU" baseline="0" dirty="0" smtClean="0"/>
                        <a:t> обучения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Сходимость</a:t>
                      </a:r>
                      <a:r>
                        <a:rPr lang="ru-RU" baseline="0" dirty="0" smtClean="0"/>
                        <a:t> алгоритма обучения</a:t>
                      </a:r>
                      <a:endParaRPr lang="ru-RU" dirty="0"/>
                    </a:p>
                  </a:txBody>
                  <a:tcPr/>
                </a:tc>
              </a:tr>
              <a:tr h="414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итераций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Gill Sans MT" pitchFamily="34" charset="0"/>
                        </a:rPr>
                        <a:t>3 </a:t>
                      </a:r>
                      <a:r>
                        <a:rPr lang="ru-RU" baseline="0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ru-RU" dirty="0" smtClean="0"/>
                        <a:t>итерации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428736"/>
            <a:ext cx="7929618" cy="4800600"/>
          </a:xfrm>
        </p:spPr>
        <p:txBody>
          <a:bodyPr/>
          <a:lstStyle/>
          <a:p>
            <a:pPr indent="0">
              <a:buNone/>
            </a:pPr>
            <a:r>
              <a:rPr lang="ru-RU" dirty="0" smtClean="0"/>
              <a:t>Разработка АС на базе нечеткого многослойного персептрона для прогнозирования погоды</a:t>
            </a:r>
            <a:br>
              <a:rPr lang="ru-RU" dirty="0" smtClean="0"/>
            </a:br>
            <a:endParaRPr lang="ru-RU" dirty="0" smtClean="0"/>
          </a:p>
          <a:p>
            <a:pPr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marL="880110" indent="-514350">
              <a:buAutoNum type="arabicPeriod"/>
            </a:pPr>
            <a:r>
              <a:rPr lang="ru-RU" dirty="0" smtClean="0"/>
              <a:t>Анализ предметной области</a:t>
            </a:r>
          </a:p>
          <a:p>
            <a:pPr marL="880110" indent="-514350">
              <a:buAutoNum type="arabicPeriod"/>
            </a:pPr>
            <a:r>
              <a:rPr lang="ru-RU" dirty="0" smtClean="0"/>
              <a:t>Разработка системы</a:t>
            </a:r>
          </a:p>
          <a:p>
            <a:pPr marL="880110" indent="-514350">
              <a:buAutoNum type="arabicPeriod"/>
            </a:pPr>
            <a:r>
              <a:rPr lang="ru-RU" dirty="0" smtClean="0"/>
              <a:t>Анализ результатов прогнозирования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нейронной сети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8728" y="3714752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Нейрон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4572008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 = F(X)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643578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= ∑ ( </a:t>
            </a:r>
            <a:r>
              <a:rPr lang="en-US" sz="2800" dirty="0" err="1" smtClean="0"/>
              <a:t>Wj</a:t>
            </a:r>
            <a:r>
              <a:rPr lang="en-US" sz="2800" dirty="0" smtClean="0"/>
              <a:t> * </a:t>
            </a:r>
            <a:r>
              <a:rPr lang="en-US" sz="2800" dirty="0" err="1" smtClean="0"/>
              <a:t>Yj</a:t>
            </a:r>
            <a:r>
              <a:rPr lang="en-US" sz="2800" dirty="0" smtClean="0"/>
              <a:t> )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3438" y="4572008"/>
            <a:ext cx="400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– </a:t>
            </a:r>
            <a:r>
              <a:rPr lang="ru-RU" sz="2400" dirty="0" smtClean="0"/>
              <a:t>сигнал на входе нейрона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5143512"/>
            <a:ext cx="420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dirty="0" smtClean="0"/>
              <a:t> – </a:t>
            </a:r>
            <a:r>
              <a:rPr lang="ru-RU" sz="2400" dirty="0" smtClean="0"/>
              <a:t>сигнал на выходе нейрона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8970" y="5715016"/>
            <a:ext cx="455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 – </a:t>
            </a:r>
            <a:r>
              <a:rPr lang="ru-RU" sz="2400" dirty="0" smtClean="0"/>
              <a:t>вес связи между нейронами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428736"/>
            <a:ext cx="49414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FMLP </a:t>
            </a:r>
            <a:r>
              <a:rPr lang="ru-RU" dirty="0" smtClean="0"/>
              <a:t>сеть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85860"/>
            <a:ext cx="5429288" cy="299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4643446"/>
            <a:ext cx="7189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Слой </a:t>
            </a:r>
            <a:r>
              <a:rPr lang="en-US" sz="2800" dirty="0" smtClean="0"/>
              <a:t>RBF </a:t>
            </a:r>
            <a:r>
              <a:rPr lang="ru-RU" sz="2800" dirty="0" smtClean="0"/>
              <a:t>нейронов – кластеризация сигнала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5429264"/>
            <a:ext cx="4608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MLP</a:t>
            </a:r>
            <a:r>
              <a:rPr lang="ru-RU" sz="2800" dirty="0" smtClean="0"/>
              <a:t> слои – задача прогноза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Слой </a:t>
            </a:r>
            <a:r>
              <a:rPr lang="en-US" dirty="0" smtClean="0"/>
              <a:t>RBF </a:t>
            </a:r>
            <a:r>
              <a:rPr lang="ru-RU" dirty="0" smtClean="0"/>
              <a:t>нейронов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Алгоритм нечеткой самоорганизации </a:t>
            </a:r>
            <a:r>
              <a:rPr lang="en-US" sz="2400" dirty="0" smtClean="0"/>
              <a:t>C-means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000" dirty="0" smtClean="0"/>
              <a:t>Ставит в соответствие входному вектору кластер данных.</a:t>
            </a:r>
          </a:p>
          <a:p>
            <a:pPr lvl="1">
              <a:buNone/>
            </a:pPr>
            <a:r>
              <a:rPr lang="ru-RU" sz="2000" dirty="0" smtClean="0"/>
              <a:t>Кластер данных представляется центром – </a:t>
            </a:r>
            <a:r>
              <a:rPr lang="ru-RU" dirty="0" smtClean="0"/>
              <a:t>С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lvl="1">
              <a:buNone/>
            </a:pPr>
            <a:r>
              <a:rPr lang="ru-RU" sz="2000" dirty="0" smtClean="0"/>
              <a:t>Входной вектор принадлежит к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err="1" smtClean="0"/>
              <a:t>му</a:t>
            </a:r>
            <a:r>
              <a:rPr lang="ru-RU" sz="2000" dirty="0" smtClean="0"/>
              <a:t> кластеру в степени </a:t>
            </a:r>
            <a:r>
              <a:rPr lang="en-US" dirty="0" err="1" smtClean="0"/>
              <a:t>U</a:t>
            </a:r>
            <a:r>
              <a:rPr lang="en-US" sz="2000" dirty="0" err="1" smtClean="0"/>
              <a:t>ij</a:t>
            </a:r>
            <a:endParaRPr lang="ru-RU" sz="2000" dirty="0" smtClean="0"/>
          </a:p>
          <a:p>
            <a:pPr lvl="1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Расчет </a:t>
            </a:r>
            <a:r>
              <a:rPr lang="ru-RU" sz="2000" dirty="0" smtClean="0"/>
              <a:t>центров</a:t>
            </a:r>
            <a:r>
              <a:rPr lang="en-US" sz="2000" dirty="0" smtClean="0"/>
              <a:t>:			</a:t>
            </a:r>
            <a:r>
              <a:rPr lang="ru-RU" sz="2000" dirty="0" smtClean="0"/>
              <a:t>Расчет погрешности</a:t>
            </a:r>
            <a:r>
              <a:rPr lang="en-US" sz="2000" dirty="0" smtClean="0"/>
              <a:t>:</a:t>
            </a:r>
          </a:p>
          <a:p>
            <a:pPr lvl="1">
              <a:buNone/>
            </a:pPr>
            <a:endParaRPr lang="ru-RU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071942"/>
            <a:ext cx="1785950" cy="15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500570"/>
            <a:ext cx="252983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MLP-</a:t>
            </a:r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Метод обратного распространения ошибки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ru-RU" sz="2000" dirty="0" smtClean="0"/>
              <a:t>Итеративное вычисление выходного сигнала сети, расчет погрешности и изменение весов в сторону уменьшения вектора градиента ошибки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Ошибка 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800" dirty="0" err="1" smtClean="0"/>
              <a:t>e</a:t>
            </a:r>
            <a:r>
              <a:rPr lang="en-US" sz="2000" dirty="0" err="1" smtClean="0"/>
              <a:t>k</a:t>
            </a:r>
            <a:r>
              <a:rPr lang="en-US" sz="2000" dirty="0" smtClean="0"/>
              <a:t> = </a:t>
            </a:r>
            <a:r>
              <a:rPr lang="en-US" sz="2800" dirty="0" err="1" smtClean="0"/>
              <a:t>y</a:t>
            </a:r>
            <a:r>
              <a:rPr lang="en-US" sz="2000" dirty="0" err="1" smtClean="0"/>
              <a:t>k</a:t>
            </a:r>
            <a:r>
              <a:rPr lang="en-US" sz="2000" dirty="0" smtClean="0"/>
              <a:t> – </a:t>
            </a:r>
            <a:r>
              <a:rPr lang="en-US" sz="2800" dirty="0" err="1" smtClean="0"/>
              <a:t>d</a:t>
            </a:r>
            <a:r>
              <a:rPr lang="en-US" sz="2000" dirty="0" err="1" smtClean="0"/>
              <a:t>k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Дельта</a:t>
            </a:r>
            <a:r>
              <a:rPr lang="en-US" sz="2000" dirty="0" smtClean="0"/>
              <a:t> :  </a:t>
            </a:r>
            <a:r>
              <a:rPr lang="en-US" sz="2800" dirty="0" err="1" smtClean="0"/>
              <a:t>D</a:t>
            </a:r>
            <a:r>
              <a:rPr lang="en-US" sz="2000" dirty="0" err="1" smtClean="0"/>
              <a:t>ij</a:t>
            </a:r>
            <a:r>
              <a:rPr lang="en-US" sz="2000" dirty="0" smtClean="0"/>
              <a:t> = </a:t>
            </a:r>
            <a:r>
              <a:rPr lang="en-US" sz="2800" dirty="0" err="1" smtClean="0"/>
              <a:t>e</a:t>
            </a:r>
            <a:r>
              <a:rPr lang="en-US" sz="2000" dirty="0" err="1" smtClean="0"/>
              <a:t>k</a:t>
            </a:r>
            <a:r>
              <a:rPr lang="en-US" sz="2000" dirty="0" smtClean="0"/>
              <a:t> * </a:t>
            </a:r>
            <a:r>
              <a:rPr lang="en-US" sz="2800" dirty="0" smtClean="0"/>
              <a:t>F</a:t>
            </a:r>
            <a:r>
              <a:rPr lang="en-US" sz="2000" dirty="0" smtClean="0"/>
              <a:t>’(</a:t>
            </a:r>
            <a:r>
              <a:rPr lang="en-US" sz="2800" dirty="0" smtClean="0"/>
              <a:t>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	Новые веса</a:t>
            </a:r>
            <a:r>
              <a:rPr lang="en-US" sz="2000" dirty="0" smtClean="0"/>
              <a:t> :  </a:t>
            </a:r>
            <a:r>
              <a:rPr lang="en-US" sz="2800" dirty="0" err="1" smtClean="0"/>
              <a:t>W</a:t>
            </a:r>
            <a:r>
              <a:rPr lang="en-US" sz="2000" dirty="0" err="1" smtClean="0"/>
              <a:t>ij</a:t>
            </a:r>
            <a:r>
              <a:rPr lang="en-US" sz="2000" dirty="0" smtClean="0"/>
              <a:t> = </a:t>
            </a:r>
            <a:r>
              <a:rPr lang="en-US" sz="2800" dirty="0" err="1" smtClean="0"/>
              <a:t>W</a:t>
            </a:r>
            <a:r>
              <a:rPr lang="en-US" sz="2000" dirty="0" err="1" smtClean="0"/>
              <a:t>ij</a:t>
            </a:r>
            <a:r>
              <a:rPr lang="en-US" sz="2000" dirty="0" smtClean="0"/>
              <a:t> – </a:t>
            </a:r>
            <a:r>
              <a:rPr lang="en-US" sz="2800" dirty="0" err="1" smtClean="0"/>
              <a:t>D</a:t>
            </a:r>
            <a:r>
              <a:rPr lang="en-US" sz="2000" dirty="0" err="1" smtClean="0"/>
              <a:t>ij</a:t>
            </a:r>
            <a:r>
              <a:rPr lang="en-US" sz="2000" dirty="0" smtClean="0"/>
              <a:t> * </a:t>
            </a:r>
            <a:r>
              <a:rPr lang="en-US" sz="2800" dirty="0" err="1" smtClean="0"/>
              <a:t>F</a:t>
            </a:r>
            <a:r>
              <a:rPr lang="en-US" sz="2000" dirty="0" err="1" smtClean="0"/>
              <a:t>i</a:t>
            </a:r>
            <a:r>
              <a:rPr lang="en-US" sz="2000" dirty="0" smtClean="0"/>
              <a:t> * </a:t>
            </a:r>
            <a:r>
              <a:rPr lang="en-US" sz="2800" dirty="0" smtClean="0"/>
              <a:t>K</a:t>
            </a:r>
            <a:endParaRPr lang="ru-RU" sz="2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000" dirty="0" smtClean="0"/>
              <a:t>Сеть обучается до тех пор, пока ошибка не станет ниже допустимого предела, либо обучение станет неэффективным.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smtClean="0"/>
              <a:t>Case </a:t>
            </a:r>
            <a:r>
              <a:rPr lang="ru-RU" dirty="0" smtClean="0"/>
              <a:t>д</a:t>
            </a:r>
            <a:r>
              <a:rPr lang="ru-RU" dirty="0" smtClean="0"/>
              <a:t>иаграмма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8086717" cy="393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 прогнозирования погоды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184" y="1428736"/>
            <a:ext cx="6686966" cy="47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 прогнозирования погоды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6796108" cy="482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871</TotalTime>
  <Words>126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АС прогнозирования погоды на основе FMLP сети</vt:lpstr>
      <vt:lpstr>Цель работы:</vt:lpstr>
      <vt:lpstr>Модель нейронной сети</vt:lpstr>
      <vt:lpstr>FMLP сеть</vt:lpstr>
      <vt:lpstr>Слой RBF нейронов</vt:lpstr>
      <vt:lpstr>MLP-сеть</vt:lpstr>
      <vt:lpstr>Use Case диаграмма</vt:lpstr>
      <vt:lpstr>АС прогнозирования погоды</vt:lpstr>
      <vt:lpstr>АС прогнозирования погоды</vt:lpstr>
      <vt:lpstr>АС прогнозирования погоды</vt:lpstr>
      <vt:lpstr>Анализ параметров сети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 прогнозирования погоды на основе FMLP сети</dc:title>
  <dc:creator>Sergey42</dc:creator>
  <cp:lastModifiedBy>Sergey42</cp:lastModifiedBy>
  <cp:revision>76</cp:revision>
  <dcterms:created xsi:type="dcterms:W3CDTF">2013-09-14T16:08:43Z</dcterms:created>
  <dcterms:modified xsi:type="dcterms:W3CDTF">2013-09-29T13:58:05Z</dcterms:modified>
</cp:coreProperties>
</file>