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24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2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5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3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0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98C-36E0-4DF6-88FE-00A46AD7D2CC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8AB6-B28A-4910-9C0C-B52ADDAD5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-broker24.ru/catalog/pomeshheniya-svobodnogo-naznacheniya/" TargetMode="External"/><Relationship Id="rId3" Type="http://schemas.openxmlformats.org/officeDocument/2006/relationships/hyperlink" Target="https://t-broker24.ru/catalog/transport/" TargetMode="External"/><Relationship Id="rId7" Type="http://schemas.openxmlformats.org/officeDocument/2006/relationships/hyperlink" Target="https://t-broker24.ru/catalog/otdelno-stoyashhie-zdaniya/" TargetMode="External"/><Relationship Id="rId2" Type="http://schemas.openxmlformats.org/officeDocument/2006/relationships/hyperlink" Target="https://t-broker24.ru/catalog/legkovoi-transpor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-broker24.ru/catalog/ofisyi/" TargetMode="External"/><Relationship Id="rId5" Type="http://schemas.openxmlformats.org/officeDocument/2006/relationships/hyperlink" Target="https://t-broker24.ru/catalog/parking-i-mashinomesta/" TargetMode="External"/><Relationship Id="rId10" Type="http://schemas.openxmlformats.org/officeDocument/2006/relationships/image" Target="../media/image6.tmp"/><Relationship Id="rId4" Type="http://schemas.openxmlformats.org/officeDocument/2006/relationships/hyperlink" Target="https://t-broker24.ru/catalog/kvartiryi/" TargetMode="External"/><Relationship Id="rId9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erbank-ast.ru/" TargetMode="External"/><Relationship Id="rId13" Type="http://schemas.openxmlformats.org/officeDocument/2006/relationships/image" Target="../media/image10.tmp"/><Relationship Id="rId3" Type="http://schemas.openxmlformats.org/officeDocument/2006/relationships/hyperlink" Target="http://roseltorg.ru/" TargetMode="External"/><Relationship Id="rId7" Type="http://schemas.openxmlformats.org/officeDocument/2006/relationships/hyperlink" Target="https://zakupki.gov.ru/epz/organization/view/info.html?organizationId=2082932" TargetMode="External"/><Relationship Id="rId12" Type="http://schemas.openxmlformats.org/officeDocument/2006/relationships/hyperlink" Target="https://zakupki.gov.ru/epz/organization/view/info.html?organizationId=2256262" TargetMode="External"/><Relationship Id="rId2" Type="http://schemas.openxmlformats.org/officeDocument/2006/relationships/hyperlink" Target="http://etp.zakazrf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tp-ets.ru/" TargetMode="External"/><Relationship Id="rId11" Type="http://schemas.openxmlformats.org/officeDocument/2006/relationships/hyperlink" Target="https://etpgpb.ru/" TargetMode="External"/><Relationship Id="rId5" Type="http://schemas.openxmlformats.org/officeDocument/2006/relationships/hyperlink" Target="https://zakupki.gov.ru/epz/organization/view/info.html?organizationId=2202503" TargetMode="External"/><Relationship Id="rId10" Type="http://schemas.openxmlformats.org/officeDocument/2006/relationships/hyperlink" Target="http://www.rts-tender.ru/" TargetMode="External"/><Relationship Id="rId4" Type="http://schemas.openxmlformats.org/officeDocument/2006/relationships/hyperlink" Target="https://gz.lot-online.ru/" TargetMode="External"/><Relationship Id="rId9" Type="http://schemas.openxmlformats.org/officeDocument/2006/relationships/hyperlink" Target="http://www.tektorg.ru/" TargetMode="External"/><Relationship Id="rId1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1" y="349250"/>
            <a:ext cx="443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Информацию по муниципальным торгам взять с сайта «</a:t>
            </a:r>
            <a:r>
              <a:rPr lang="ru-RU" sz="1100" dirty="0" err="1" smtClean="0"/>
              <a:t>Торги.гов</a:t>
            </a:r>
            <a:r>
              <a:rPr lang="ru-RU" sz="1100" dirty="0" smtClean="0"/>
              <a:t>» </a:t>
            </a:r>
            <a:r>
              <a:rPr lang="en-US" sz="1100" dirty="0" smtClean="0"/>
              <a:t>https://torgi.gov.ru/index.html</a:t>
            </a:r>
            <a:endParaRPr lang="ru-RU" sz="1100" dirty="0"/>
          </a:p>
        </p:txBody>
      </p:sp>
      <p:pic>
        <p:nvPicPr>
          <p:cNvPr id="5" name="Рисунок 4" descr="Ножниц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260"/>
            <a:ext cx="6858000" cy="549909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2278380" y="2565400"/>
            <a:ext cx="509271" cy="642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1950" y="2273300"/>
            <a:ext cx="3790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Выбрать «Продажа государственного(муниципального) имущества и имущества госкомпаний»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01" y="6409661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* Поиск торгов на ЭТП лучше осуществлять через сутки – двое после публикации на «</a:t>
            </a:r>
            <a:r>
              <a:rPr lang="ru-RU" sz="900" dirty="0" err="1" smtClean="0"/>
              <a:t>Торги.гов</a:t>
            </a:r>
            <a:r>
              <a:rPr lang="ru-RU" sz="900" dirty="0" smtClean="0"/>
              <a:t>» – так как не успевают заводить новое лоты на ЭТП.</a:t>
            </a:r>
            <a:endParaRPr lang="ru-RU" sz="900" dirty="0"/>
          </a:p>
        </p:txBody>
      </p:sp>
      <p:pic>
        <p:nvPicPr>
          <p:cNvPr id="11" name="Рисунок 10" descr="Ножницы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8993"/>
            <a:ext cx="6858000" cy="5465379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 flipH="1">
            <a:off x="1314450" y="10668000"/>
            <a:ext cx="26670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555" y="10437168"/>
            <a:ext cx="2866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Обязательно выбрать, чтобы отображались активные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5080907" y="10387819"/>
            <a:ext cx="266701" cy="381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0323" y="10206336"/>
            <a:ext cx="2161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Далее выбираем «Расширенный поиск»</a:t>
            </a:r>
            <a:endParaRPr lang="ru-RU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Ножниц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71"/>
            <a:ext cx="6858000" cy="56160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3873500" y="5099050"/>
            <a:ext cx="15875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0829" y="492125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Выбор типа имущества</a:t>
            </a:r>
            <a:endParaRPr lang="ru-RU" sz="900" dirty="0">
              <a:solidFill>
                <a:srgbClr val="FF0000"/>
              </a:solidFill>
            </a:endParaRPr>
          </a:p>
        </p:txBody>
      </p:sp>
      <p:pic>
        <p:nvPicPr>
          <p:cNvPr id="13" name="Рисунок 12" descr="Ножницы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771"/>
            <a:ext cx="6858000" cy="5678599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>
            <a:off x="4724400" y="10661650"/>
            <a:ext cx="361950" cy="311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49350" y="936625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350" y="952500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149350" y="1075055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149350" y="1042670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49350" y="1059180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49350" y="1090930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149350" y="9677400"/>
            <a:ext cx="419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150" y="82550"/>
            <a:ext cx="4280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*Далее нужно подразделить им-во на движимое и недвижимое с подкатегориями</a:t>
            </a:r>
            <a:endParaRPr lang="ru-RU" sz="9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292350" y="813519"/>
            <a:ext cx="203060" cy="3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197935" y="813519"/>
            <a:ext cx="222514" cy="3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300" y="313382"/>
            <a:ext cx="103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43117" y="551909"/>
            <a:ext cx="866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Имущество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86063" y="1182851"/>
            <a:ext cx="19047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Движимое</a:t>
            </a: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Легковой транспорт</a:t>
            </a:r>
            <a:endParaRPr lang="ru-RU" sz="9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Коммерческий транспорт </a:t>
            </a: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Спецтехника</a:t>
            </a:r>
            <a:endParaRPr lang="ru-RU" sz="9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Воздушный транспорт</a:t>
            </a: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Водный транспорт</a:t>
            </a: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Производственное оборудование</a:t>
            </a: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ТМЦ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09059" y="1182851"/>
            <a:ext cx="26660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Недвижимое</a:t>
            </a:r>
            <a:endParaRPr lang="en-US" dirty="0" smtClean="0"/>
          </a:p>
          <a:p>
            <a:r>
              <a:rPr lang="ru-RU" sz="900" u="sng" dirty="0" smtClean="0">
                <a:solidFill>
                  <a:schemeClr val="accent1">
                    <a:lumMod val="75000"/>
                  </a:schemeClr>
                </a:solidFill>
              </a:rPr>
              <a:t>Дома, </a:t>
            </a:r>
            <a:r>
              <a:rPr lang="ru-RU" sz="900" u="sng" dirty="0" err="1" smtClean="0">
                <a:solidFill>
                  <a:schemeClr val="accent1">
                    <a:lumMod val="75000"/>
                  </a:schemeClr>
                </a:solidFill>
              </a:rPr>
              <a:t>таунхаусы</a:t>
            </a:r>
            <a:r>
              <a:rPr lang="ru-RU" sz="900" u="sng" dirty="0" smtClean="0">
                <a:solidFill>
                  <a:schemeClr val="accent1">
                    <a:lumMod val="75000"/>
                  </a:schemeClr>
                </a:solidFill>
              </a:rPr>
              <a:t>, коттеджи</a:t>
            </a:r>
          </a:p>
          <a:p>
            <a:r>
              <a:rPr lang="ru-RU" sz="9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Квартиры</a:t>
            </a:r>
            <a:endParaRPr lang="ru-RU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Земельные участки </a:t>
            </a:r>
            <a:r>
              <a:rPr lang="ru-RU" sz="900" u="sng" dirty="0" smtClean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ru-RU" sz="900" u="sng" dirty="0">
                <a:solidFill>
                  <a:schemeClr val="accent1">
                    <a:lumMod val="75000"/>
                  </a:schemeClr>
                </a:solidFill>
              </a:rPr>
              <a:t>жилищного строительства</a:t>
            </a:r>
          </a:p>
          <a:p>
            <a:r>
              <a:rPr lang="ru-RU" sz="900" dirty="0">
                <a:hlinkClick r:id="rId5"/>
              </a:rPr>
              <a:t>Паркинг и </a:t>
            </a:r>
            <a:r>
              <a:rPr lang="ru-RU" sz="900" dirty="0" err="1" smtClean="0">
                <a:hlinkClick r:id="rId5"/>
              </a:rPr>
              <a:t>машиноместа</a:t>
            </a:r>
            <a:endParaRPr lang="ru-RU" sz="900" dirty="0"/>
          </a:p>
          <a:p>
            <a:r>
              <a:rPr lang="ru-RU" sz="900" dirty="0">
                <a:hlinkClick r:id="rId6"/>
              </a:rPr>
              <a:t>Офисы</a:t>
            </a:r>
            <a:endParaRPr lang="ru-RU" sz="900" dirty="0"/>
          </a:p>
          <a:p>
            <a:r>
              <a:rPr lang="ru-RU" sz="900" dirty="0">
                <a:hlinkClick r:id="rId7"/>
              </a:rPr>
              <a:t>Отдельно стоящие здания</a:t>
            </a:r>
            <a:endParaRPr lang="ru-RU" sz="900" dirty="0"/>
          </a:p>
          <a:p>
            <a:r>
              <a:rPr lang="ru-RU" sz="900" dirty="0">
                <a:hlinkClick r:id="rId8"/>
              </a:rPr>
              <a:t>Помещения свободного назначения</a:t>
            </a:r>
            <a:endParaRPr lang="ru-RU" sz="900" dirty="0"/>
          </a:p>
        </p:txBody>
      </p:sp>
      <p:pic>
        <p:nvPicPr>
          <p:cNvPr id="18" name="Рисунок 17" descr="Ножницы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128"/>
            <a:ext cx="6858000" cy="56337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1450" y="139700"/>
            <a:ext cx="6140450" cy="266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1917700" y="6069484"/>
            <a:ext cx="219913" cy="261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1620" y="5588169"/>
            <a:ext cx="8354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2.Переходим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 по кнопке 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«Просмотр»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7450" y="5865168"/>
            <a:ext cx="831850" cy="1024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603750" y="5740400"/>
            <a:ext cx="260350" cy="355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4100" y="5261622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1. Сохраняем название Лота для 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дальнейшего поиска на ЭТП.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(Если название слишком длинное, то берем часть названия (512 символов). В </a:t>
            </a:r>
            <a:r>
              <a:rPr lang="ru-RU" sz="900" dirty="0" err="1" smtClean="0">
                <a:solidFill>
                  <a:srgbClr val="FF0000"/>
                </a:solidFill>
              </a:rPr>
              <a:t>Агрегатор</a:t>
            </a:r>
            <a:r>
              <a:rPr lang="ru-RU" sz="900" dirty="0" smtClean="0">
                <a:solidFill>
                  <a:srgbClr val="FF0000"/>
                </a:solidFill>
              </a:rPr>
              <a:t> выкладываем полное название лота.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244850" y="5865168"/>
            <a:ext cx="19050" cy="408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84298" y="568518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Артикул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3130550" y="6377459"/>
            <a:ext cx="488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 descr="Ножницы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" y="9283283"/>
            <a:ext cx="6858000" cy="5761163"/>
          </a:xfrm>
          <a:prstGeom prst="rect">
            <a:avLst/>
          </a:prstGeom>
        </p:spPr>
      </p:pic>
      <p:cxnSp>
        <p:nvCxnSpPr>
          <p:cNvPr id="39" name="Прямая со стрелкой 38"/>
          <p:cNvCxnSpPr/>
          <p:nvPr/>
        </p:nvCxnSpPr>
        <p:spPr>
          <a:xfrm flipH="1">
            <a:off x="2374900" y="10166350"/>
            <a:ext cx="711200" cy="1181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0500" y="9949746"/>
            <a:ext cx="1795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Переходим во вкладку «Общие»</a:t>
            </a:r>
            <a:endParaRPr lang="ru-RU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Ножниц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51"/>
            <a:ext cx="6858000" cy="5674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6512" y="4201691"/>
            <a:ext cx="40581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294811" y="3779520"/>
            <a:ext cx="78378" cy="348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42263" y="326571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Отсюда берем название площадки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0182" y="3766039"/>
            <a:ext cx="87085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9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540034" y="3429462"/>
            <a:ext cx="200296" cy="299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9693" y="306013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Раньше даты подачи заявки 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лот на ЭТП опубликован не будет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784" y="6025731"/>
            <a:ext cx="3393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Далее открываем ЭТП. В данном случае «</a:t>
            </a:r>
            <a:r>
              <a:rPr lang="ru-RU" sz="1100" dirty="0" err="1" smtClean="0"/>
              <a:t>Росэлторг</a:t>
            </a:r>
            <a:r>
              <a:rPr lang="ru-RU" sz="1100" dirty="0" smtClean="0"/>
              <a:t>».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6" y="6395109"/>
            <a:ext cx="6446787" cy="24787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6834" y="9070788"/>
            <a:ext cx="26645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rgbClr val="FF0000"/>
                </a:solidFill>
              </a:rPr>
              <a:t>В это поле вводим название лота, сохраненного на стр.3</a:t>
            </a:r>
            <a:endParaRPr lang="ru-RU" sz="800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2342606" y="8656320"/>
            <a:ext cx="444137" cy="3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4173727" y="8734212"/>
            <a:ext cx="581153" cy="444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7071" y="9101566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Потом «Найти торги»</a:t>
            </a:r>
            <a:endParaRPr lang="ru-RU" sz="900" dirty="0">
              <a:solidFill>
                <a:srgbClr val="FF0000"/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1" y="9875772"/>
            <a:ext cx="6089298" cy="2175453"/>
          </a:xfrm>
          <a:prstGeom prst="rect">
            <a:avLst/>
          </a:prstGeom>
        </p:spPr>
      </p:pic>
      <p:cxnSp>
        <p:nvCxnSpPr>
          <p:cNvPr id="28" name="Прямая со стрелкой 27"/>
          <p:cNvCxnSpPr/>
          <p:nvPr/>
        </p:nvCxnSpPr>
        <p:spPr>
          <a:xfrm>
            <a:off x="1210491" y="11312434"/>
            <a:ext cx="531223" cy="205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7728" y="1092807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Появляется </a:t>
            </a:r>
          </a:p>
          <a:p>
            <a:r>
              <a:rPr lang="ru-RU" sz="900" dirty="0" smtClean="0">
                <a:solidFill>
                  <a:srgbClr val="FF0000"/>
                </a:solidFill>
              </a:rPr>
              <a:t>Ссылка на торги 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41074" y="11517613"/>
            <a:ext cx="1053737" cy="4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427728" y="9474969"/>
            <a:ext cx="4681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Далее происходит поиск торгов на ЭТП. И поисковик выдает информацию: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34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4300" y="376535"/>
            <a:ext cx="44958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Перечень аккредитованных операторов электронных площадок для реализации муниципального </a:t>
            </a:r>
            <a:r>
              <a:rPr lang="ru-RU" sz="1100" dirty="0" smtClean="0"/>
              <a:t>имущества:</a:t>
            </a:r>
          </a:p>
          <a:p>
            <a:endParaRPr lang="ru-RU" sz="1100" dirty="0" smtClean="0"/>
          </a:p>
          <a:p>
            <a:r>
              <a:rPr lang="en-US" sz="900" dirty="0" smtClean="0">
                <a:hlinkClick r:id="rId2"/>
              </a:rPr>
              <a:t>etp.zakazrf.ru</a:t>
            </a:r>
            <a:r>
              <a:rPr lang="ru-RU" sz="900" dirty="0" smtClean="0"/>
              <a:t> – АО "АГЕНТСТВО </a:t>
            </a:r>
            <a:r>
              <a:rPr lang="ru-RU" sz="900" dirty="0"/>
              <a:t>ПО ГОСУДАРСТВЕННОМУ ЗАКАЗУ РЕСПУБЛИКИ </a:t>
            </a:r>
            <a:r>
              <a:rPr lang="ru-RU" sz="900" dirty="0" smtClean="0"/>
              <a:t>ТАТАРСТАН«</a:t>
            </a:r>
          </a:p>
          <a:p>
            <a:r>
              <a:rPr lang="en-US" sz="900" dirty="0" smtClean="0">
                <a:hlinkClick r:id="rId3"/>
              </a:rPr>
              <a:t>roseltorg.ru</a:t>
            </a:r>
            <a:r>
              <a:rPr lang="ru-RU" sz="900" dirty="0" smtClean="0"/>
              <a:t> – АО "ЕДИНАЯ </a:t>
            </a:r>
            <a:r>
              <a:rPr lang="ru-RU" sz="900" dirty="0"/>
              <a:t>ЭЛЕКТРОННАЯ ТОРГОВАЯ </a:t>
            </a:r>
            <a:r>
              <a:rPr lang="ru-RU" sz="900" dirty="0" smtClean="0"/>
              <a:t>ПЛОЩАДКА</a:t>
            </a:r>
          </a:p>
          <a:p>
            <a:r>
              <a:rPr lang="en-US" sz="900" dirty="0" smtClean="0">
                <a:hlinkClick r:id="rId4"/>
              </a:rPr>
              <a:t>gz.lot-online.ru</a:t>
            </a:r>
            <a:r>
              <a:rPr lang="ru-RU" sz="900" dirty="0" smtClean="0"/>
              <a:t> - </a:t>
            </a:r>
            <a:r>
              <a:rPr lang="ru-RU" sz="900" dirty="0">
                <a:hlinkClick r:id="rId5"/>
              </a:rPr>
              <a:t>АО"РОССИЙСКИЙ АУКЦИОННЫЙ ДОМ«</a:t>
            </a:r>
            <a:endParaRPr lang="ru-RU" sz="900" dirty="0"/>
          </a:p>
          <a:p>
            <a:r>
              <a:rPr lang="en-US" sz="900" dirty="0" smtClean="0">
                <a:hlinkClick r:id="rId6"/>
              </a:rPr>
              <a:t>www.etp-ets.ru</a:t>
            </a:r>
            <a:r>
              <a:rPr lang="ru-RU" sz="900" dirty="0" smtClean="0"/>
              <a:t> - </a:t>
            </a:r>
            <a:r>
              <a:rPr lang="ru-RU" sz="900" dirty="0">
                <a:hlinkClick r:id="rId7"/>
              </a:rPr>
              <a:t>АКЦИОНЕРНОЕ ОБЩЕСТВО "ЭЛЕКТРОННЫЕ ТОРГОВЫЕ </a:t>
            </a:r>
            <a:r>
              <a:rPr lang="ru-RU" sz="900" dirty="0" smtClean="0">
                <a:hlinkClick r:id="rId7"/>
              </a:rPr>
              <a:t>СИСТЕМЫ«</a:t>
            </a:r>
            <a:endParaRPr lang="ru-RU" sz="900" dirty="0" smtClean="0"/>
          </a:p>
          <a:p>
            <a:r>
              <a:rPr lang="en-US" sz="900" dirty="0" smtClean="0">
                <a:hlinkClick r:id="rId8"/>
              </a:rPr>
              <a:t>www.sberbank-ast.ru</a:t>
            </a:r>
            <a:r>
              <a:rPr lang="ru-RU" sz="900" dirty="0" smtClean="0"/>
              <a:t> - АО </a:t>
            </a:r>
            <a:r>
              <a:rPr lang="ru-RU" sz="900" dirty="0"/>
              <a:t>«СБЕРБАНК - АВТОМАТИЗИРОВАННАЯ СИСТЕМА ТОРГОВ</a:t>
            </a:r>
            <a:r>
              <a:rPr lang="ru-RU" sz="900" dirty="0" smtClean="0"/>
              <a:t>»</a:t>
            </a:r>
          </a:p>
          <a:p>
            <a:r>
              <a:rPr lang="en-US" sz="900" dirty="0" smtClean="0">
                <a:hlinkClick r:id="rId9"/>
              </a:rPr>
              <a:t>www.tektorg.ru</a:t>
            </a:r>
            <a:r>
              <a:rPr lang="ru-RU" sz="900" dirty="0" smtClean="0"/>
              <a:t> - </a:t>
            </a:r>
            <a:r>
              <a:rPr lang="ru-RU" sz="900" dirty="0"/>
              <a:t>АО "</a:t>
            </a:r>
            <a:r>
              <a:rPr lang="ru-RU" sz="900" dirty="0" smtClean="0"/>
              <a:t>ТЭК-Торг</a:t>
            </a:r>
          </a:p>
          <a:p>
            <a:r>
              <a:rPr lang="en-US" sz="900" dirty="0" smtClean="0">
                <a:hlinkClick r:id="rId10"/>
              </a:rPr>
              <a:t>www.rts-tender.ru</a:t>
            </a:r>
            <a:r>
              <a:rPr lang="ru-RU" sz="900" dirty="0" smtClean="0"/>
              <a:t> - ООО </a:t>
            </a:r>
            <a:r>
              <a:rPr lang="ru-RU" sz="900" dirty="0"/>
              <a:t>"</a:t>
            </a:r>
            <a:r>
              <a:rPr lang="ru-RU" sz="900" dirty="0" smtClean="0"/>
              <a:t>РТС-ТЕНДЕР«</a:t>
            </a:r>
          </a:p>
          <a:p>
            <a:r>
              <a:rPr lang="en-US" sz="900" dirty="0" smtClean="0">
                <a:hlinkClick r:id="rId11"/>
              </a:rPr>
              <a:t>etpgpb.ru</a:t>
            </a:r>
            <a:r>
              <a:rPr lang="ru-RU" sz="900" dirty="0" smtClean="0"/>
              <a:t> - </a:t>
            </a:r>
            <a:r>
              <a:rPr lang="ru-RU" sz="900" dirty="0">
                <a:hlinkClick r:id="rId12"/>
              </a:rPr>
              <a:t>ООО "Электронная торговая площадка ГПБ"</a:t>
            </a:r>
            <a:endParaRPr lang="ru-RU" sz="900" dirty="0" smtClean="0"/>
          </a:p>
          <a:p>
            <a:endParaRPr lang="ru-RU" sz="1100" dirty="0"/>
          </a:p>
        </p:txBody>
      </p:sp>
      <p:pic>
        <p:nvPicPr>
          <p:cNvPr id="4" name="Рисунок 3" descr="Ножницы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279"/>
            <a:ext cx="6858000" cy="6555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7350" y="2527300"/>
            <a:ext cx="412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Данные, которые необходимо взять с «</a:t>
            </a:r>
            <a:r>
              <a:rPr lang="ru-RU" sz="1000" dirty="0" err="1" smtClean="0"/>
              <a:t>Торги.гов</a:t>
            </a:r>
            <a:r>
              <a:rPr lang="ru-RU" sz="1000" dirty="0" smtClean="0"/>
              <a:t>»: 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46300" y="6280150"/>
            <a:ext cx="3549650" cy="170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1050" dirty="0" smtClean="0"/>
          </a:p>
          <a:p>
            <a:endParaRPr lang="ru-RU" sz="1050" dirty="0"/>
          </a:p>
          <a:p>
            <a:endParaRPr lang="ru-RU" sz="1050" dirty="0" smtClean="0"/>
          </a:p>
          <a:p>
            <a:endParaRPr lang="ru-RU" sz="1050" dirty="0"/>
          </a:p>
          <a:p>
            <a:endParaRPr lang="ru-RU" sz="1050" dirty="0" smtClean="0"/>
          </a:p>
          <a:p>
            <a:endParaRPr lang="ru-RU" sz="1050" dirty="0"/>
          </a:p>
          <a:p>
            <a:endParaRPr lang="ru-RU" sz="1050" dirty="0" smtClean="0"/>
          </a:p>
          <a:p>
            <a:endParaRPr lang="ru-RU" sz="1050" dirty="0"/>
          </a:p>
          <a:p>
            <a:endParaRPr lang="ru-RU" sz="1050" dirty="0" smtClean="0"/>
          </a:p>
          <a:p>
            <a:endParaRPr lang="ru-RU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101512" y="8183286"/>
            <a:ext cx="363922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900" dirty="0"/>
          </a:p>
        </p:txBody>
      </p:sp>
      <p:pic>
        <p:nvPicPr>
          <p:cNvPr id="8" name="Рисунок 7" descr="Ножницы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479"/>
            <a:ext cx="6858000" cy="56655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4900" y="13106400"/>
            <a:ext cx="35941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969000" y="7124700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Нужны все данные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>
            <a:stCxn id="2" idx="1"/>
          </p:cNvCxnSpPr>
          <p:nvPr/>
        </p:nvCxnSpPr>
        <p:spPr>
          <a:xfrm flipH="1">
            <a:off x="5455920" y="7240116"/>
            <a:ext cx="513080" cy="59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623560" y="7355532"/>
            <a:ext cx="701040" cy="957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1" y="248705"/>
            <a:ext cx="6246158" cy="3973512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400300" y="2895600"/>
            <a:ext cx="838200" cy="43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451100" y="2971800"/>
            <a:ext cx="787400" cy="70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6900" y="2810590"/>
            <a:ext cx="3163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rgbClr val="FF0000"/>
                </a:solidFill>
              </a:rPr>
              <a:t>Скачать все док-ты, распаковать, добавить в </a:t>
            </a:r>
            <a:r>
              <a:rPr lang="ru-RU" sz="1000" dirty="0" err="1">
                <a:solidFill>
                  <a:srgbClr val="FF0000"/>
                </a:solidFill>
              </a:rPr>
              <a:t>А</a:t>
            </a:r>
            <a:r>
              <a:rPr lang="ru-RU" sz="1000" dirty="0" err="1" smtClean="0">
                <a:solidFill>
                  <a:srgbClr val="FF0000"/>
                </a:solidFill>
              </a:rPr>
              <a:t>грегатор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2130" y="4767783"/>
            <a:ext cx="3283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Если нет данных о площадке во  вкладе « Общие» :</a:t>
            </a:r>
            <a:endParaRPr lang="ru-RU" sz="1100" dirty="0"/>
          </a:p>
        </p:txBody>
      </p:sp>
      <p:pic>
        <p:nvPicPr>
          <p:cNvPr id="4" name="Рисунок 3" descr="Ножницы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93"/>
            <a:ext cx="6858000" cy="556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89154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 flipH="1">
            <a:off x="2043113" y="8915400"/>
            <a:ext cx="3648073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657600" y="2265024"/>
            <a:ext cx="209549" cy="279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2374" y="2134405"/>
            <a:ext cx="2029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Если есть изменения, то тоже скачать</a:t>
            </a:r>
            <a:endParaRPr lang="ru-RU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Ножниц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6858000" cy="532095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2266950" y="4238627"/>
            <a:ext cx="390525" cy="66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212" y="4905376"/>
            <a:ext cx="243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Открыть «Извещение»</a:t>
            </a:r>
            <a:endParaRPr lang="ru-RU" sz="900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6225828"/>
            <a:ext cx="5811314" cy="3814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6875" y="5838825"/>
            <a:ext cx="3853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rgbClr val="FF0000"/>
                </a:solidFill>
              </a:rPr>
              <a:t>В Извещении найти площадку (в данном случае </a:t>
            </a:r>
            <a:r>
              <a:rPr lang="en-US" sz="1000" dirty="0" smtClean="0">
                <a:solidFill>
                  <a:srgbClr val="FF0000"/>
                </a:solidFill>
              </a:rPr>
              <a:t>www.rts-tender.ru</a:t>
            </a:r>
            <a:r>
              <a:rPr lang="ru-RU" sz="1000" dirty="0" smtClean="0">
                <a:solidFill>
                  <a:srgbClr val="FF0000"/>
                </a:solidFill>
              </a:rPr>
              <a:t>)</a:t>
            </a:r>
            <a:endParaRPr lang="ru-RU" sz="1000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905250" y="6085046"/>
            <a:ext cx="790575" cy="3297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5964" y="9909785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Далее переход на ЭТП и поиск лота по названию</a:t>
            </a:r>
            <a:r>
              <a:rPr lang="en-US" sz="1100" dirty="0" smtClean="0"/>
              <a:t> (</a:t>
            </a:r>
            <a:r>
              <a:rPr lang="ru-RU" sz="1100" dirty="0" smtClean="0"/>
              <a:t>как ранее).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751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Ножницы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60"/>
            <a:ext cx="6858000" cy="7189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4060" y="66728"/>
            <a:ext cx="299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Торги без привлечения ЭТП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9620" y="7995231"/>
            <a:ext cx="5591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По данным торгам нужно только копировать информацию с </a:t>
            </a:r>
            <a:r>
              <a:rPr lang="ru-RU" sz="900" dirty="0" err="1" smtClean="0"/>
              <a:t>торги.гов</a:t>
            </a:r>
            <a:r>
              <a:rPr lang="ru-RU" sz="900" dirty="0" smtClean="0"/>
              <a:t>. (искать на ЭТП не нужно – их не будет)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03355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381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39</cp:revision>
  <dcterms:created xsi:type="dcterms:W3CDTF">2021-06-15T13:00:22Z</dcterms:created>
  <dcterms:modified xsi:type="dcterms:W3CDTF">2021-06-16T13:52:26Z</dcterms:modified>
</cp:coreProperties>
</file>