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0" r:id="rId5"/>
    <p:sldId id="265" r:id="rId6"/>
    <p:sldId id="264" r:id="rId7"/>
    <p:sldId id="266" r:id="rId8"/>
    <p:sldId id="267" r:id="rId9"/>
    <p:sldId id="259" r:id="rId10"/>
    <p:sldId id="263" r:id="rId11"/>
    <p:sldId id="258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B212-D82C-497F-907C-30FE2DA18932}" type="datetimeFigureOut">
              <a:rPr lang="ru-RU" smtClean="0"/>
              <a:t>27.03.2021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BE995-AB4D-4E9E-A868-A8DBADE3156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575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B212-D82C-497F-907C-30FE2DA18932}" type="datetimeFigureOut">
              <a:rPr lang="ru-RU" smtClean="0"/>
              <a:t>27.03.2021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BE995-AB4D-4E9E-A868-A8DBADE31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4455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B212-D82C-497F-907C-30FE2DA18932}" type="datetimeFigureOut">
              <a:rPr lang="ru-RU" smtClean="0"/>
              <a:t>27.03.2021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BE995-AB4D-4E9E-A868-A8DBADE31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30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B212-D82C-497F-907C-30FE2DA18932}" type="datetimeFigureOut">
              <a:rPr lang="ru-RU" smtClean="0"/>
              <a:t>27.03.2021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BE995-AB4D-4E9E-A868-A8DBADE31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080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B212-D82C-497F-907C-30FE2DA18932}" type="datetimeFigureOut">
              <a:rPr lang="ru-RU" smtClean="0"/>
              <a:t>27.03.2021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BE995-AB4D-4E9E-A868-A8DBADE3156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593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B212-D82C-497F-907C-30FE2DA18932}" type="datetimeFigureOut">
              <a:rPr lang="ru-RU" smtClean="0"/>
              <a:t>27.03.2021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BE995-AB4D-4E9E-A868-A8DBADE31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2882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B212-D82C-497F-907C-30FE2DA18932}" type="datetimeFigureOut">
              <a:rPr lang="ru-RU" smtClean="0"/>
              <a:t>27.03.2021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BE995-AB4D-4E9E-A868-A8DBADE31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464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B212-D82C-497F-907C-30FE2DA18932}" type="datetimeFigureOut">
              <a:rPr lang="ru-RU" smtClean="0"/>
              <a:t>27.03.2021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BE995-AB4D-4E9E-A868-A8DBADE31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149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B212-D82C-497F-907C-30FE2DA18932}" type="datetimeFigureOut">
              <a:rPr lang="ru-RU" smtClean="0"/>
              <a:t>27.03.2021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BE995-AB4D-4E9E-A868-A8DBADE31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231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838B212-D82C-497F-907C-30FE2DA18932}" type="datetimeFigureOut">
              <a:rPr lang="ru-RU" smtClean="0"/>
              <a:t>27.03.2021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4BE995-AB4D-4E9E-A868-A8DBADE31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400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B212-D82C-497F-907C-30FE2DA18932}" type="datetimeFigureOut">
              <a:rPr lang="ru-RU" smtClean="0"/>
              <a:t>27.03.2021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BE995-AB4D-4E9E-A868-A8DBADE31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98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838B212-D82C-497F-907C-30FE2DA18932}" type="datetimeFigureOut">
              <a:rPr lang="ru-RU" smtClean="0"/>
              <a:t>27.03.2021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54BE995-AB4D-4E9E-A868-A8DBADE3156E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782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Kanban Online">
            <a:extLst>
              <a:ext uri="{FF2B5EF4-FFF2-40B4-BE49-F238E27FC236}">
                <a16:creationId xmlns:a16="http://schemas.microsoft.com/office/drawing/2014/main" id="{1D4291E6-2C48-4A80-8586-05238147B1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611" r="10923" b="42071"/>
          <a:stretch/>
        </p:blipFill>
        <p:spPr bwMode="auto">
          <a:xfrm>
            <a:off x="1" y="-1"/>
            <a:ext cx="12409714" cy="631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20AA92-3491-4EB5-AAA0-C083A15C8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9849" y="705393"/>
            <a:ext cx="8141970" cy="2348865"/>
          </a:xfrm>
        </p:spPr>
        <p:txBody>
          <a:bodyPr/>
          <a:lstStyle/>
          <a:p>
            <a:pPr algn="ctr"/>
            <a:r>
              <a:rPr lang="en-US" dirty="0"/>
              <a:t>BEST HACK </a:t>
            </a:r>
            <a:br>
              <a:rPr lang="ru-RU" dirty="0"/>
            </a:br>
            <a:r>
              <a:rPr lang="en-US" dirty="0"/>
              <a:t>DATA SCIENCE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098A034-AC51-4679-AA4C-E42D40494E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5975" y="4514850"/>
            <a:ext cx="4814801" cy="1531445"/>
          </a:xfrm>
        </p:spPr>
        <p:txBody>
          <a:bodyPr>
            <a:normAutofit lnSpcReduction="10000"/>
          </a:bodyPr>
          <a:lstStyle/>
          <a:p>
            <a:r>
              <a:rPr lang="ru-RU" sz="2800" cap="all" spc="200" dirty="0">
                <a:solidFill>
                  <a:schemeClr val="tx2"/>
                </a:solidFill>
                <a:latin typeface="+mj-lt"/>
              </a:rPr>
              <a:t>Афиногенов Сергей</a:t>
            </a:r>
          </a:p>
          <a:p>
            <a:r>
              <a:rPr lang="ru-RU" sz="2800" cap="all" spc="200" dirty="0">
                <a:solidFill>
                  <a:schemeClr val="tx2"/>
                </a:solidFill>
                <a:latin typeface="+mj-lt"/>
              </a:rPr>
              <a:t>Пантюхов Александр</a:t>
            </a:r>
          </a:p>
          <a:p>
            <a:r>
              <a:rPr lang="ru-RU" sz="2800" cap="all" spc="200" dirty="0">
                <a:solidFill>
                  <a:schemeClr val="tx2"/>
                </a:solidFill>
                <a:latin typeface="+mj-lt"/>
              </a:rPr>
              <a:t>Васильев Юрий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C1022E-0ECF-4560-9DE9-707F16A2C18D}"/>
              </a:ext>
            </a:extLst>
          </p:cNvPr>
          <p:cNvSpPr txBox="1"/>
          <p:nvPr/>
        </p:nvSpPr>
        <p:spPr>
          <a:xfrm>
            <a:off x="1335405" y="4369657"/>
            <a:ext cx="375285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sz="4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КОМАНДА: </a:t>
            </a:r>
          </a:p>
          <a:p>
            <a:pPr algn="r"/>
            <a:r>
              <a:rPr lang="en-US" sz="4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LEAK’ER</a:t>
            </a:r>
            <a:endParaRPr lang="ru-RU" sz="4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algn="r"/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823870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6" name="Picture 12">
            <a:extLst>
              <a:ext uri="{FF2B5EF4-FFF2-40B4-BE49-F238E27FC236}">
                <a16:creationId xmlns:a16="http://schemas.microsoft.com/office/drawing/2014/main" id="{1929FF8E-397E-4C52-92AD-D1A5B9FB0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468" y="1478706"/>
            <a:ext cx="5424487" cy="4565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iKanban Online">
            <a:extLst>
              <a:ext uri="{FF2B5EF4-FFF2-40B4-BE49-F238E27FC236}">
                <a16:creationId xmlns:a16="http://schemas.microsoft.com/office/drawing/2014/main" id="{7E9C058C-B1B3-4124-B8EF-20C02BBB40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611" r="10923" b="42071"/>
          <a:stretch/>
        </p:blipFill>
        <p:spPr bwMode="auto">
          <a:xfrm>
            <a:off x="-1" y="0"/>
            <a:ext cx="12192001" cy="6276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99CFE8-44E4-4F0F-A44E-C782DA027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14574"/>
          </a:xfrm>
        </p:spPr>
        <p:txBody>
          <a:bodyPr>
            <a:normAutofit/>
          </a:bodyPr>
          <a:lstStyle/>
          <a:p>
            <a:pPr algn="ctr"/>
            <a:r>
              <a:rPr lang="ru-RU" sz="6000" dirty="0"/>
              <a:t>РЕЗУЛЬТАТЫ МОДЕЛИ</a:t>
            </a:r>
          </a:p>
        </p:txBody>
      </p:sp>
      <p:pic>
        <p:nvPicPr>
          <p:cNvPr id="6152" name="Picture 8">
            <a:extLst>
              <a:ext uri="{FF2B5EF4-FFF2-40B4-BE49-F238E27FC236}">
                <a16:creationId xmlns:a16="http://schemas.microsoft.com/office/drawing/2014/main" id="{AD2D687E-07E6-4E8E-AFE5-ED2BB3FF7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264" y="1838325"/>
            <a:ext cx="2943470" cy="4383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262EF3A2-819B-497B-888D-30E1FB891E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8"/>
          <a:stretch/>
        </p:blipFill>
        <p:spPr bwMode="auto">
          <a:xfrm>
            <a:off x="8224839" y="1838325"/>
            <a:ext cx="3488739" cy="448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08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oly Wireframe On White Background HD Stock Images | Shutterstock">
            <a:extLst>
              <a:ext uri="{FF2B5EF4-FFF2-40B4-BE49-F238E27FC236}">
                <a16:creationId xmlns:a16="http://schemas.microsoft.com/office/drawing/2014/main" id="{B580E33E-15C6-4133-BB81-03430F558F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492"/>
          <a:stretch/>
        </p:blipFill>
        <p:spPr bwMode="auto">
          <a:xfrm>
            <a:off x="0" y="0"/>
            <a:ext cx="12192000" cy="631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1E4E24-D309-4E29-838A-F799FE94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C5BBD9-71FB-40DF-BDF8-02D38C457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Разработана модель, которая определяет показатели пульса на каждом кадре с помощью</a:t>
            </a:r>
            <a:r>
              <a:rPr lang="en-US" sz="2800" dirty="0"/>
              <a:t> Computer Vision</a:t>
            </a:r>
            <a:endParaRPr lang="ru-RU" sz="2800" dirty="0"/>
          </a:p>
          <a:p>
            <a:r>
              <a:rPr lang="ru-RU" sz="2800" dirty="0"/>
              <a:t>Проведены сравнения между нейронными сетями и различными методами машинного обучения</a:t>
            </a:r>
          </a:p>
          <a:p>
            <a:r>
              <a:rPr lang="ru-RU" sz="2800" dirty="0"/>
              <a:t>Были подобраны </a:t>
            </a:r>
            <a:r>
              <a:rPr lang="ru-RU" sz="2800" dirty="0" err="1"/>
              <a:t>гиперпараметры</a:t>
            </a:r>
            <a:r>
              <a:rPr lang="ru-RU" sz="2800" dirty="0"/>
              <a:t> во избежание переобучения модели</a:t>
            </a:r>
          </a:p>
          <a:p>
            <a:r>
              <a:rPr lang="ru-RU" sz="2800" dirty="0"/>
              <a:t>Итоговый результат: </a:t>
            </a:r>
            <a:r>
              <a:rPr lang="en-US" sz="2800" dirty="0"/>
              <a:t>R^2</a:t>
            </a:r>
            <a:r>
              <a:rPr lang="ru-RU" sz="2800" dirty="0"/>
              <a:t> = </a:t>
            </a:r>
            <a:r>
              <a:rPr lang="en-US" sz="2800" dirty="0"/>
              <a:t>0,89</a:t>
            </a:r>
            <a:r>
              <a:rPr lang="ru-RU" sz="2800" dirty="0"/>
              <a:t> на модели 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KNeighborsRegressor</a:t>
            </a:r>
            <a:endParaRPr lang="ru-RU" sz="2800" dirty="0"/>
          </a:p>
          <a:p>
            <a:endParaRPr lang="ru-RU" sz="3200" dirty="0"/>
          </a:p>
          <a:p>
            <a:endParaRPr lang="ru-RU" sz="3200" dirty="0"/>
          </a:p>
          <a:p>
            <a:pPr marL="0" indent="0">
              <a:buNone/>
            </a:pPr>
            <a:endParaRPr lang="en-US" sz="3200" dirty="0"/>
          </a:p>
          <a:p>
            <a:endParaRPr lang="ru-RU" sz="3200" dirty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BE4E516B-3D84-4121-8213-680977674FE9}"/>
              </a:ext>
            </a:extLst>
          </p:cNvPr>
          <p:cNvCxnSpPr/>
          <p:nvPr/>
        </p:nvCxnSpPr>
        <p:spPr>
          <a:xfrm>
            <a:off x="1597342" y="1697355"/>
            <a:ext cx="9058275" cy="800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252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Abstract network connection structure Royalty Free Vector">
            <a:extLst>
              <a:ext uri="{FF2B5EF4-FFF2-40B4-BE49-F238E27FC236}">
                <a16:creationId xmlns:a16="http://schemas.microsoft.com/office/drawing/2014/main" id="{9A5D74E9-3D11-4E59-A81B-A32DC46178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3" b="49029"/>
          <a:stretch/>
        </p:blipFill>
        <p:spPr bwMode="auto">
          <a:xfrm>
            <a:off x="1" y="0"/>
            <a:ext cx="12192000" cy="628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295DFD-C4C6-4C42-A4E9-C148FC838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799" y="447675"/>
            <a:ext cx="11249025" cy="2438400"/>
          </a:xfrm>
        </p:spPr>
        <p:txBody>
          <a:bodyPr>
            <a:normAutofit/>
          </a:bodyPr>
          <a:lstStyle/>
          <a:p>
            <a:r>
              <a:rPr lang="ru-RU" dirty="0"/>
              <a:t>СПАСИБО ЗА ВНИМАНИЕ!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FBCA1615-065C-4D71-9A0E-EC4D8DCC7F84}"/>
              </a:ext>
            </a:extLst>
          </p:cNvPr>
          <p:cNvCxnSpPr/>
          <p:nvPr/>
        </p:nvCxnSpPr>
        <p:spPr>
          <a:xfrm>
            <a:off x="1473517" y="2846070"/>
            <a:ext cx="9058275" cy="800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621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rogettazione di concetti di innovazione tecnologica con sfondo di circuiti  di rete digitale | Vettore Premium">
            <a:extLst>
              <a:ext uri="{FF2B5EF4-FFF2-40B4-BE49-F238E27FC236}">
                <a16:creationId xmlns:a16="http://schemas.microsoft.com/office/drawing/2014/main" id="{635BEBA2-9E38-419A-AE2A-A6CF688B8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" y="34185"/>
            <a:ext cx="12192000" cy="6325440"/>
          </a:xfrm>
          <a:prstGeom prst="rect">
            <a:avLst/>
          </a:prstGeom>
          <a:noFill/>
          <a:effectLst>
            <a:softEdge rad="774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39F5DC-EDCE-440A-A5EC-C4D53EFE2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dirty="0"/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8C03F2-A7A8-48F7-AD8D-24D334B6D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/>
              <a:t>Разработать модель, которая будет определять показатели пульса с помощью</a:t>
            </a:r>
            <a:r>
              <a:rPr lang="en-US" sz="3200" dirty="0"/>
              <a:t> Computer Vision</a:t>
            </a:r>
            <a:endParaRPr lang="ru-RU" sz="3200" dirty="0"/>
          </a:p>
        </p:txBody>
      </p:sp>
      <p:pic>
        <p:nvPicPr>
          <p:cNvPr id="2056" name="Picture 8" descr="Computer Vision – CompConsult Technologies">
            <a:extLst>
              <a:ext uri="{FF2B5EF4-FFF2-40B4-BE49-F238E27FC236}">
                <a16:creationId xmlns:a16="http://schemas.microsoft.com/office/drawing/2014/main" id="{7559ADA1-77FA-42E5-97B6-1100AFBC5F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23"/>
          <a:stretch/>
        </p:blipFill>
        <p:spPr bwMode="auto">
          <a:xfrm>
            <a:off x="4841516" y="3148112"/>
            <a:ext cx="2153741" cy="136207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  <a:softEdge rad="12700"/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9307B8A7-5CB8-4B5B-AB20-C399E495FCAC}"/>
              </a:ext>
            </a:extLst>
          </p:cNvPr>
          <p:cNvCxnSpPr/>
          <p:nvPr/>
        </p:nvCxnSpPr>
        <p:spPr>
          <a:xfrm>
            <a:off x="1597342" y="1697355"/>
            <a:ext cx="9058275" cy="800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https://cdn130.picsart.com/2834009740242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084" y="3351049"/>
            <a:ext cx="3906533" cy="300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231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1,539,344 Connection Background Wall Murals - Canvas Prints - Stickers |  Wallsheaven">
            <a:extLst>
              <a:ext uri="{FF2B5EF4-FFF2-40B4-BE49-F238E27FC236}">
                <a16:creationId xmlns:a16="http://schemas.microsoft.com/office/drawing/2014/main" id="{38308265-D5E7-49B9-A7F6-29A1588172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6" r="11235"/>
          <a:stretch/>
        </p:blipFill>
        <p:spPr bwMode="auto">
          <a:xfrm>
            <a:off x="0" y="0"/>
            <a:ext cx="12132093" cy="629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7DD7FB-0C21-4BAE-A1A2-978EAD4E4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286603"/>
            <a:ext cx="10917555" cy="1450757"/>
          </a:xfrm>
        </p:spPr>
        <p:txBody>
          <a:bodyPr>
            <a:normAutofit/>
          </a:bodyPr>
          <a:lstStyle/>
          <a:p>
            <a:pPr algn="ctr"/>
            <a:r>
              <a:rPr lang="ru-RU" sz="6000" dirty="0"/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513003-1DBD-4D43-9C4E-66084A52E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1474" y="190669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3600" dirty="0"/>
              <a:t>Обработка видео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600" dirty="0"/>
              <a:t>Нахождение ключевых точек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600" dirty="0"/>
              <a:t>Сегментация изображения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NN</a:t>
            </a:r>
            <a:endParaRPr lang="ru-RU" sz="3600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sz="3600" dirty="0"/>
              <a:t>Методы </a:t>
            </a:r>
            <a:r>
              <a:rPr lang="en-US" sz="3600" dirty="0"/>
              <a:t>ML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600" dirty="0"/>
              <a:t>Выводы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sz="3200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FC2DCF3D-2A79-4A11-B4B6-247F1782BFDC}"/>
              </a:ext>
            </a:extLst>
          </p:cNvPr>
          <p:cNvCxnSpPr/>
          <p:nvPr/>
        </p:nvCxnSpPr>
        <p:spPr>
          <a:xfrm>
            <a:off x="1536908" y="1657350"/>
            <a:ext cx="9058275" cy="800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63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onnecting Dots White Background High Res Stock Images | Shutterstock">
            <a:extLst>
              <a:ext uri="{FF2B5EF4-FFF2-40B4-BE49-F238E27FC236}">
                <a16:creationId xmlns:a16="http://schemas.microsoft.com/office/drawing/2014/main" id="{F3B14F46-B832-437A-8E34-877358DDF9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94" b="6778"/>
          <a:stretch/>
        </p:blipFill>
        <p:spPr bwMode="auto">
          <a:xfrm flipH="1">
            <a:off x="85724" y="0"/>
            <a:ext cx="12106276" cy="6030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37F72F-8372-4A1A-8892-9812AE0C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381478"/>
            <a:ext cx="10058400" cy="1271730"/>
          </a:xfrm>
        </p:spPr>
        <p:txBody>
          <a:bodyPr>
            <a:normAutofit/>
          </a:bodyPr>
          <a:lstStyle/>
          <a:p>
            <a:pPr algn="ctr"/>
            <a:r>
              <a:rPr lang="ru-RU" sz="6000" dirty="0"/>
              <a:t>Обработка видео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353E9BCD-3805-4E16-8AEF-280B4DEB60C4}"/>
              </a:ext>
            </a:extLst>
          </p:cNvPr>
          <p:cNvCxnSpPr/>
          <p:nvPr/>
        </p:nvCxnSpPr>
        <p:spPr>
          <a:xfrm>
            <a:off x="1597342" y="1697355"/>
            <a:ext cx="9058275" cy="800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81050" y="1767007"/>
            <a:ext cx="621982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7/9 </a:t>
            </a:r>
            <a:r>
              <a:rPr lang="ru-RU" sz="2800" dirty="0"/>
              <a:t>видео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Частота кадров  = 1 секунда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Ручная разметка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D2B311D-A0B3-4635-9F2D-2F78BC965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142" y="2678468"/>
            <a:ext cx="7272338" cy="3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186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Kanban Online">
            <a:extLst>
              <a:ext uri="{FF2B5EF4-FFF2-40B4-BE49-F238E27FC236}">
                <a16:creationId xmlns:a16="http://schemas.microsoft.com/office/drawing/2014/main" id="{EF83A7B4-A877-4AF2-B8FB-5A40C57728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611" r="10923" b="42071"/>
          <a:stretch/>
        </p:blipFill>
        <p:spPr bwMode="auto">
          <a:xfrm>
            <a:off x="116205" y="0"/>
            <a:ext cx="12171045" cy="632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0F3AB0-79FC-4E3E-A159-4943B64D2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286604"/>
            <a:ext cx="11239500" cy="125644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600" dirty="0"/>
              <a:t>НАХОЖДЕНИЕ КЛЮЧЕВЫХ ТОЧЕК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3308DB-CCBA-4439-90DE-57C420CA5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1650" y="2314575"/>
            <a:ext cx="4905375" cy="1347813"/>
          </a:xfrm>
        </p:spPr>
        <p:txBody>
          <a:bodyPr>
            <a:normAutofit/>
          </a:bodyPr>
          <a:lstStyle/>
          <a:p>
            <a:r>
              <a:rPr lang="ru-RU" sz="2800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-apple-system"/>
              </a:rPr>
              <a:t>haarcascade_frontalface_default</a:t>
            </a:r>
            <a:endParaRPr lang="ru-RU" sz="28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ru-RU" sz="28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ru-RU" sz="28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ru-RU" sz="32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A191569-9762-4A08-B3A1-F3E186F89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525" y="1821121"/>
            <a:ext cx="3479278" cy="450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98DE98F1-D19C-4878-A729-020CFBC70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438" y="3594529"/>
            <a:ext cx="3081337" cy="266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BE7F3AD1-56AA-4AA0-A7CA-5EEDF86FC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737" y="3594529"/>
            <a:ext cx="1511838" cy="2526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17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1,539,344 Connection Background Wall Murals - Canvas Prints - Stickers |  Wallsheaven">
            <a:extLst>
              <a:ext uri="{FF2B5EF4-FFF2-40B4-BE49-F238E27FC236}">
                <a16:creationId xmlns:a16="http://schemas.microsoft.com/office/drawing/2014/main" id="{A58F30B6-DFEB-4105-A2F2-F1606F32CF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6" r="11235"/>
          <a:stretch/>
        </p:blipFill>
        <p:spPr bwMode="auto">
          <a:xfrm>
            <a:off x="-126257" y="185125"/>
            <a:ext cx="12132093" cy="629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6F5B77-CDDC-486E-837D-39D77BDCE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5725"/>
            <a:ext cx="10058400" cy="1000183"/>
          </a:xfrm>
        </p:spPr>
        <p:txBody>
          <a:bodyPr>
            <a:normAutofit/>
          </a:bodyPr>
          <a:lstStyle/>
          <a:p>
            <a:pPr algn="ctr"/>
            <a:r>
              <a:rPr lang="ru-RU" sz="6000" dirty="0"/>
              <a:t>СЕГМЕНТАЦИЯ ИЗОБРАЖЕНИЯ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6D65B7-E021-4106-A1EA-2623811AD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845734"/>
            <a:ext cx="5048250" cy="1000183"/>
          </a:xfrm>
        </p:spPr>
        <p:txBody>
          <a:bodyPr>
            <a:normAutofit/>
          </a:bodyPr>
          <a:lstStyle/>
          <a:p>
            <a:r>
              <a:rPr lang="en-US" sz="2800" b="0" i="0" dirty="0" err="1">
                <a:solidFill>
                  <a:srgbClr val="000000"/>
                </a:solidFill>
                <a:effectLst/>
                <a:latin typeface="-apple-system"/>
              </a:rPr>
              <a:t>skimage.segmentation.chan_vese</a:t>
            </a:r>
            <a:endParaRPr lang="ru-RU" sz="3200" dirty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B04640B0-814E-4C5B-AEB5-DE634EA3A030}"/>
              </a:ext>
            </a:extLst>
          </p:cNvPr>
          <p:cNvCxnSpPr>
            <a:cxnSpLocks/>
          </p:cNvCxnSpPr>
          <p:nvPr/>
        </p:nvCxnSpPr>
        <p:spPr>
          <a:xfrm>
            <a:off x="1396365" y="980139"/>
            <a:ext cx="90868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4">
            <a:extLst>
              <a:ext uri="{FF2B5EF4-FFF2-40B4-BE49-F238E27FC236}">
                <a16:creationId xmlns:a16="http://schemas.microsoft.com/office/drawing/2014/main" id="{69204E20-8CE3-415C-B2B3-9BC766914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586" y="1179783"/>
            <a:ext cx="2500105" cy="227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>
            <a:extLst>
              <a:ext uri="{FF2B5EF4-FFF2-40B4-BE49-F238E27FC236}">
                <a16:creationId xmlns:a16="http://schemas.microsoft.com/office/drawing/2014/main" id="{84EE3B0A-2255-4AA2-A34A-675A1B8BF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587" y="4106817"/>
            <a:ext cx="2500105" cy="226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C47D074A-DC33-425F-BB9C-BB0D03D52B7C}"/>
              </a:ext>
            </a:extLst>
          </p:cNvPr>
          <p:cNvSpPr/>
          <p:nvPr/>
        </p:nvSpPr>
        <p:spPr>
          <a:xfrm>
            <a:off x="8243838" y="3524452"/>
            <a:ext cx="300088" cy="4765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88" name="Picture 16">
            <a:extLst>
              <a:ext uri="{FF2B5EF4-FFF2-40B4-BE49-F238E27FC236}">
                <a16:creationId xmlns:a16="http://schemas.microsoft.com/office/drawing/2014/main" id="{091DC6E2-D0C2-44D7-B413-ED5704772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105" y="2845917"/>
            <a:ext cx="3274684" cy="290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11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rontiers in Big Data">
            <a:extLst>
              <a:ext uri="{FF2B5EF4-FFF2-40B4-BE49-F238E27FC236}">
                <a16:creationId xmlns:a16="http://schemas.microsoft.com/office/drawing/2014/main" id="{01459CCD-1156-4400-B6D7-A4E2F1AEA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456"/>
            <a:ext cx="12192000" cy="628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AA3D51-BE4F-481B-8A18-EA09E8973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NEURAL NETWORK</a:t>
            </a:r>
            <a:endParaRPr lang="ru-RU" sz="6000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748A9F47-89D7-4A9E-8D4C-A1813BD49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368" y="1854207"/>
            <a:ext cx="9549264" cy="390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292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rogettazione di concetti di innovazione tecnologica con sfondo di circuiti  di rete digitale | Vettore Premium">
            <a:extLst>
              <a:ext uri="{FF2B5EF4-FFF2-40B4-BE49-F238E27FC236}">
                <a16:creationId xmlns:a16="http://schemas.microsoft.com/office/drawing/2014/main" id="{DA0A92E6-A37A-4DCE-834F-77C002A99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325440"/>
          </a:xfrm>
          <a:prstGeom prst="rect">
            <a:avLst/>
          </a:prstGeom>
          <a:noFill/>
          <a:effectLst>
            <a:softEdge rad="774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25A8AE-C336-4D4B-B86F-F80D85F53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dirty="0"/>
              <a:t>МЕТОДЫ </a:t>
            </a:r>
            <a:r>
              <a:rPr lang="en-US" sz="6000" dirty="0"/>
              <a:t>ML</a:t>
            </a:r>
            <a:endParaRPr lang="ru-RU" sz="6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494084-B827-44EE-A0EC-259B1960B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5530" y="2255309"/>
            <a:ext cx="4608195" cy="2030941"/>
          </a:xfrm>
        </p:spPr>
        <p:txBody>
          <a:bodyPr>
            <a:normAutofit/>
          </a:bodyPr>
          <a:lstStyle/>
          <a:p>
            <a:r>
              <a:rPr lang="en-US" sz="2800" dirty="0" err="1"/>
              <a:t>LinearRegression</a:t>
            </a:r>
            <a:endParaRPr lang="en-US" sz="2800" dirty="0"/>
          </a:p>
          <a:p>
            <a:r>
              <a:rPr lang="en-US" sz="2800" dirty="0" err="1"/>
              <a:t>RandomForestRegression</a:t>
            </a:r>
            <a:endParaRPr lang="en-US" sz="2800" dirty="0"/>
          </a:p>
          <a:p>
            <a:r>
              <a:rPr lang="en-US" sz="2800" b="0" i="0" dirty="0" err="1">
                <a:solidFill>
                  <a:srgbClr val="000000"/>
                </a:solidFill>
                <a:effectLst/>
              </a:rPr>
              <a:t>KNeighborsRegressor</a:t>
            </a:r>
            <a:endParaRPr lang="en-US" sz="2800" dirty="0">
              <a:solidFill>
                <a:srgbClr val="000000"/>
              </a:solidFill>
            </a:endParaRPr>
          </a:p>
          <a:p>
            <a:endParaRPr lang="ru-RU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5C424-89BB-4ED1-93FC-31264FF06863}"/>
              </a:ext>
            </a:extLst>
          </p:cNvPr>
          <p:cNvSpPr txBox="1"/>
          <p:nvPr/>
        </p:nvSpPr>
        <p:spPr>
          <a:xfrm>
            <a:off x="6717030" y="2747559"/>
            <a:ext cx="39052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-apple-system"/>
              </a:rPr>
              <a:t>+ </a:t>
            </a:r>
            <a:r>
              <a:rPr lang="en-US" sz="2800" dirty="0" err="1">
                <a:solidFill>
                  <a:srgbClr val="000000"/>
                </a:solidFill>
                <a:latin typeface="-apple-system"/>
              </a:rPr>
              <a:t>GridSearchCV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851747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1,515,569 Horizontal Lines Stock Photos, Pictures &amp; Royalty-Free Images -  iStock">
            <a:extLst>
              <a:ext uri="{FF2B5EF4-FFF2-40B4-BE49-F238E27FC236}">
                <a16:creationId xmlns:a16="http://schemas.microsoft.com/office/drawing/2014/main" id="{49B1F17B-A422-4712-AB66-3C28DB5FD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357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F25D97-19C1-43AD-B445-E82B05E62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dirty="0"/>
              <a:t>ПОСТРОЕНИЕ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900A7B-F6CF-46C0-98C2-AED22FF92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982" y="403624"/>
            <a:ext cx="606743" cy="310751"/>
          </a:xfrm>
        </p:spPr>
        <p:txBody>
          <a:bodyPr>
            <a:normAutofit fontScale="55000" lnSpcReduction="20000"/>
          </a:bodyPr>
          <a:lstStyle/>
          <a:p>
            <a:endParaRPr lang="ru-RU" sz="3200" dirty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E8B186A2-5D50-43C5-BFB5-B8853F623522}"/>
              </a:ext>
            </a:extLst>
          </p:cNvPr>
          <p:cNvCxnSpPr/>
          <p:nvPr/>
        </p:nvCxnSpPr>
        <p:spPr>
          <a:xfrm>
            <a:off x="1597342" y="1697355"/>
            <a:ext cx="9058275" cy="800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4" name="Picture 10">
            <a:extLst>
              <a:ext uri="{FF2B5EF4-FFF2-40B4-BE49-F238E27FC236}">
                <a16:creationId xmlns:a16="http://schemas.microsoft.com/office/drawing/2014/main" id="{21529914-58B1-452D-A164-C460042D5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71013"/>
            <a:ext cx="7228555" cy="400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771699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Другая 4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F5BE43"/>
      </a:accent1>
      <a:accent2>
        <a:srgbClr val="FFFF00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158</TotalTime>
  <Words>130</Words>
  <Application>Microsoft Office PowerPoint</Application>
  <PresentationFormat>Широкоэкранный</PresentationFormat>
  <Paragraphs>40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Wingdings</vt:lpstr>
      <vt:lpstr>Ретро</vt:lpstr>
      <vt:lpstr>BEST HACK  DATA SCIENCE</vt:lpstr>
      <vt:lpstr>ЦЕЛЬ ПРОЕКТА</vt:lpstr>
      <vt:lpstr>Содержание</vt:lpstr>
      <vt:lpstr>Обработка видео</vt:lpstr>
      <vt:lpstr>НАХОЖДЕНИЕ КЛЮЧЕВЫХ ТОЧЕК </vt:lpstr>
      <vt:lpstr>СЕГМЕНТАЦИЯ ИЗОБРАЖЕНИЯ </vt:lpstr>
      <vt:lpstr>NEURAL NETWORK</vt:lpstr>
      <vt:lpstr>МЕТОДЫ ML</vt:lpstr>
      <vt:lpstr>ПОСТРОЕНИЕ МОДЕЛИ</vt:lpstr>
      <vt:lpstr>РЕЗУЛЬТАТЫ МОДЕЛИ</vt:lpstr>
      <vt:lpstr>ВЫВОДЫ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ФИНАЛ BEST HACK DATA SCIENCE 2021</dc:title>
  <dc:creator>Пантюхов Александр Андреевич</dc:creator>
  <cp:lastModifiedBy>Пантюхов Александр Андреевич</cp:lastModifiedBy>
  <cp:revision>76</cp:revision>
  <dcterms:created xsi:type="dcterms:W3CDTF">2021-03-26T19:56:56Z</dcterms:created>
  <dcterms:modified xsi:type="dcterms:W3CDTF">2021-03-27T07:57:44Z</dcterms:modified>
</cp:coreProperties>
</file>