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595CB04-7FBB-454F-AA98-8D5138D9F83D}">
  <a:tblStyle styleId="{4595CB04-7FBB-454F-AA98-8D5138D9F8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1acb677d0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1acb677d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1acb677d0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1acb677d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957ef12f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957ef12f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1acb677d0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1acb677d0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1acb677d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1acb677d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1acb677d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1acb677d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1acb677d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1acb677d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1acb677d0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1acb677d0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acb677d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1acb677d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1acb677d0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1acb677d0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957ef12f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957ef12f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957ef12f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957ef12f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42525" y="429850"/>
            <a:ext cx="8657700" cy="18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Конвертер из языка QPILE в язык Lua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335775" y="2823675"/>
            <a:ext cx="46581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Выполнил: Андреев С.И.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 241гр.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Научный руководитель: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Григорьев Д.А.</a:t>
            </a:r>
            <a:endParaRPr sz="2400"/>
          </a:p>
        </p:txBody>
      </p:sp>
      <p:sp>
        <p:nvSpPr>
          <p:cNvPr id="56" name="Google Shape;56;p13"/>
          <p:cNvSpPr txBox="1"/>
          <p:nvPr/>
        </p:nvSpPr>
        <p:spPr>
          <a:xfrm>
            <a:off x="3097025" y="4557725"/>
            <a:ext cx="27738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Санкт-Петербург, 2019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Обход синтаксического дерева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Варианты реализации: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Написать вручную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Использовать сгенерированные ANTLR вместе с парсером классы BaseListener или BaseVisitor</a:t>
            </a:r>
            <a:endParaRPr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Listener - “неконтролируемый” обход</a:t>
            </a:r>
            <a:br>
              <a:rPr lang="ru" sz="1600"/>
            </a:br>
            <a:r>
              <a:rPr lang="ru" sz="1600">
                <a:solidFill>
                  <a:srgbClr val="6AA84F"/>
                </a:solidFill>
              </a:rPr>
              <a:t>+ невозможность “забыть” обойти какой-то узел</a:t>
            </a:r>
            <a:br>
              <a:rPr lang="ru" sz="1600"/>
            </a:br>
            <a:r>
              <a:rPr lang="ru" sz="1600">
                <a:solidFill>
                  <a:srgbClr val="CC0000"/>
                </a:solidFill>
              </a:rPr>
              <a:t>- это убивает гибкость, присущую посетителю.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Visitor - обычный паттерн Visitor. На каждом узле мы сами решаем, продолжать обход потомков или нет</a:t>
            </a:r>
            <a:endParaRPr sz="1600"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ru"/>
            </a:br>
            <a:br>
              <a:rPr lang="ru"/>
            </a:br>
            <a:r>
              <a:rPr lang="ru"/>
              <a:t>		2.2)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116975" y="6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Графическая оболочка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129" name="Google Shape;129;p23"/>
          <p:cNvCxnSpPr>
            <a:stCxn id="130" idx="3"/>
            <a:endCxn id="131" idx="1"/>
          </p:cNvCxnSpPr>
          <p:nvPr/>
        </p:nvCxnSpPr>
        <p:spPr>
          <a:xfrm>
            <a:off x="3578277" y="2810100"/>
            <a:ext cx="1182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50" y="720450"/>
            <a:ext cx="8881899" cy="329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02447"/>
            <a:ext cx="9144000" cy="4243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111150" y="138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Возникшие трудности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240925" y="810350"/>
            <a:ext cx="8713200" cy="4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Автоформатирование кода: отступы перед началом в зависимости от структурной вложенности строки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Перенос объявления пользовательских функций вне функции main()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Автогенерация методов для функций, не имеющих точных аналогов в lua</a:t>
            </a:r>
            <a:br>
              <a:rPr lang="ru"/>
            </a:br>
            <a:r>
              <a:rPr lang="ru"/>
              <a:t>(например, добавление элемента в массив)</a:t>
            </a:r>
            <a:br>
              <a:rPr lang="ru"/>
            </a:br>
            <a:br>
              <a:rPr lang="ru"/>
            </a:br>
            <a:r>
              <a:rPr lang="ru"/>
              <a:t>QPILE                                                           Lua</a:t>
            </a:r>
            <a:br>
              <a:rPr lang="ru"/>
            </a:br>
            <a:r>
              <a:rPr lang="ru"/>
              <a:t> </a:t>
            </a:r>
            <a:endParaRPr/>
          </a:p>
        </p:txBody>
      </p:sp>
      <p:cxnSp>
        <p:nvCxnSpPr>
          <p:cNvPr id="140" name="Google Shape;140;p24"/>
          <p:cNvCxnSpPr/>
          <p:nvPr/>
        </p:nvCxnSpPr>
        <p:spPr>
          <a:xfrm flipH="1" rot="10800000">
            <a:off x="4208586" y="3705212"/>
            <a:ext cx="3864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73" y="3210613"/>
            <a:ext cx="3798750" cy="9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2350" y="3138625"/>
            <a:ext cx="424815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252850" y="221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Итоги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	Тестовые скрипты, содержащие только базовые функции взаимодействия с пользовательским интерфейсом транслируются правильно и успешно компилируются средой</a:t>
            </a:r>
            <a:r>
              <a:rPr lang="ru"/>
              <a:t> </a:t>
            </a:r>
            <a:r>
              <a:rPr lang="ru"/>
              <a:t>QUIK.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Результаты работы: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Изучены основы создания трансляторов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Создан конвертер, преобразующий блок Program, состоящий из любых конструкций, описанных в грамматике языка QPILE, а также некоторых встроенных в QPILE функций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дальнейшем планируется осуществить поддержку  практически всех встроенных в QPILE функций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30925" y="12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Мотивация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833875"/>
            <a:ext cx="8520600" cy="3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Алгоритмический язык QPILE используется в терминале QUIK (</a:t>
            </a:r>
            <a:r>
              <a:rPr lang="ru"/>
              <a:t>программный комплекс для организации доступа к биржевым торгам</a:t>
            </a:r>
            <a:r>
              <a:rPr lang="ru"/>
              <a:t>) для создания </a:t>
            </a:r>
            <a:r>
              <a:rPr lang="ru"/>
              <a:t>про</a:t>
            </a:r>
            <a:r>
              <a:rPr lang="ru"/>
              <a:t>грамм,  взаимодействующих с системой                                                                          QUIK: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</a:t>
            </a:r>
            <a:r>
              <a:rPr lang="ru"/>
              <a:t>втоматизация торговли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</a:t>
            </a:r>
            <a:r>
              <a:rPr lang="ru"/>
              <a:t>нализ биржевой ситуации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э</a:t>
            </a:r>
            <a:r>
              <a:rPr lang="ru"/>
              <a:t>кспорт данных терминала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</a:t>
            </a:r>
            <a:r>
              <a:rPr lang="ru"/>
              <a:t>вязь с внешними программами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...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545" y="1915675"/>
            <a:ext cx="3947750" cy="283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96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программы на языке QPILE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577700" y="775225"/>
            <a:ext cx="2753100" cy="80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Блок описания базовых параметров таблицы</a:t>
            </a:r>
            <a:endParaRPr b="1"/>
          </a:p>
        </p:txBody>
      </p:sp>
      <p:sp>
        <p:nvSpPr>
          <p:cNvPr id="70" name="Google Shape;70;p15"/>
          <p:cNvSpPr/>
          <p:nvPr/>
        </p:nvSpPr>
        <p:spPr>
          <a:xfrm>
            <a:off x="577700" y="1804200"/>
            <a:ext cx="2753100" cy="181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Блок алгоритма</a:t>
            </a:r>
            <a:br>
              <a:rPr b="1" lang="ru"/>
            </a:br>
            <a:r>
              <a:rPr lang="ru"/>
              <a:t>(его трансляция и была реализована в данной работе)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577700" y="3905625"/>
            <a:ext cx="2753100" cy="103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Блок описания столбцов таблицы</a:t>
            </a:r>
            <a:endParaRPr b="1"/>
          </a:p>
        </p:txBody>
      </p:sp>
      <p:cxnSp>
        <p:nvCxnSpPr>
          <p:cNvPr id="72" name="Google Shape;72;p15"/>
          <p:cNvCxnSpPr>
            <a:stCxn id="69" idx="2"/>
            <a:endCxn id="70" idx="0"/>
          </p:cNvCxnSpPr>
          <p:nvPr/>
        </p:nvCxnSpPr>
        <p:spPr>
          <a:xfrm>
            <a:off x="1954250" y="1581625"/>
            <a:ext cx="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>
            <a:stCxn id="70" idx="2"/>
          </p:cNvCxnSpPr>
          <p:nvPr/>
        </p:nvCxnSpPr>
        <p:spPr>
          <a:xfrm>
            <a:off x="1954250" y="3617400"/>
            <a:ext cx="0" cy="3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5"/>
          <p:cNvSpPr txBox="1"/>
          <p:nvPr/>
        </p:nvSpPr>
        <p:spPr>
          <a:xfrm>
            <a:off x="3621800" y="631200"/>
            <a:ext cx="3680700" cy="3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PORTFOLIO_EX ROBOT_STEP_1;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DESCRIPTION ROBOT_STEP_1;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CLIENTS_LIST ALL_CLIENTS;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FIRMS_LIST ALL_FIRMS;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SERVER_TIME=GET_INFO_PARAM("SERVERTIME")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OUTPUT=CREATE_MAP()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OUTPUT=SET_VALUE(OUTPUT,"TIME",SERVER_TIME)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DELETE_ALL_ITEMS()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ADD_ITEM(1,OUTPUT)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END_PROGRAM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PARAMETER TIME;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PARAMETER_TITLE TIME;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PARAMETER_DESCRIPTION none;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PARAMETER_TYPE STRING(10);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END_PORTFOLIO_EX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149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и задачи курсовой работы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72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курсовой работы: частично реализовать конвертер программ на языке QPILE в программы на языке Lua</a:t>
            </a:r>
            <a:br>
              <a:rPr lang="ru"/>
            </a:br>
            <a:br>
              <a:rPr lang="ru"/>
            </a:br>
            <a:r>
              <a:rPr lang="ru"/>
              <a:t>	Задачи: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Изучить программные средства, направленные на создание трансляторов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Адаптировать формальную грамматику языка QPILE под выбранный инструмент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Реализовать лексический анализатор (лексер) и синтаксический анализатор (парсер)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Реализовать генератор кода на язык Lua (проделать обход созданного парсером синтаксического дерева)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217675" y="21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транслятора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0" l="1821" r="1811" t="4214"/>
          <a:stretch/>
        </p:blipFill>
        <p:spPr>
          <a:xfrm>
            <a:off x="4572000" y="-12"/>
            <a:ext cx="3333249" cy="492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241100" y="233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Обзор средств для создания парсера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975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Писать парсер на том же языке, на котором будет производиться разбор синтаксического дерева вручную</a:t>
            </a:r>
            <a:br>
              <a:rPr lang="ru"/>
            </a:br>
            <a:r>
              <a:rPr lang="ru">
                <a:solidFill>
                  <a:srgbClr val="6AA84F"/>
                </a:solidFill>
              </a:rPr>
              <a:t>+ бОльшая производительность</a:t>
            </a:r>
            <a:br>
              <a:rPr lang="ru">
                <a:solidFill>
                  <a:srgbClr val="6AA84F"/>
                </a:solidFill>
              </a:rPr>
            </a:br>
            <a:r>
              <a:rPr lang="ru">
                <a:solidFill>
                  <a:srgbClr val="6AA84F"/>
                </a:solidFill>
              </a:rPr>
              <a:t>+ “читабельность”</a:t>
            </a:r>
            <a:br>
              <a:rPr lang="ru"/>
            </a:br>
            <a:r>
              <a:rPr lang="ru">
                <a:solidFill>
                  <a:srgbClr val="CC0000"/>
                </a:solidFill>
              </a:rPr>
              <a:t>- занимает очень много времени, часто платформа не предназначена для такого</a:t>
            </a:r>
            <a:br>
              <a:rPr lang="ru">
                <a:solidFill>
                  <a:srgbClr val="CC0000"/>
                </a:solidFill>
              </a:rPr>
            </a:br>
            <a:r>
              <a:rPr lang="ru">
                <a:solidFill>
                  <a:srgbClr val="CC0000"/>
                </a:solidFill>
              </a:rPr>
              <a:t>- достаточно тяжело отлаживать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67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Обзор средств для создания парсера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134925" y="545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2) Использовать генераторы парсера:</a:t>
            </a:r>
            <a:br>
              <a:rPr lang="ru"/>
            </a:br>
            <a:r>
              <a:rPr lang="ru"/>
              <a:t>  </a:t>
            </a:r>
            <a:r>
              <a:rPr b="1" lang="ru"/>
              <a:t>GNU Bison и Yacc</a:t>
            </a:r>
            <a:r>
              <a:rPr lang="ru"/>
              <a:t>            VS           </a:t>
            </a:r>
            <a:r>
              <a:rPr b="1" lang="ru"/>
              <a:t>ANTLR                   </a:t>
            </a:r>
            <a:r>
              <a:rPr lang="ru"/>
              <a:t>VS</a:t>
            </a:r>
            <a:r>
              <a:rPr b="1" lang="ru"/>
              <a:t>      CoCo/R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9" name="Google Shape;99;p19"/>
          <p:cNvGraphicFramePr/>
          <p:nvPr/>
        </p:nvGraphicFramePr>
        <p:xfrm>
          <a:off x="210075" y="134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{4595CB04-7FBB-454F-AA98-8D5138D9F83D}</a:tableStyleId>
              </a:tblPr>
              <a:tblGrid>
                <a:gridCol w="3038225"/>
                <a:gridCol w="2979275"/>
                <a:gridCol w="2604725"/>
              </a:tblGrid>
              <a:tr h="741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CC0000"/>
                          </a:solidFill>
                        </a:rPr>
                        <a:t>Алгоритм их работы был востребован, когда аппаратное обеспечение было ограничено (1960г.-1970г.)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rgbClr val="6AA84F"/>
                          </a:solidFill>
                        </a:rPr>
                        <a:t>Быстрее работает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1C232"/>
                          </a:solidFill>
                        </a:rPr>
                        <a:t>Работает медленнее, чем ANTLR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5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AA84F"/>
                          </a:solidFill>
                        </a:rPr>
                        <a:t>Наличие собственной среды разработки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2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AA84F"/>
                          </a:solidFill>
                        </a:rPr>
                        <a:t>Поддержка леворекурсивных правил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Поддержка появилась в 4 версии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CC0000"/>
                          </a:solidFill>
                        </a:rPr>
                        <a:t>Выбор поддерживаемых грамматик меньше, чем у ANTLR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90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CC0000"/>
                          </a:solidFill>
                        </a:rPr>
                        <a:t>Тяжелее отладить 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AA84F"/>
                          </a:solidFill>
                        </a:rPr>
                        <a:t>Более простой для начинающего разработчика;</a:t>
                      </a:r>
                      <a:br>
                        <a:rPr lang="ru">
                          <a:solidFill>
                            <a:srgbClr val="6AA84F"/>
                          </a:solidFill>
                        </a:rPr>
                      </a:br>
                      <a:r>
                        <a:rPr lang="ru">
                          <a:solidFill>
                            <a:srgbClr val="6AA84F"/>
                          </a:solidFill>
                        </a:rPr>
                        <a:t>Более “читабельный” код после генерации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CC0000"/>
                          </a:solidFill>
                        </a:rPr>
                        <a:t>Не поддерживает левую рекурсию, поэтому будет неудобен для решения поставленной задачи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1940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грамматики в ANTLR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2681825"/>
            <a:ext cx="37584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Пример правил лексера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63" y="485763"/>
            <a:ext cx="7858125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6100" y="1043224"/>
            <a:ext cx="3849547" cy="3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1132625" y="3668225"/>
            <a:ext cx="3849600" cy="9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Код программы на QPILE, разбитый лексером на токены (среда разработки ANTLRworks)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грамматики в ANTLR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188850" y="3505150"/>
            <a:ext cx="8643600" cy="10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Примеры правил парсера. Суммарно всю грамматику описывают 25 правил парсера.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00" y="1152463"/>
            <a:ext cx="3028950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4138" y="1152475"/>
            <a:ext cx="294322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