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72" r:id="rId11"/>
    <p:sldId id="264" r:id="rId12"/>
    <p:sldId id="265" r:id="rId13"/>
    <p:sldId id="267" r:id="rId14"/>
    <p:sldId id="270" r:id="rId15"/>
    <p:sldId id="268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91B18610-CEA2-4A17-B3DF-EE7A6A0F076F}">
          <p14:sldIdLst>
            <p14:sldId id="256"/>
          </p14:sldIdLst>
        </p14:section>
        <p14:section name="Outline" id="{D530FE35-A9E2-4EA0-B3C3-7561F71D6444}">
          <p14:sldIdLst>
            <p14:sldId id="257"/>
          </p14:sldIdLst>
        </p14:section>
        <p14:section name="Talks" id="{4BC526FA-163E-432C-9908-7A18CD2135A8}">
          <p14:sldIdLst>
            <p14:sldId id="258"/>
            <p14:sldId id="259"/>
            <p14:sldId id="260"/>
            <p14:sldId id="261"/>
            <p14:sldId id="271"/>
            <p14:sldId id="262"/>
            <p14:sldId id="263"/>
            <p14:sldId id="272"/>
            <p14:sldId id="264"/>
            <p14:sldId id="265"/>
            <p14:sldId id="267"/>
            <p14:sldId id="270"/>
          </p14:sldIdLst>
        </p14:section>
        <p14:section name="Discussions" id="{4FFFACF0-BF33-460B-BDA4-CE02723B2041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82" autoAdjust="0"/>
  </p:normalViewPr>
  <p:slideViewPr>
    <p:cSldViewPr snapToGrid="0">
      <p:cViewPr>
        <p:scale>
          <a:sx n="100" d="100"/>
          <a:sy n="100" d="100"/>
        </p:scale>
        <p:origin x="85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DE541-7993-46A4-BBBE-5ABE5A67616B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36057-1160-4319-9E99-48B9B7B50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767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AA3F1-627F-4F8C-8E04-01AC852A0892}" type="datetimeFigureOut">
              <a:rPr lang="ru-RU" smtClean="0"/>
              <a:t>10.12.2020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3F077-9C4F-4B46-8B5B-D1101A9C0B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183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F077-9C4F-4B46-8B5B-D1101A9C0BC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70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F077-9C4F-4B46-8B5B-D1101A9C0BC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369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F077-9C4F-4B46-8B5B-D1101A9C0BC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564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F077-9C4F-4B46-8B5B-D1101A9C0BC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830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F077-9C4F-4B46-8B5B-D1101A9C0BC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139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F077-9C4F-4B46-8B5B-D1101A9C0BC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78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F077-9C4F-4B46-8B5B-D1101A9C0BC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276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F077-9C4F-4B46-8B5B-D1101A9C0BC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773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F077-9C4F-4B46-8B5B-D1101A9C0BC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783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F077-9C4F-4B46-8B5B-D1101A9C0BC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537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F077-9C4F-4B46-8B5B-D1101A9C0BC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586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F077-9C4F-4B46-8B5B-D1101A9C0BC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17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F077-9C4F-4B46-8B5B-D1101A9C0BC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748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F077-9C4F-4B46-8B5B-D1101A9C0BC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111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F077-9C4F-4B46-8B5B-D1101A9C0BC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819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75B2-B7EE-4D59-ACAB-FA498BFEDADC}" type="datetime1">
              <a:rPr lang="ru-RU" smtClean="0"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48DC-51D0-45FA-9EE6-C5D354FA1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411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6FB1-B0BB-4CAD-92CD-E0985D3D0138}" type="datetime1">
              <a:rPr lang="ru-RU" smtClean="0"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48DC-51D0-45FA-9EE6-C5D354FA11EA}" type="slidenum">
              <a:rPr lang="ru-RU" smtClean="0"/>
              <a:pPr/>
              <a:t>‹#›</a:t>
            </a:fld>
            <a:r>
              <a:rPr lang="en-US" dirty="0" smtClean="0"/>
              <a:t>/15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1335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519E-BC7A-49FB-AB8F-DCC5B5AFDD1A}" type="datetime1">
              <a:rPr lang="ru-RU" smtClean="0"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48DC-51D0-45FA-9EE6-C5D354FA11EA}" type="slidenum">
              <a:rPr lang="ru-RU" smtClean="0"/>
              <a:pPr/>
              <a:t>‹#›</a:t>
            </a:fld>
            <a:r>
              <a:rPr lang="en-US" dirty="0" smtClean="0"/>
              <a:t>/15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9743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7FE0-0D07-4847-ADBB-742807F82D06}" type="datetime1">
              <a:rPr lang="ru-RU" smtClean="0"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48DC-51D0-45FA-9EE6-C5D354FA11EA}" type="slidenum">
              <a:rPr lang="ru-RU" smtClean="0"/>
              <a:pPr/>
              <a:t>‹#›</a:t>
            </a:fld>
            <a:r>
              <a:rPr lang="en-US" dirty="0" smtClean="0"/>
              <a:t>/15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713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6C65-69C9-496A-A3C1-3591425A94F1}" type="datetime1">
              <a:rPr lang="ru-RU" smtClean="0"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48DC-51D0-45FA-9EE6-C5D354FA1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161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8C0E-71F9-44D6-8294-08DC56FEF323}" type="datetime1">
              <a:rPr lang="ru-RU" smtClean="0"/>
              <a:t>10.12.2020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48DC-51D0-45FA-9EE6-C5D354FA11EA}" type="slidenum">
              <a:rPr lang="ru-RU" smtClean="0"/>
              <a:pPr/>
              <a:t>‹#›</a:t>
            </a:fld>
            <a:r>
              <a:rPr lang="en-US" dirty="0" smtClean="0"/>
              <a:t>/15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4708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440D-751C-47B7-B1F0-53F280437FC8}" type="datetime1">
              <a:rPr lang="ru-RU" smtClean="0"/>
              <a:t>10.12.2020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48DC-51D0-45FA-9EE6-C5D354FA11EA}" type="slidenum">
              <a:rPr lang="ru-RU" smtClean="0"/>
              <a:pPr/>
              <a:t>‹#›</a:t>
            </a:fld>
            <a:r>
              <a:rPr lang="en-US" dirty="0" smtClean="0"/>
              <a:t>/15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1721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35B3-868A-4FC5-91E6-B80AF24C69FF}" type="datetime1">
              <a:rPr lang="ru-RU" smtClean="0"/>
              <a:t>10.12.2020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48DC-51D0-45FA-9EE6-C5D354FA11EA}" type="slidenum">
              <a:rPr lang="ru-RU" smtClean="0"/>
              <a:pPr/>
              <a:t>‹#›</a:t>
            </a:fld>
            <a:r>
              <a:rPr lang="en-US" dirty="0" smtClean="0"/>
              <a:t>/15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7226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0A35B-232C-4E90-8F37-23CEAAA724C3}" type="datetime1">
              <a:rPr lang="ru-RU" smtClean="0"/>
              <a:t>10.12.2020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48DC-51D0-45FA-9EE6-C5D354FA11EA}" type="slidenum">
              <a:rPr lang="ru-RU" smtClean="0"/>
              <a:pPr/>
              <a:t>‹#›</a:t>
            </a:fld>
            <a:r>
              <a:rPr lang="en-US" dirty="0" smtClean="0"/>
              <a:t>/15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218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C016-93F9-4E1B-85B4-D9C2FCE5D047}" type="datetime1">
              <a:rPr lang="ru-RU" smtClean="0"/>
              <a:t>10.12.2020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48DC-51D0-45FA-9EE6-C5D354FA11EA}" type="slidenum">
              <a:rPr lang="ru-RU" smtClean="0"/>
              <a:pPr/>
              <a:t>‹#›</a:t>
            </a:fld>
            <a:r>
              <a:rPr lang="en-US" dirty="0" smtClean="0"/>
              <a:t>/15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5990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21B4-3F81-495B-888A-C1204CB4A0CA}" type="datetime1">
              <a:rPr lang="ru-RU" smtClean="0"/>
              <a:t>10.12.2020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48DC-51D0-45FA-9EE6-C5D354FA11EA}" type="slidenum">
              <a:rPr lang="ru-RU" smtClean="0"/>
              <a:pPr/>
              <a:t>‹#›</a:t>
            </a:fld>
            <a:r>
              <a:rPr lang="en-US" dirty="0" smtClean="0"/>
              <a:t>/15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9883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C9106-8BC0-492F-BD6E-6278F28E3FCE}" type="datetime1">
              <a:rPr lang="ru-RU" smtClean="0"/>
              <a:t>10.12.2020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248DC-51D0-45FA-9EE6-C5D354FA11EA}" type="slidenum">
              <a:rPr lang="ru-RU" smtClean="0"/>
              <a:pPr/>
              <a:t>‹#›</a:t>
            </a:fld>
            <a:r>
              <a:rPr lang="en-US" dirty="0" smtClean="0"/>
              <a:t>/15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84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slide" Target="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slide" Target="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eb-docs.gsi.de/~stoe_exp/presentations/talks/PDF_files/stoehlker_hirschegg2002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eb-docs.gsi.de/~stoe_exp/presentations/talks/PDF_files/stoehlker_hirschegg2002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n.web.cern.ch/physics/PSDI99-21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ds.cern.ch/record/128745/files/p49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Beam lifetime calculation in NICA Collider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A. V. Philippov for NICA group meeting</a:t>
            </a:r>
            <a:br>
              <a:rPr lang="en-US" dirty="0" smtClean="0"/>
            </a:br>
            <a:r>
              <a:rPr lang="en-US" dirty="0" smtClean="0"/>
              <a:t>22.10.2020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3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Beam </a:t>
            </a:r>
            <a:r>
              <a:rPr lang="en-US" dirty="0" smtClean="0"/>
              <a:t>lifetime (Cont.)</a:t>
            </a:r>
            <a:r>
              <a:rPr lang="en-US" dirty="0"/>
              <a:t/>
            </a:r>
            <a:br>
              <a:rPr lang="en-US" dirty="0"/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dirty="0" smtClean="0"/>
                  <a:t>In the above formula for beam lifetime: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dirty="0" smtClean="0"/>
                  <a:t>The term for a gas component in </a:t>
                </a:r>
                <a:r>
                  <a:rPr lang="en-US" dirty="0"/>
                  <a:t>“warm”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) and “cold”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:r>
                  <a:rPr lang="en-US" dirty="0" smtClean="0"/>
                  <a:t>parts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REC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lin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NRC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lin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SC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lin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</m:sub>
                    </m:sSub>
                  </m:oMath>
                </a14:m>
                <a:r>
                  <a:rPr lang="en-US" dirty="0"/>
                  <a:t> defines the </a:t>
                </a:r>
                <a:r>
                  <a:rPr lang="en-US" dirty="0" smtClean="0"/>
                  <a:t>cross-section due </a:t>
                </a:r>
                <a:r>
                  <a:rPr lang="en-US" dirty="0"/>
                  <a:t>to processes </a:t>
                </a:r>
                <a:r>
                  <a:rPr lang="en-US" dirty="0" smtClean="0"/>
                  <a:t>of charge </a:t>
                </a:r>
                <a:r>
                  <a:rPr lang="en-US" dirty="0"/>
                  <a:t>exchange </a:t>
                </a:r>
                <a:r>
                  <a:rPr lang="en-US" dirty="0" smtClean="0"/>
                  <a:t>(both radiative and non-radiative capture) and single </a:t>
                </a:r>
                <a:r>
                  <a:rPr lang="en-US" dirty="0"/>
                  <a:t>Coulomb scattering on residual </a:t>
                </a:r>
                <a:r>
                  <a:rPr lang="en-US" dirty="0" smtClean="0"/>
                  <a:t>gas;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dirty="0" smtClean="0"/>
                  <a:t>The </a:t>
                </a:r>
                <a:r>
                  <a:rPr lang="en-US" dirty="0"/>
                  <a:t>Bragg’s additive rule </a:t>
                </a:r>
                <a:r>
                  <a:rPr lang="en-US" dirty="0" smtClean="0"/>
                  <a:t>was used, i.e</a:t>
                </a:r>
                <a:r>
                  <a:rPr lang="en-US" dirty="0"/>
                  <a:t>., the interaction with a molecule is presented </a:t>
                </a:r>
                <a:r>
                  <a:rPr lang="en-US" dirty="0" smtClean="0"/>
                  <a:t>as the </a:t>
                </a:r>
                <a:r>
                  <a:rPr lang="en-US" dirty="0"/>
                  <a:t>sum of interactions with the individual atoms composing the </a:t>
                </a:r>
                <a:r>
                  <a:rPr lang="en-US" dirty="0" smtClean="0"/>
                  <a:t>molecule, e.g.: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+4⋅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48DC-51D0-45FA-9EE6-C5D354FA11EA}" type="slidenum">
              <a:rPr lang="ru-RU" smtClean="0"/>
              <a:t>10</a:t>
            </a:fld>
            <a:r>
              <a:rPr lang="en-US" dirty="0" smtClean="0"/>
              <a:t>/15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92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1" y="1079999"/>
            <a:ext cx="9720000" cy="529846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Results</a:t>
            </a:r>
            <a:br>
              <a:rPr lang="en-US" dirty="0" smtClean="0"/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r">
                  <a:lnSpc>
                    <a:spcPct val="80000"/>
                  </a:lnSpc>
                  <a:buNone/>
                </a:pPr>
                <a:r>
                  <a:rPr lang="en-US" dirty="0" smtClean="0"/>
                  <a:t>Charge exchange cross-sections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Radiative </a:t>
                </a:r>
                <a:r>
                  <a:rPr lang="en-US" dirty="0" smtClean="0"/>
                  <a:t>capture (beam-residual gas)</a:t>
                </a:r>
                <a:br>
                  <a:rPr lang="en-US" dirty="0" smtClean="0"/>
                </a:br>
                <a:r>
                  <a:rPr lang="en-US" dirty="0" smtClean="0"/>
                  <a:t>Dipole approximation (</a:t>
                </a:r>
                <a:r>
                  <a:rPr lang="en-US" dirty="0" smtClean="0">
                    <a:hlinkClick r:id="rId4" action="ppaction://hlinksldjump"/>
                  </a:rPr>
                  <a:t>see </a:t>
                </a:r>
                <a:r>
                  <a:rPr lang="en-US" smtClean="0">
                    <a:hlinkClick r:id="rId4" action="ppaction://hlinksldjump"/>
                  </a:rPr>
                  <a:t>slide 5</a:t>
                </a:r>
                <a:r>
                  <a:rPr lang="en-US" smtClean="0"/>
                  <a:t>)</a:t>
                </a:r>
                <a:br>
                  <a:rPr lang="en-US" smtClean="0"/>
                </a:br>
                <a:r>
                  <a:rPr lang="en-US" smtClean="0"/>
                  <a:t>Pressure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) is given in “warm” parts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t="-308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48DC-51D0-45FA-9EE6-C5D354FA11EA}" type="slidenum">
              <a:rPr lang="ru-RU" smtClean="0"/>
              <a:t>11</a:t>
            </a:fld>
            <a:r>
              <a:rPr lang="en-US" dirty="0" smtClean="0"/>
              <a:t>/15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267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080000"/>
            <a:ext cx="9720000" cy="529846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Results </a:t>
            </a:r>
            <a:r>
              <a:rPr lang="en-US" dirty="0" smtClean="0"/>
              <a:t>(</a:t>
            </a:r>
            <a:r>
              <a:rPr lang="en-US" dirty="0"/>
              <a:t>Cont.)</a:t>
            </a:r>
            <a:br>
              <a:rPr lang="en-US" dirty="0"/>
            </a:br>
            <a:endParaRPr lang="en-US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lnSpc>
                <a:spcPct val="80000"/>
              </a:lnSpc>
              <a:buNone/>
            </a:pPr>
            <a:r>
              <a:rPr lang="en-US" dirty="0" smtClean="0"/>
              <a:t>Single </a:t>
            </a:r>
            <a:r>
              <a:rPr lang="en-US" dirty="0"/>
              <a:t>Coulomb </a:t>
            </a:r>
            <a:r>
              <a:rPr lang="en-US" dirty="0" smtClean="0"/>
              <a:t>scattering</a:t>
            </a:r>
            <a:br>
              <a:rPr lang="en-US" dirty="0" smtClean="0"/>
            </a:br>
            <a:r>
              <a:rPr lang="en-US" dirty="0" smtClean="0"/>
              <a:t>Analytic formula (</a:t>
            </a:r>
            <a:r>
              <a:rPr lang="en-US" dirty="0" smtClean="0">
                <a:hlinkClick r:id="rId4" action="ppaction://hlinksldjump"/>
              </a:rPr>
              <a:t>see slide 6</a:t>
            </a:r>
            <a:r>
              <a:rPr lang="en-US" dirty="0" smtClean="0"/>
              <a:t>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48DC-51D0-45FA-9EE6-C5D354FA11EA}" type="slidenum">
              <a:rPr lang="ru-RU" smtClean="0"/>
              <a:t>12</a:t>
            </a:fld>
            <a:r>
              <a:rPr lang="en-US" dirty="0" smtClean="0"/>
              <a:t>/15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423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079999"/>
            <a:ext cx="5400000" cy="326036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Results </a:t>
            </a:r>
            <a:r>
              <a:rPr lang="en-US" dirty="0" smtClean="0"/>
              <a:t>(</a:t>
            </a:r>
            <a:r>
              <a:rPr lang="en-US" dirty="0"/>
              <a:t>Cont.)</a:t>
            </a:r>
            <a:br>
              <a:rPr lang="en-US" dirty="0"/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r">
                  <a:lnSpc>
                    <a:spcPct val="80000"/>
                  </a:lnSpc>
                  <a:buNone/>
                </a:pPr>
                <a:r>
                  <a:rPr lang="en-US" dirty="0" smtClean="0"/>
                  <a:t>Charge exchange cross-sections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Radiative capture (</a:t>
                </a:r>
                <a:r>
                  <a:rPr lang="en-US" dirty="0" smtClean="0"/>
                  <a:t>beam-electron</a:t>
                </a:r>
                <a:br>
                  <a:rPr lang="en-US" dirty="0" smtClean="0"/>
                </a:br>
                <a:r>
                  <a:rPr lang="en-US" dirty="0" smtClean="0"/>
                  <a:t>in electron cooling </a:t>
                </a:r>
                <a:r>
                  <a:rPr lang="en-US" dirty="0"/>
                  <a:t>system</a:t>
                </a:r>
                <a:r>
                  <a:rPr lang="en-US" dirty="0" smtClean="0"/>
                  <a:t>)</a:t>
                </a:r>
                <a:br>
                  <a:rPr lang="en-US" dirty="0" smtClean="0"/>
                </a:br>
                <a:r>
                  <a:rPr lang="en-US" dirty="0" smtClean="0"/>
                  <a:t>Bell and Bell approach (</a:t>
                </a:r>
                <a:r>
                  <a:rPr lang="en-US" dirty="0" smtClean="0">
                    <a:hlinkClick r:id="rId4" action="ppaction://hlinksldjump"/>
                  </a:rPr>
                  <a:t>see slide 7</a:t>
                </a:r>
                <a:r>
                  <a:rPr lang="en-US" dirty="0" smtClean="0"/>
                  <a:t>)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pPr marL="0" indent="0" algn="r">
                  <a:lnSpc>
                    <a:spcPct val="80000"/>
                  </a:lnSpc>
                  <a:buNone/>
                </a:pPr>
                <a:r>
                  <a:rPr lang="en-US" dirty="0" smtClean="0"/>
                  <a:t>Parameters of electron beam:</a:t>
                </a:r>
                <a:br>
                  <a:rPr lang="en-US" dirty="0" smtClean="0"/>
                </a:br>
                <a:r>
                  <a:rPr lang="en-US" dirty="0" smtClean="0"/>
                  <a:t>Electron beam current</a:t>
                </a:r>
                <a:r>
                  <a:rPr lang="ru-RU" dirty="0"/>
                  <a:t> —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5 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Electron beam radius</a:t>
                </a:r>
                <a:r>
                  <a:rPr lang="ru-RU" dirty="0"/>
                  <a:t> —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5 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Relative length of electron cooler</a:t>
                </a:r>
                <a:r>
                  <a:rPr lang="ru-RU" dirty="0"/>
                  <a:t> —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503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04</m:t>
                        </m:r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t="-308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48DC-51D0-45FA-9EE6-C5D354FA11EA}" type="slidenum">
              <a:rPr lang="ru-RU" smtClean="0"/>
              <a:t>13</a:t>
            </a:fld>
            <a:r>
              <a:rPr lang="en-US" dirty="0" smtClean="0"/>
              <a:t>/15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715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080000"/>
            <a:ext cx="9720000" cy="556391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Results </a:t>
            </a:r>
            <a:r>
              <a:rPr lang="en-US" dirty="0" smtClean="0"/>
              <a:t>(</a:t>
            </a:r>
            <a:r>
              <a:rPr lang="en-US" dirty="0"/>
              <a:t>Cont.)</a:t>
            </a:r>
            <a:br>
              <a:rPr lang="en-US" dirty="0"/>
            </a:br>
            <a:endParaRPr lang="en-US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lnSpc>
                <a:spcPct val="80000"/>
              </a:lnSpc>
              <a:buNone/>
            </a:pPr>
            <a:r>
              <a:rPr lang="en-US" dirty="0" smtClean="0"/>
              <a:t>Total beam lifetime for different pressure</a:t>
            </a:r>
            <a:br>
              <a:rPr lang="en-US" dirty="0" smtClean="0"/>
            </a:br>
            <a:r>
              <a:rPr lang="en-US" dirty="0" smtClean="0"/>
              <a:t>and temperature of electron beam</a:t>
            </a:r>
            <a:br>
              <a:rPr lang="en-US" dirty="0" smtClean="0"/>
            </a:br>
            <a:endParaRPr lang="en-US" dirty="0" smtClean="0"/>
          </a:p>
          <a:p>
            <a:pPr marL="0" indent="0" algn="r">
              <a:lnSpc>
                <a:spcPct val="80000"/>
              </a:lnSpc>
              <a:buNone/>
            </a:pPr>
            <a:r>
              <a:rPr lang="en-US" dirty="0" smtClean="0"/>
              <a:t>The other electron beam parameters</a:t>
            </a:r>
            <a:br>
              <a:rPr lang="en-US" dirty="0" smtClean="0"/>
            </a:br>
            <a:r>
              <a:rPr lang="en-US" dirty="0" smtClean="0"/>
              <a:t>are the same like on previous slide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48DC-51D0-45FA-9EE6-C5D354FA11EA}" type="slidenum">
              <a:rPr lang="ru-RU" smtClean="0"/>
              <a:t>14</a:t>
            </a:fld>
            <a:r>
              <a:rPr lang="en-US" dirty="0" smtClean="0"/>
              <a:t>/15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551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Discussions</a:t>
            </a:r>
            <a:r>
              <a:rPr lang="en-US" dirty="0"/>
              <a:t/>
            </a:r>
            <a:br>
              <a:rPr lang="en-US" dirty="0"/>
            </a:br>
            <a:endParaRPr lang="en-US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82700"/>
            <a:ext cx="10515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dirty="0" smtClean="0"/>
              <a:t>The total beam lifetime due </a:t>
            </a:r>
            <a:r>
              <a:rPr lang="en-US" dirty="0"/>
              <a:t>to all the processes considered </a:t>
            </a:r>
            <a:r>
              <a:rPr lang="en-US" dirty="0" smtClean="0"/>
              <a:t>in this calculations mainly is determined </a:t>
            </a:r>
            <a:r>
              <a:rPr lang="en-US" dirty="0"/>
              <a:t>by </a:t>
            </a:r>
            <a:r>
              <a:rPr lang="en-US" dirty="0" smtClean="0"/>
              <a:t>ions radiative recombination on cooling electrons in the electron </a:t>
            </a:r>
            <a:r>
              <a:rPr lang="en-US" dirty="0" smtClean="0"/>
              <a:t>cooler </a:t>
            </a:r>
            <a:r>
              <a:rPr lang="en-US" dirty="0" smtClean="0"/>
              <a:t>system (when it’s turned on).</a:t>
            </a:r>
            <a:endParaRPr lang="en-US" dirty="0" smtClean="0"/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dirty="0" smtClean="0"/>
              <a:t>In this case the beam lifetime can be enchantment of the cooling electron temperature.</a:t>
            </a:r>
            <a:endParaRPr lang="en-US" dirty="0" smtClean="0"/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smtClean="0"/>
              <a:t>shown results for the total beam lifetime have </a:t>
            </a:r>
            <a:r>
              <a:rPr lang="en-US" dirty="0"/>
              <a:t>weak dependence on the residual gas pressure </a:t>
            </a:r>
            <a:r>
              <a:rPr lang="en-US" dirty="0" smtClean="0"/>
              <a:t>distribution along </a:t>
            </a:r>
            <a:r>
              <a:rPr lang="en-US" dirty="0"/>
              <a:t>the </a:t>
            </a:r>
            <a:r>
              <a:rPr lang="en-US" dirty="0" smtClean="0"/>
              <a:t>Collider </a:t>
            </a:r>
            <a:r>
              <a:rPr lang="en-US" dirty="0" smtClean="0"/>
              <a:t>ring circumference.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dirty="0" smtClean="0"/>
              <a:t>When the electron cooler is off the choice of approximation model (</a:t>
            </a:r>
            <a:r>
              <a:rPr lang="en-US" dirty="0" smtClean="0">
                <a:hlinkClick r:id="rId3" action="ppaction://hlinksldjump"/>
              </a:rPr>
              <a:t>see slide 5</a:t>
            </a:r>
            <a:r>
              <a:rPr lang="en-US" dirty="0" smtClean="0"/>
              <a:t>) weakly affects, in range of half order, on beam lifetime calculation results.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48DC-51D0-45FA-9EE6-C5D354FA11EA}" type="slidenum">
              <a:rPr lang="ru-RU" smtClean="0"/>
              <a:t>15</a:t>
            </a:fld>
            <a:r>
              <a:rPr lang="en-US" dirty="0" smtClean="0"/>
              <a:t>/15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962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Outline</a:t>
            </a:r>
            <a:br>
              <a:rPr lang="en-US" dirty="0" smtClean="0"/>
            </a:b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Problem statement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Charge exchange cross-sections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Radiative capture (beam-residual gas interaction in beam pipe)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Single </a:t>
            </a:r>
            <a:r>
              <a:rPr lang="en-US" dirty="0"/>
              <a:t>Coulomb </a:t>
            </a:r>
            <a:r>
              <a:rPr lang="en-US" dirty="0" smtClean="0"/>
              <a:t>scattering</a:t>
            </a:r>
          </a:p>
          <a:p>
            <a:pPr marL="228600" lvl="1">
              <a:lnSpc>
                <a:spcPct val="80000"/>
              </a:lnSpc>
              <a:spcBef>
                <a:spcPts val="1000"/>
              </a:spcBef>
            </a:pPr>
            <a:r>
              <a:rPr lang="en-US" sz="2800" dirty="0"/>
              <a:t>Charge exchange cross-sections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Radiative capture (</a:t>
            </a:r>
            <a:r>
              <a:rPr lang="en-US" dirty="0" smtClean="0"/>
              <a:t>beam-electron interaction in </a:t>
            </a:r>
            <a:r>
              <a:rPr lang="en-US" dirty="0"/>
              <a:t>electron cooling system)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Beam lifetime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Results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Discussions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48DC-51D0-45FA-9EE6-C5D354FA11EA}" type="slidenum">
              <a:rPr lang="ru-RU" smtClean="0"/>
              <a:t>2</a:t>
            </a:fld>
            <a:r>
              <a:rPr lang="en-US" dirty="0" smtClean="0"/>
              <a:t>/15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378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 dirty="0" smtClean="0"/>
              <a:t>statement</a:t>
            </a:r>
            <a:br>
              <a:rPr lang="en-US" dirty="0" smtClean="0"/>
            </a:b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dirty="0"/>
                  <a:t>In consider below the most important processes that lead to a decrease in the beam intensity, e.g., charge exchange of bare nuclei on the vacuum chamber residual gas, single Coulomb scattering, recombination in the electron cooling </a:t>
                </a:r>
                <a:r>
                  <a:rPr lang="en-US" dirty="0" smtClean="0"/>
                  <a:t>system.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dirty="0" smtClean="0"/>
                  <a:t>It </a:t>
                </a:r>
                <a:r>
                  <a:rPr lang="en-US" dirty="0"/>
                  <a:t>was assumed: Collider circumference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=503.04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warm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cold</m:t>
                            </m:r>
                          </m:sub>
                        </m:sSub>
                      </m:den>
                    </m:f>
                    <m:r>
                      <a:rPr lang="en-US" dirty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type m:val="li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latin typeface="Cambria Math" panose="02040503050406030204" pitchFamily="18" charset="0"/>
                          </a:rPr>
                          <m:t>141</m:t>
                        </m:r>
                      </m:num>
                      <m:den>
                        <m:r>
                          <a:rPr lang="en-US" dirty="0">
                            <a:latin typeface="Cambria Math" panose="02040503050406030204" pitchFamily="18" charset="0"/>
                          </a:rPr>
                          <m:t>362</m:t>
                        </m:r>
                      </m:den>
                    </m:f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warm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cold</m:t>
                            </m:r>
                          </m:sub>
                        </m:sSub>
                      </m:den>
                    </m:f>
                    <m:r>
                      <a:rPr lang="en-US" dirty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type m:val="li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latin typeface="Cambria Math" panose="02040503050406030204" pitchFamily="18" charset="0"/>
                          </a:rPr>
                          <m:t>300</m:t>
                        </m:r>
                      </m:num>
                      <m:den>
                        <m:r>
                          <a:rPr lang="en-US" dirty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dirty="0">
                        <a:latin typeface="Cambria Math" panose="02040503050406030204" pitchFamily="18" charset="0"/>
                      </a:rPr>
                      <m:t> °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dirty="0"/>
                  <a:t>; residual gas composition in “warm” parts: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90%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10%</m:t>
                    </m:r>
                  </m:oMath>
                </a14:m>
                <a:r>
                  <a:rPr lang="en-US" dirty="0"/>
                  <a:t> (in equal proportions)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CH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CO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CO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; in “cold” parts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100%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fraction was taken, since all other gases are practically frozen; helium leakage inside beam pipe not </a:t>
                </a:r>
                <a:r>
                  <a:rPr lang="en-US" dirty="0" smtClean="0"/>
                  <a:t>considered; the given </a:t>
                </a:r>
                <a:r>
                  <a:rPr lang="en-US" dirty="0"/>
                  <a:t>below calculations was done for the dipole approximation of the experimental charge exchange cross-section data (</a:t>
                </a:r>
                <a:r>
                  <a:rPr lang="en-US" dirty="0">
                    <a:hlinkClick r:id="rId3" action="ppaction://hlinksldjump"/>
                  </a:rPr>
                  <a:t>see slide 5</a:t>
                </a:r>
                <a:r>
                  <a:rPr lang="en-US" dirty="0"/>
                  <a:t>) and bare gold nuclei beam energy range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=1÷4.5</m:t>
                    </m:r>
                    <m:f>
                      <m:fPr>
                        <m:type m:val="li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GeV</m:t>
                        </m:r>
                      </m:num>
                      <m:den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217" t="-3081" r="-1101" b="-33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48DC-51D0-45FA-9EE6-C5D354FA11EA}" type="slidenum">
              <a:rPr lang="ru-RU" smtClean="0"/>
              <a:t>3</a:t>
            </a:fld>
            <a:r>
              <a:rPr lang="en-US" dirty="0" smtClean="0"/>
              <a:t>/15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898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Charge exchange cross-sections</a:t>
            </a:r>
            <a:br>
              <a:rPr lang="en-US" dirty="0"/>
            </a:br>
            <a:r>
              <a:rPr lang="en-US" sz="2400" dirty="0"/>
              <a:t>Radiative capture (</a:t>
            </a:r>
            <a:r>
              <a:rPr lang="en-US" sz="2400" dirty="0" smtClean="0"/>
              <a:t>beam-residual </a:t>
            </a:r>
            <a:r>
              <a:rPr lang="en-US" sz="2400" dirty="0"/>
              <a:t>gas interaction in beam pipe)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dirty="0" smtClean="0"/>
                  <a:t>Some scaling low for radiative capture cross-sections (</a:t>
                </a:r>
                <a:r>
                  <a:rPr lang="en-US" dirty="0">
                    <a:hlinkClick r:id="rId3"/>
                  </a:rPr>
                  <a:t>Th. Stöhlker. Atomic Processes and Beam Lifetimes. </a:t>
                </a:r>
                <a:r>
                  <a:rPr lang="en-US" dirty="0" err="1">
                    <a:hlinkClick r:id="rId3"/>
                  </a:rPr>
                  <a:t>Hirschegg</a:t>
                </a:r>
                <a:r>
                  <a:rPr lang="en-US" dirty="0">
                    <a:hlinkClick r:id="rId3"/>
                  </a:rPr>
                  <a:t> 2002</a:t>
                </a:r>
                <a:r>
                  <a:rPr lang="en-US" dirty="0" smtClean="0"/>
                  <a:t>):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dirty="0" smtClean="0"/>
                  <a:t>Radiative electron capture (REC)</a:t>
                </a: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REC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Sup>
                        <m:sSub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dirty="0"/>
                  <a:t>Resonant (non-radiative) capture </a:t>
                </a:r>
                <a:r>
                  <a:rPr lang="en-US" dirty="0" smtClean="0"/>
                  <a:t>of an </a:t>
                </a:r>
                <a:r>
                  <a:rPr lang="en-US" dirty="0"/>
                  <a:t>electron into a bound </a:t>
                </a:r>
                <a:r>
                  <a:rPr lang="en-US" dirty="0" smtClean="0"/>
                  <a:t>state (</a:t>
                </a:r>
                <a:r>
                  <a:rPr lang="en-US" dirty="0"/>
                  <a:t>NRC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NRC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∝</m:t>
                      </m:r>
                      <m:sSubSup>
                        <m:sSub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  <m:sSubSup>
                        <m:sSub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Here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—</a:t>
                </a:r>
                <a:r>
                  <a:rPr lang="en-US" dirty="0"/>
                  <a:t> </a:t>
                </a:r>
                <a:r>
                  <a:rPr lang="en-US" dirty="0" smtClean="0"/>
                  <a:t>projectile charge number;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target charge number. For bare gold nuclei only one charge transfer channel — radiative capture due to residual gas interaction in beam pipe.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217" t="-3081" b="-37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48DC-51D0-45FA-9EE6-C5D354FA11EA}" type="slidenum">
              <a:rPr lang="ru-RU" smtClean="0"/>
              <a:t>4</a:t>
            </a:fld>
            <a:r>
              <a:rPr lang="en-US" dirty="0" smtClean="0"/>
              <a:t>/15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75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Charge exchange cross-sections</a:t>
            </a:r>
            <a:br>
              <a:rPr lang="en-US" dirty="0"/>
            </a:br>
            <a:r>
              <a:rPr lang="en-US" sz="2400" dirty="0"/>
              <a:t>Radiative capture (</a:t>
            </a:r>
            <a:r>
              <a:rPr lang="en-US" sz="2400" dirty="0" smtClean="0"/>
              <a:t>beam-residual </a:t>
            </a:r>
            <a:r>
              <a:rPr lang="en-US" sz="2400" dirty="0"/>
              <a:t>gas interaction in beam pipe</a:t>
            </a:r>
            <a:r>
              <a:rPr lang="en-US" sz="2400" dirty="0" smtClean="0"/>
              <a:t>) (Cont.)</a:t>
            </a:r>
            <a:endParaRPr lang="en-US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48DC-51D0-45FA-9EE6-C5D354FA11EA}" type="slidenum">
              <a:rPr lang="ru-RU" smtClean="0"/>
              <a:t>5</a:t>
            </a:fld>
            <a:r>
              <a:rPr lang="en-US" dirty="0" smtClean="0"/>
              <a:t>/15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6228000"/>
            <a:ext cx="108154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All data and approximation was taken from </a:t>
            </a:r>
            <a:r>
              <a:rPr lang="en-US" b="1" dirty="0" smtClean="0">
                <a:hlinkClick r:id="rId3"/>
              </a:rPr>
              <a:t>Th</a:t>
            </a:r>
            <a:r>
              <a:rPr lang="en-US" b="1" dirty="0">
                <a:hlinkClick r:id="rId3"/>
              </a:rPr>
              <a:t>. Stöhlker. Atomic Processes and Beam Lifetimes. </a:t>
            </a:r>
            <a:r>
              <a:rPr lang="en-US" b="1" dirty="0" err="1">
                <a:hlinkClick r:id="rId3"/>
              </a:rPr>
              <a:t>Hirschegg</a:t>
            </a:r>
            <a:r>
              <a:rPr lang="en-US" b="1" dirty="0">
                <a:hlinkClick r:id="rId3"/>
              </a:rPr>
              <a:t> </a:t>
            </a:r>
            <a:r>
              <a:rPr lang="en-US" b="1" dirty="0" smtClean="0">
                <a:hlinkClick r:id="rId3"/>
              </a:rPr>
              <a:t>2002</a:t>
            </a:r>
            <a:endParaRPr lang="en-US" b="1" dirty="0" smtClean="0"/>
          </a:p>
          <a:p>
            <a:r>
              <a:rPr lang="en-US" b="1" dirty="0" smtClean="0"/>
              <a:t>The V. P. Shevelko data was taken form his private communication</a:t>
            </a:r>
            <a:endParaRPr lang="ru-RU" b="1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68" y="1825625"/>
            <a:ext cx="9223064" cy="4351338"/>
          </a:xfrm>
        </p:spPr>
      </p:pic>
    </p:spTree>
    <p:extLst>
      <p:ext uri="{BB962C8B-B14F-4D97-AF65-F5344CB8AC3E}">
        <p14:creationId xmlns:p14="http://schemas.microsoft.com/office/powerpoint/2010/main" val="297064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Single Coulomb scattering</a:t>
            </a:r>
            <a:br>
              <a:rPr lang="en-US" dirty="0"/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dirty="0" smtClean="0"/>
                  <a:t>For the single Coulomb scattering cross-section the next formula</a:t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:r>
                  <a:rPr lang="sv-SE" dirty="0">
                    <a:hlinkClick r:id="rId3"/>
                  </a:rPr>
                  <a:t>N. Madsen. CERN internal report. 1999. PS DI 99-21</a:t>
                </a:r>
                <a:r>
                  <a:rPr lang="en-US" dirty="0" smtClean="0"/>
                  <a:t>) was used: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SC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𝜋</m:t>
                      </m:r>
                      <m:sSubSup>
                        <m:sSub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dirty="0" smtClean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ru-RU" dirty="0"/>
                  <a:t> — </a:t>
                </a:r>
                <a:r>
                  <a:rPr lang="en-US" dirty="0" smtClean="0"/>
                  <a:t>classical nucleon radius</a:t>
                </a:r>
                <a:r>
                  <a:rPr lang="ru-RU" dirty="0" smtClean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 </a:t>
                </a:r>
                <a:r>
                  <a:rPr lang="ru-RU" dirty="0"/>
                  <a:t>— </a:t>
                </a:r>
                <a:r>
                  <a:rPr lang="en-US" dirty="0" smtClean="0"/>
                  <a:t>projectile mass number</a:t>
                </a:r>
                <a:r>
                  <a:rPr lang="ru-RU" dirty="0" smtClean="0"/>
                  <a:t>;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/>
                  <a:t> — </a:t>
                </a:r>
                <a:r>
                  <a:rPr lang="en-US" dirty="0" smtClean="0"/>
                  <a:t>speed of light</a:t>
                </a:r>
                <a:r>
                  <a:rPr lang="ru-RU" dirty="0" smtClean="0"/>
                  <a:t>;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 </a:t>
                </a:r>
                <a:r>
                  <a:rPr lang="ru-RU" dirty="0"/>
                  <a:t>— </a:t>
                </a:r>
                <a:r>
                  <a:rPr lang="en-US" dirty="0" smtClean="0"/>
                  <a:t>Lorentz-factor</a:t>
                </a:r>
                <a:r>
                  <a:rPr lang="ru-RU" dirty="0" smtClean="0"/>
                  <a:t>;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ru-RU" dirty="0"/>
                  <a:t> 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relative velocity</a:t>
                </a:r>
                <a:r>
                  <a:rPr lang="ru-RU" dirty="0" smtClean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ru-RU" dirty="0"/>
                  <a:t> </a:t>
                </a:r>
                <a:r>
                  <a:rPr lang="en-US" dirty="0" smtClean="0"/>
                  <a:t>and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ru-RU" dirty="0"/>
                  <a:t> 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Collider NICA beta-functions;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ru-RU" dirty="0"/>
                  <a:t> — </a:t>
                </a:r>
                <a:r>
                  <a:rPr lang="en-US" dirty="0" smtClean="0"/>
                  <a:t>longitudinal distance</a:t>
                </a:r>
                <a:r>
                  <a:rPr lang="ru-RU" dirty="0" smtClean="0"/>
                  <a:t>;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:r>
                  <a:rPr lang="en-US" dirty="0" smtClean="0"/>
                  <a:t>and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ru-RU" dirty="0"/>
                  <a:t> — </a:t>
                </a:r>
                <a:r>
                  <a:rPr lang="en-US" dirty="0" smtClean="0"/>
                  <a:t>horizontal and vertical beam admittance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43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41</m:t>
                        </m:r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mm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mrad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48DC-51D0-45FA-9EE6-C5D354FA11EA}" type="slidenum">
              <a:rPr lang="ru-RU" smtClean="0"/>
              <a:t>6</a:t>
            </a:fld>
            <a:r>
              <a:rPr lang="en-US" dirty="0" smtClean="0"/>
              <a:t>/15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781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Single Coulomb </a:t>
            </a:r>
            <a:r>
              <a:rPr lang="en-US" dirty="0" smtClean="0"/>
              <a:t>scattering (Cont.)</a:t>
            </a:r>
            <a:r>
              <a:rPr lang="en-US" dirty="0"/>
              <a:t/>
            </a:r>
            <a:br>
              <a:rPr lang="en-US" dirty="0"/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dirty="0" smtClean="0"/>
                  <a:t>Some numerical values for terms from previous slide in formula of single Coulomb scattering cross-section:</a:t>
                </a:r>
              </a:p>
              <a:p>
                <a:pPr marL="457200" lvl="1" indent="0">
                  <a:lnSpc>
                    <a:spcPct val="80000"/>
                  </a:lnSpc>
                  <a:buNone/>
                </a:pPr>
                <a:r>
                  <a:rPr lang="en-US" dirty="0"/>
                  <a:t>For classical nucleon radius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≈1.55⋅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−16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en-US" dirty="0" smtClean="0"/>
                  <a:t>;</a:t>
                </a:r>
              </a:p>
              <a:p>
                <a:pPr marL="457200" lvl="1" indent="0">
                  <a:lnSpc>
                    <a:spcPct val="80000"/>
                  </a:lnSpc>
                  <a:buNone/>
                </a:pPr>
                <a:r>
                  <a:rPr lang="en-US" dirty="0"/>
                  <a:t>For classical </a:t>
                </a:r>
                <a:r>
                  <a:rPr lang="en-US" dirty="0" smtClean="0"/>
                  <a:t>proton radius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≈1.5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−16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en-US" dirty="0" smtClean="0"/>
                  <a:t>;</a:t>
                </a:r>
                <a:endParaRPr lang="en-US" dirty="0"/>
              </a:p>
              <a:p>
                <a:pPr marL="457200" lvl="1" indent="0">
                  <a:lnSpc>
                    <a:spcPct val="80000"/>
                  </a:lnSpc>
                  <a:buNone/>
                </a:pPr>
                <a:r>
                  <a:rPr lang="en-US" dirty="0" smtClean="0"/>
                  <a:t>For current Collider optical structure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0.37 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mrad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1.65 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mrad</m:t>
                    </m:r>
                  </m:oMath>
                </a14:m>
                <a:r>
                  <a:rPr lang="en-US" dirty="0" smtClean="0"/>
                  <a:t>);</a:t>
                </a:r>
              </a:p>
              <a:p>
                <a:pPr marL="457200" lvl="1" indent="0">
                  <a:lnSpc>
                    <a:spcPct val="80000"/>
                  </a:lnSpc>
                  <a:buNone/>
                </a:pPr>
                <a:r>
                  <a:rPr lang="en-US" dirty="0" smtClean="0"/>
                  <a:t>For </a:t>
                </a:r>
                <a:r>
                  <a:rPr lang="en-US" dirty="0"/>
                  <a:t>bare gold nuclei </a:t>
                </a:r>
                <a:r>
                  <a:rPr lang="en-US" dirty="0" smtClean="0"/>
                  <a:t>beam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4.5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type m:val="li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GeV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</m:oMath>
                </a14:m>
                <a:r>
                  <a:rPr lang="en-US" dirty="0" smtClean="0"/>
                  <a:t> kinetic energy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0.005</m:t>
                        </m:r>
                      </m:den>
                    </m:f>
                  </m:oMath>
                </a14:m>
                <a:r>
                  <a:rPr lang="en-US" dirty="0" smtClean="0"/>
                  <a:t>;</a:t>
                </a:r>
              </a:p>
              <a:p>
                <a:pPr marL="457200" lvl="1" indent="0">
                  <a:lnSpc>
                    <a:spcPct val="80000"/>
                  </a:lnSpc>
                  <a:buNone/>
                </a:pPr>
                <a:r>
                  <a:rPr lang="en-US" dirty="0" smtClean="0"/>
                  <a:t>For proton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)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27 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r>
                  <a:rPr lang="en-US" dirty="0" smtClean="0"/>
                  <a:t> total energy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≈0.00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3081" r="-4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48DC-51D0-45FA-9EE6-C5D354FA11EA}" type="slidenum">
              <a:rPr lang="ru-RU" smtClean="0"/>
              <a:t>7</a:t>
            </a:fld>
            <a:r>
              <a:rPr lang="en-US" dirty="0" smtClean="0"/>
              <a:t>/15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532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Charge exchange cross-sections</a:t>
            </a:r>
            <a:br>
              <a:rPr lang="en-US" dirty="0"/>
            </a:br>
            <a:r>
              <a:rPr lang="en-US" sz="2400" dirty="0"/>
              <a:t>Radiative capture (beam-electron interaction in electron cooling system)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dirty="0" smtClean="0"/>
                  <a:t>The well known Bell and Bell approach</a:t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:r>
                  <a:rPr lang="en-US" dirty="0" smtClean="0">
                    <a:hlinkClick r:id="rId3"/>
                  </a:rPr>
                  <a:t>Н. Bell and J. S. Bell. Particle Accelerators. 1982. V. 12. P. 49-52</a:t>
                </a:r>
                <a:r>
                  <a:rPr lang="en-US" dirty="0" smtClean="0"/>
                  <a:t>) for cross-section of the radiative recombination (RR) of cooled bare nuclei beam on </a:t>
                </a:r>
                <a:r>
                  <a:rPr lang="en-US" dirty="0"/>
                  <a:t>electrons </a:t>
                </a:r>
                <a:r>
                  <a:rPr lang="en-US" dirty="0" smtClean="0"/>
                  <a:t>of a cooling electron beam has been used: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ad>
                            <m:radPr>
                              <m:degHide m:val="o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sSubSup>
                        <m:sSub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0.1402+</m:t>
                          </m:r>
                          <m:func>
                            <m:func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0.525</m:t>
                                  </m:r>
                                </m:num>
                                <m:den>
                                  <m:rad>
                                    <m:ra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g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ad>
                                <m:radPr>
                                  <m:degHide m:val="on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rad>
                            </m:e>
                          </m:fun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— Bohr </a:t>
                </a:r>
                <a:r>
                  <a:rPr lang="en-US" dirty="0"/>
                  <a:t>radius;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— fine </a:t>
                </a:r>
                <a:r>
                  <a:rPr lang="en-US" dirty="0"/>
                  <a:t>structure constant;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𝑅𝑦</m:t>
                    </m:r>
                  </m:oMath>
                </a14:m>
                <a:r>
                  <a:rPr lang="en-US" dirty="0" smtClean="0"/>
                  <a:t> — Rydberg constant.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dirty="0" smtClean="0"/>
                  <a:t>This cross-section was averaged over flattened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en-US" dirty="0" smtClean="0"/>
                  <a:t>) Maxwell distribution and thus obtained rate 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RR</m:t>
                        </m:r>
                      </m:sub>
                    </m:sSub>
                  </m:oMath>
                </a14:m>
                <a:r>
                  <a:rPr lang="en-US" dirty="0" smtClean="0"/>
                  <a:t> was used.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217" t="-3081" r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48DC-51D0-45FA-9EE6-C5D354FA11EA}" type="slidenum">
              <a:rPr lang="ru-RU" smtClean="0"/>
              <a:t>8</a:t>
            </a:fld>
            <a:r>
              <a:rPr lang="en-US" dirty="0" smtClean="0"/>
              <a:t>/15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15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Beam lifetime</a:t>
            </a:r>
            <a:br>
              <a:rPr lang="en-US" dirty="0"/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dirty="0" smtClean="0"/>
                  <a:t>For the NICA Collider with “warm”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) and “cold”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) parts of </a:t>
                </a:r>
                <a:r>
                  <a:rPr lang="en-US" dirty="0"/>
                  <a:t>the vacuum chamber, the general formula for </a:t>
                </a:r>
                <a:r>
                  <a:rPr lang="en-US" dirty="0" smtClean="0"/>
                  <a:t>the beam lifetime 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tot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</a:t>
                </a:r>
                <a:r>
                  <a:rPr lang="en-US" dirty="0" smtClean="0"/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tot</m:t>
                              </m:r>
                            </m:sub>
                          </m:sSub>
                        </m:den>
                      </m:f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dirty="0" smtClean="0"/>
                  <a:t>Below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:r>
                  <a:rPr lang="en-US" dirty="0" smtClean="0"/>
                  <a:t>and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 </a:t>
                </a:r>
                <a:r>
                  <a:rPr lang="ru-RU" dirty="0"/>
                  <a:t>— </a:t>
                </a:r>
                <a:r>
                  <a:rPr lang="en-US" dirty="0" smtClean="0"/>
                  <a:t>effective residual gas concentrations: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f>
                            <m:fPr>
                              <m:type m:val="lin"/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f>
                                <m:fPr>
                                  <m:type m:val="lin"/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warm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cold</m:t>
                                  </m:r>
                                </m:den>
                              </m:f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f>
                            <m:fPr>
                              <m:type m:val="li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warm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cold</m:t>
                              </m:r>
                            </m:den>
                          </m:f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cold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warm</m:t>
                              </m:r>
                            </m:sub>
                          </m:sSub>
                        </m:den>
                      </m:f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warm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cold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ru-RU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48DC-51D0-45FA-9EE6-C5D354FA11EA}" type="slidenum">
              <a:rPr lang="ru-RU" smtClean="0"/>
              <a:t>9</a:t>
            </a:fld>
            <a:r>
              <a:rPr lang="en-US" dirty="0" smtClean="0"/>
              <a:t>/15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762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447</Words>
  <Application>Microsoft Office PowerPoint</Application>
  <PresentationFormat>Широкоэкранный</PresentationFormat>
  <Paragraphs>94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Тема Office</vt:lpstr>
      <vt:lpstr>Beam lifetime calculation in NICA Collider</vt:lpstr>
      <vt:lpstr>Outline </vt:lpstr>
      <vt:lpstr>Problem statement </vt:lpstr>
      <vt:lpstr>Charge exchange cross-sections Radiative capture (beam-residual gas interaction in beam pipe)</vt:lpstr>
      <vt:lpstr>Charge exchange cross-sections Radiative capture (beam-residual gas interaction in beam pipe) (Cont.)</vt:lpstr>
      <vt:lpstr>Single Coulomb scattering </vt:lpstr>
      <vt:lpstr>Single Coulomb scattering (Cont.) </vt:lpstr>
      <vt:lpstr>Charge exchange cross-sections Radiative capture (beam-electron interaction in electron cooling system)</vt:lpstr>
      <vt:lpstr>Beam lifetime </vt:lpstr>
      <vt:lpstr>Beam lifetime (Cont.) </vt:lpstr>
      <vt:lpstr>Results </vt:lpstr>
      <vt:lpstr>Results (Cont.) </vt:lpstr>
      <vt:lpstr>Results (Cont.) </vt:lpstr>
      <vt:lpstr>Results (Cont.) </vt:lpstr>
      <vt:lpstr>Discussions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Beam lifetime calculation in NICA Collider</dc:title>
  <dc:creator>Philippov, A. V.</dc:creator>
  <cp:keywords>NICA project;Collider;Beam lifetime</cp:keywords>
  <cp:lastModifiedBy>Philippov, A. V.</cp:lastModifiedBy>
  <cp:revision>144</cp:revision>
  <dcterms:created xsi:type="dcterms:W3CDTF">2020-10-15T07:47:22Z</dcterms:created>
  <dcterms:modified xsi:type="dcterms:W3CDTF">2020-12-10T09:10:41Z</dcterms:modified>
</cp:coreProperties>
</file>