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4"/>
  </p:notesMasterIdLst>
  <p:sldIdLst>
    <p:sldId id="256" r:id="rId2"/>
    <p:sldId id="427" r:id="rId3"/>
    <p:sldId id="447" r:id="rId4"/>
    <p:sldId id="439" r:id="rId5"/>
    <p:sldId id="436" r:id="rId6"/>
    <p:sldId id="448" r:id="rId7"/>
    <p:sldId id="440" r:id="rId8"/>
    <p:sldId id="441" r:id="rId9"/>
    <p:sldId id="444" r:id="rId10"/>
    <p:sldId id="442" r:id="rId11"/>
    <p:sldId id="443" r:id="rId12"/>
    <p:sldId id="445" r:id="rId13"/>
    <p:sldId id="446" r:id="rId14"/>
    <p:sldId id="449" r:id="rId15"/>
    <p:sldId id="430" r:id="rId16"/>
    <p:sldId id="450" r:id="rId17"/>
    <p:sldId id="462" r:id="rId18"/>
    <p:sldId id="465" r:id="rId19"/>
    <p:sldId id="451" r:id="rId20"/>
    <p:sldId id="461" r:id="rId21"/>
    <p:sldId id="457" r:id="rId22"/>
    <p:sldId id="458" r:id="rId23"/>
    <p:sldId id="456" r:id="rId24"/>
    <p:sldId id="452" r:id="rId25"/>
    <p:sldId id="467" r:id="rId26"/>
    <p:sldId id="453" r:id="rId27"/>
    <p:sldId id="454" r:id="rId28"/>
    <p:sldId id="455" r:id="rId29"/>
    <p:sldId id="464" r:id="rId30"/>
    <p:sldId id="466" r:id="rId31"/>
    <p:sldId id="463" r:id="rId32"/>
    <p:sldId id="459" r:id="rId3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42CE1"/>
    <a:srgbClr val="0432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28" autoAdjust="0"/>
  </p:normalViewPr>
  <p:slideViewPr>
    <p:cSldViewPr>
      <p:cViewPr varScale="1">
        <p:scale>
          <a:sx n="119" d="100"/>
          <a:sy n="119" d="100"/>
        </p:scale>
        <p:origin x="1584" y="192"/>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519A18E-363D-0446-8702-0B7F9C3E5B5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ltLang="en-US"/>
          </a:p>
        </p:txBody>
      </p:sp>
      <p:sp>
        <p:nvSpPr>
          <p:cNvPr id="98307" name="Rectangle 3">
            <a:extLst>
              <a:ext uri="{FF2B5EF4-FFF2-40B4-BE49-F238E27FC236}">
                <a16:creationId xmlns:a16="http://schemas.microsoft.com/office/drawing/2014/main" id="{AFEC19EF-043C-6349-9DB3-C837C55A1003}"/>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ltLang="en-US"/>
          </a:p>
        </p:txBody>
      </p:sp>
      <p:sp>
        <p:nvSpPr>
          <p:cNvPr id="15364" name="Rectangle 4">
            <a:extLst>
              <a:ext uri="{FF2B5EF4-FFF2-40B4-BE49-F238E27FC236}">
                <a16:creationId xmlns:a16="http://schemas.microsoft.com/office/drawing/2014/main" id="{4CFBFF04-79FE-334B-9E80-618A0EB323A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a:extLst>
              <a:ext uri="{FF2B5EF4-FFF2-40B4-BE49-F238E27FC236}">
                <a16:creationId xmlns:a16="http://schemas.microsoft.com/office/drawing/2014/main" id="{1F1A94D3-8410-8546-AFF2-BE4DF351F699}"/>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98310" name="Rectangle 6">
            <a:extLst>
              <a:ext uri="{FF2B5EF4-FFF2-40B4-BE49-F238E27FC236}">
                <a16:creationId xmlns:a16="http://schemas.microsoft.com/office/drawing/2014/main" id="{2F9EA6DD-ADED-5249-BCCB-3F8DBC0DE20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ltLang="en-US"/>
          </a:p>
        </p:txBody>
      </p:sp>
      <p:sp>
        <p:nvSpPr>
          <p:cNvPr id="98311" name="Rectangle 7">
            <a:extLst>
              <a:ext uri="{FF2B5EF4-FFF2-40B4-BE49-F238E27FC236}">
                <a16:creationId xmlns:a16="http://schemas.microsoft.com/office/drawing/2014/main" id="{93BE68EF-7361-DE44-91BC-648A2DAD3A6E}"/>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7859AD8-A69E-3442-B583-C13F133F949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20</a:t>
            </a:fld>
            <a:endParaRPr lang="en-GB" altLang="en-US"/>
          </a:p>
        </p:txBody>
      </p:sp>
    </p:spTree>
    <p:extLst>
      <p:ext uri="{BB962C8B-B14F-4D97-AF65-F5344CB8AC3E}">
        <p14:creationId xmlns:p14="http://schemas.microsoft.com/office/powerpoint/2010/main" val="313294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22</a:t>
            </a:fld>
            <a:endParaRPr lang="en-GB" altLang="en-US"/>
          </a:p>
        </p:txBody>
      </p:sp>
    </p:spTree>
    <p:extLst>
      <p:ext uri="{BB962C8B-B14F-4D97-AF65-F5344CB8AC3E}">
        <p14:creationId xmlns:p14="http://schemas.microsoft.com/office/powerpoint/2010/main" val="267320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28</a:t>
            </a:fld>
            <a:endParaRPr lang="en-GB" altLang="en-US"/>
          </a:p>
        </p:txBody>
      </p:sp>
    </p:spTree>
    <p:extLst>
      <p:ext uri="{BB962C8B-B14F-4D97-AF65-F5344CB8AC3E}">
        <p14:creationId xmlns:p14="http://schemas.microsoft.com/office/powerpoint/2010/main" val="323295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29</a:t>
            </a:fld>
            <a:endParaRPr lang="en-GB" altLang="en-US"/>
          </a:p>
        </p:txBody>
      </p:sp>
    </p:spTree>
    <p:extLst>
      <p:ext uri="{BB962C8B-B14F-4D97-AF65-F5344CB8AC3E}">
        <p14:creationId xmlns:p14="http://schemas.microsoft.com/office/powerpoint/2010/main" val="214063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30</a:t>
            </a:fld>
            <a:endParaRPr lang="en-GB" altLang="en-US"/>
          </a:p>
        </p:txBody>
      </p:sp>
    </p:spTree>
    <p:extLst>
      <p:ext uri="{BB962C8B-B14F-4D97-AF65-F5344CB8AC3E}">
        <p14:creationId xmlns:p14="http://schemas.microsoft.com/office/powerpoint/2010/main" val="47516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31</a:t>
            </a:fld>
            <a:endParaRPr lang="en-GB" altLang="en-US"/>
          </a:p>
        </p:txBody>
      </p:sp>
    </p:spTree>
    <p:extLst>
      <p:ext uri="{BB962C8B-B14F-4D97-AF65-F5344CB8AC3E}">
        <p14:creationId xmlns:p14="http://schemas.microsoft.com/office/powerpoint/2010/main" val="144650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32</a:t>
            </a:fld>
            <a:endParaRPr lang="en-GB" altLang="en-US"/>
          </a:p>
        </p:txBody>
      </p:sp>
    </p:spTree>
    <p:extLst>
      <p:ext uri="{BB962C8B-B14F-4D97-AF65-F5344CB8AC3E}">
        <p14:creationId xmlns:p14="http://schemas.microsoft.com/office/powerpoint/2010/main" val="277675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A56E20B-C559-4444-A981-F7F94A706EC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CB990B23-5563-484D-9EB7-E88AB8C99029}"/>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85E51F1C-57EF-8C4F-A9F9-AC8EC171E8C6}"/>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2AE08095-0424-3F4E-91EA-F42A717FCD0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0BBBDCEB-A43B-674E-AC40-749B223F755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1550EC4-B97E-F347-9CB6-BD8CA381A3C0}"/>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44F9FEB1-4622-A34B-BDA8-F917ECAF3E9B}"/>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EE5ADED9-ACB4-8B44-A256-F8231287140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764DC4AA-67D2-BD48-B0ED-DF55BDC2C48E}"/>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C9962501-8C93-5049-8639-E61D60A34C5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GB" altLang="en-US"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GB" altLang="en-US" noProof="0"/>
              <a:t>Click to edit Master subtitle style</a:t>
            </a:r>
          </a:p>
        </p:txBody>
      </p:sp>
      <p:sp>
        <p:nvSpPr>
          <p:cNvPr id="14" name="Rectangle 14">
            <a:extLst>
              <a:ext uri="{FF2B5EF4-FFF2-40B4-BE49-F238E27FC236}">
                <a16:creationId xmlns:a16="http://schemas.microsoft.com/office/drawing/2014/main" id="{B52E4F0C-B56B-F846-A1AC-EE5A80E2933E}"/>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GB" altLang="en-US"/>
              <a:t>IKP seminar, 1 March 2011</a:t>
            </a:r>
          </a:p>
        </p:txBody>
      </p:sp>
      <p:sp>
        <p:nvSpPr>
          <p:cNvPr id="15" name="Rectangle 15">
            <a:extLst>
              <a:ext uri="{FF2B5EF4-FFF2-40B4-BE49-F238E27FC236}">
                <a16:creationId xmlns:a16="http://schemas.microsoft.com/office/drawing/2014/main" id="{3CDA3F8B-72FE-5D44-939E-2AA31CBD02F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GB" altLang="en-US"/>
              <a:t>Yu. Senichev, FZJ</a:t>
            </a:r>
          </a:p>
        </p:txBody>
      </p:sp>
      <p:sp>
        <p:nvSpPr>
          <p:cNvPr id="16" name="Rectangle 16">
            <a:extLst>
              <a:ext uri="{FF2B5EF4-FFF2-40B4-BE49-F238E27FC236}">
                <a16:creationId xmlns:a16="http://schemas.microsoft.com/office/drawing/2014/main" id="{DF4DB304-9287-BB4B-8074-BE5B38311B07}"/>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699CCBF5-922F-7C42-9DEE-D77B202575EF}" type="slidenum">
              <a:rPr lang="en-GB" altLang="en-US"/>
              <a:pPr>
                <a:defRPr/>
              </a:pPr>
              <a:t>‹#›</a:t>
            </a:fld>
            <a:endParaRPr lang="en-GB" altLang="en-US"/>
          </a:p>
        </p:txBody>
      </p:sp>
    </p:spTree>
    <p:extLst>
      <p:ext uri="{BB962C8B-B14F-4D97-AF65-F5344CB8AC3E}">
        <p14:creationId xmlns:p14="http://schemas.microsoft.com/office/powerpoint/2010/main" val="57815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7F67C557-EF77-E44B-98BE-7CE529133B81}"/>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08E3620D-200E-8A49-9E46-4FC6075FB6FF}"/>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8D4150A9-C643-0646-AF9A-9ADCA4C5120C}"/>
              </a:ext>
            </a:extLst>
          </p:cNvPr>
          <p:cNvSpPr>
            <a:spLocks noGrp="1" noChangeArrowheads="1"/>
          </p:cNvSpPr>
          <p:nvPr>
            <p:ph type="sldNum" sz="quarter" idx="12"/>
          </p:nvPr>
        </p:nvSpPr>
        <p:spPr>
          <a:ln/>
        </p:spPr>
        <p:txBody>
          <a:bodyPr/>
          <a:lstStyle>
            <a:lvl1pPr>
              <a:defRPr/>
            </a:lvl1pPr>
          </a:lstStyle>
          <a:p>
            <a:pPr>
              <a:defRPr/>
            </a:pPr>
            <a:fld id="{91C0E931-6C71-6B44-BFB6-2A7A0926E275}" type="slidenum">
              <a:rPr lang="en-GB" altLang="en-US"/>
              <a:pPr>
                <a:defRPr/>
              </a:pPr>
              <a:t>‹#›</a:t>
            </a:fld>
            <a:endParaRPr lang="en-GB" altLang="en-US"/>
          </a:p>
        </p:txBody>
      </p:sp>
    </p:spTree>
    <p:extLst>
      <p:ext uri="{BB962C8B-B14F-4D97-AF65-F5344CB8AC3E}">
        <p14:creationId xmlns:p14="http://schemas.microsoft.com/office/powerpoint/2010/main" val="55147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E42C2CAB-10A8-AE42-865F-2350D98C1CB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843ADAE0-882F-A146-8D08-7D9A261CB57B}"/>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5A4BAB47-612F-B24C-A7FB-CFC76930BAAC}"/>
              </a:ext>
            </a:extLst>
          </p:cNvPr>
          <p:cNvSpPr>
            <a:spLocks noGrp="1" noChangeArrowheads="1"/>
          </p:cNvSpPr>
          <p:nvPr>
            <p:ph type="sldNum" sz="quarter" idx="12"/>
          </p:nvPr>
        </p:nvSpPr>
        <p:spPr>
          <a:ln/>
        </p:spPr>
        <p:txBody>
          <a:bodyPr/>
          <a:lstStyle>
            <a:lvl1pPr>
              <a:defRPr/>
            </a:lvl1pPr>
          </a:lstStyle>
          <a:p>
            <a:pPr>
              <a:defRPr/>
            </a:pPr>
            <a:fld id="{E73BF14F-A8F7-F34F-90F8-FBC2CEDE841B}" type="slidenum">
              <a:rPr lang="en-GB" altLang="en-US"/>
              <a:pPr>
                <a:defRPr/>
              </a:pPr>
              <a:t>‹#›</a:t>
            </a:fld>
            <a:endParaRPr lang="en-GB" altLang="en-US"/>
          </a:p>
        </p:txBody>
      </p:sp>
    </p:spTree>
    <p:extLst>
      <p:ext uri="{BB962C8B-B14F-4D97-AF65-F5344CB8AC3E}">
        <p14:creationId xmlns:p14="http://schemas.microsoft.com/office/powerpoint/2010/main" val="1327063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5145088" y="41513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11">
            <a:extLst>
              <a:ext uri="{FF2B5EF4-FFF2-40B4-BE49-F238E27FC236}">
                <a16:creationId xmlns:a16="http://schemas.microsoft.com/office/drawing/2014/main" id="{F0D16A9E-3791-9147-ADB4-F7C1ED33FE83}"/>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7" name="Rectangle 12">
            <a:extLst>
              <a:ext uri="{FF2B5EF4-FFF2-40B4-BE49-F238E27FC236}">
                <a16:creationId xmlns:a16="http://schemas.microsoft.com/office/drawing/2014/main" id="{F12AA5A5-AD53-A342-9467-316866E7F32D}"/>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8" name="Rectangle 13">
            <a:extLst>
              <a:ext uri="{FF2B5EF4-FFF2-40B4-BE49-F238E27FC236}">
                <a16:creationId xmlns:a16="http://schemas.microsoft.com/office/drawing/2014/main" id="{94A7FC98-8E62-5840-B8BD-3D59419C9016}"/>
              </a:ext>
            </a:extLst>
          </p:cNvPr>
          <p:cNvSpPr>
            <a:spLocks noGrp="1" noChangeArrowheads="1"/>
          </p:cNvSpPr>
          <p:nvPr>
            <p:ph type="sldNum" sz="quarter" idx="12"/>
          </p:nvPr>
        </p:nvSpPr>
        <p:spPr>
          <a:ln/>
        </p:spPr>
        <p:txBody>
          <a:bodyPr/>
          <a:lstStyle>
            <a:lvl1pPr>
              <a:defRPr/>
            </a:lvl1pPr>
          </a:lstStyle>
          <a:p>
            <a:pPr>
              <a:defRPr/>
            </a:pPr>
            <a:fld id="{278D4624-F18C-1841-BD4C-433D40FF1208}" type="slidenum">
              <a:rPr lang="en-GB" altLang="en-US"/>
              <a:pPr>
                <a:defRPr/>
              </a:pPr>
              <a:t>‹#›</a:t>
            </a:fld>
            <a:endParaRPr lang="en-GB" altLang="en-US"/>
          </a:p>
        </p:txBody>
      </p:sp>
    </p:spTree>
    <p:extLst>
      <p:ext uri="{BB962C8B-B14F-4D97-AF65-F5344CB8AC3E}">
        <p14:creationId xmlns:p14="http://schemas.microsoft.com/office/powerpoint/2010/main" val="385271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a:extLst>
              <a:ext uri="{FF2B5EF4-FFF2-40B4-BE49-F238E27FC236}">
                <a16:creationId xmlns:a16="http://schemas.microsoft.com/office/drawing/2014/main" id="{C4B9F899-520D-8E4A-A3C1-95D1216227B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7C4B5BF7-D0C4-A14F-A056-C0B3B2DE5A94}"/>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5EB0B594-2E5C-B541-8F15-4864BF7AD5B8}"/>
              </a:ext>
            </a:extLst>
          </p:cNvPr>
          <p:cNvSpPr>
            <a:spLocks noGrp="1" noChangeArrowheads="1"/>
          </p:cNvSpPr>
          <p:nvPr>
            <p:ph type="sldNum" sz="quarter" idx="12"/>
          </p:nvPr>
        </p:nvSpPr>
        <p:spPr>
          <a:ln/>
        </p:spPr>
        <p:txBody>
          <a:bodyPr/>
          <a:lstStyle>
            <a:lvl1pPr>
              <a:defRPr/>
            </a:lvl1pPr>
          </a:lstStyle>
          <a:p>
            <a:pPr>
              <a:defRPr/>
            </a:pPr>
            <a:fld id="{A75FE23A-A923-DD46-ABAE-6D3D72254CA5}" type="slidenum">
              <a:rPr lang="en-GB" altLang="en-US"/>
              <a:pPr>
                <a:defRPr/>
              </a:pPr>
              <a:t>‹#›</a:t>
            </a:fld>
            <a:endParaRPr lang="en-GB" altLang="en-US"/>
          </a:p>
        </p:txBody>
      </p:sp>
    </p:spTree>
    <p:extLst>
      <p:ext uri="{BB962C8B-B14F-4D97-AF65-F5344CB8AC3E}">
        <p14:creationId xmlns:p14="http://schemas.microsoft.com/office/powerpoint/2010/main" val="85000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84E4C5AB-62D2-C94F-A129-9DED2E582C32}"/>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479ED053-2DD3-F545-A632-D2B21EB9B7C6}"/>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D2951894-C27E-8541-9008-79C7296F9DA5}"/>
              </a:ext>
            </a:extLst>
          </p:cNvPr>
          <p:cNvSpPr>
            <a:spLocks noGrp="1" noChangeArrowheads="1"/>
          </p:cNvSpPr>
          <p:nvPr>
            <p:ph type="sldNum" sz="quarter" idx="12"/>
          </p:nvPr>
        </p:nvSpPr>
        <p:spPr>
          <a:ln/>
        </p:spPr>
        <p:txBody>
          <a:bodyPr/>
          <a:lstStyle>
            <a:lvl1pPr>
              <a:defRPr/>
            </a:lvl1pPr>
          </a:lstStyle>
          <a:p>
            <a:pPr>
              <a:defRPr/>
            </a:pPr>
            <a:fld id="{D21778FF-CDEE-4743-978B-98631B012BED}" type="slidenum">
              <a:rPr lang="en-GB" altLang="en-US"/>
              <a:pPr>
                <a:defRPr/>
              </a:pPr>
              <a:t>‹#›</a:t>
            </a:fld>
            <a:endParaRPr lang="en-GB" altLang="en-US"/>
          </a:p>
        </p:txBody>
      </p:sp>
    </p:spTree>
    <p:extLst>
      <p:ext uri="{BB962C8B-B14F-4D97-AF65-F5344CB8AC3E}">
        <p14:creationId xmlns:p14="http://schemas.microsoft.com/office/powerpoint/2010/main" val="182907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D1DC13E-6D3B-DB40-B548-08101F6BAB1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E96F25F5-6A81-6142-8B1E-93EC8832B6AB}"/>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B24C5FE9-7628-0240-A205-258C15987FB0}"/>
              </a:ext>
            </a:extLst>
          </p:cNvPr>
          <p:cNvSpPr>
            <a:spLocks noGrp="1" noChangeArrowheads="1"/>
          </p:cNvSpPr>
          <p:nvPr>
            <p:ph type="sldNum" sz="quarter" idx="12"/>
          </p:nvPr>
        </p:nvSpPr>
        <p:spPr>
          <a:ln/>
        </p:spPr>
        <p:txBody>
          <a:bodyPr/>
          <a:lstStyle>
            <a:lvl1pPr>
              <a:defRPr/>
            </a:lvl1pPr>
          </a:lstStyle>
          <a:p>
            <a:pPr>
              <a:defRPr/>
            </a:pPr>
            <a:fld id="{469D72B5-5771-764D-965A-0B31E43C5E22}" type="slidenum">
              <a:rPr lang="en-GB" altLang="en-US"/>
              <a:pPr>
                <a:defRPr/>
              </a:pPr>
              <a:t>‹#›</a:t>
            </a:fld>
            <a:endParaRPr lang="en-GB" altLang="en-US"/>
          </a:p>
        </p:txBody>
      </p:sp>
    </p:spTree>
    <p:extLst>
      <p:ext uri="{BB962C8B-B14F-4D97-AF65-F5344CB8AC3E}">
        <p14:creationId xmlns:p14="http://schemas.microsoft.com/office/powerpoint/2010/main" val="341525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a:extLst>
              <a:ext uri="{FF2B5EF4-FFF2-40B4-BE49-F238E27FC236}">
                <a16:creationId xmlns:a16="http://schemas.microsoft.com/office/drawing/2014/main" id="{76D5F9C7-2570-1540-B119-64016BF3981D}"/>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ECE3D4B5-1B3C-D145-B8C2-FD7E4FA6731D}"/>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E7C55D58-6BD6-AA44-99ED-E9B50E6C7AB6}"/>
              </a:ext>
            </a:extLst>
          </p:cNvPr>
          <p:cNvSpPr>
            <a:spLocks noGrp="1" noChangeArrowheads="1"/>
          </p:cNvSpPr>
          <p:nvPr>
            <p:ph type="sldNum" sz="quarter" idx="12"/>
          </p:nvPr>
        </p:nvSpPr>
        <p:spPr>
          <a:ln/>
        </p:spPr>
        <p:txBody>
          <a:bodyPr/>
          <a:lstStyle>
            <a:lvl1pPr>
              <a:defRPr/>
            </a:lvl1pPr>
          </a:lstStyle>
          <a:p>
            <a:pPr>
              <a:defRPr/>
            </a:pPr>
            <a:fld id="{C0CBB23A-BEAD-2647-8A65-AC7CE2B9AED4}" type="slidenum">
              <a:rPr lang="en-GB" altLang="en-US"/>
              <a:pPr>
                <a:defRPr/>
              </a:pPr>
              <a:t>‹#›</a:t>
            </a:fld>
            <a:endParaRPr lang="en-GB" altLang="en-US"/>
          </a:p>
        </p:txBody>
      </p:sp>
    </p:spTree>
    <p:extLst>
      <p:ext uri="{BB962C8B-B14F-4D97-AF65-F5344CB8AC3E}">
        <p14:creationId xmlns:p14="http://schemas.microsoft.com/office/powerpoint/2010/main" val="262853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a:extLst>
              <a:ext uri="{FF2B5EF4-FFF2-40B4-BE49-F238E27FC236}">
                <a16:creationId xmlns:a16="http://schemas.microsoft.com/office/drawing/2014/main" id="{925F722B-D3C3-E940-9FDE-F3A6C2AF90AA}"/>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8" name="Rectangle 12">
            <a:extLst>
              <a:ext uri="{FF2B5EF4-FFF2-40B4-BE49-F238E27FC236}">
                <a16:creationId xmlns:a16="http://schemas.microsoft.com/office/drawing/2014/main" id="{06F4D0B0-AB70-124C-A4C2-40464B5F1362}"/>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9" name="Rectangle 13">
            <a:extLst>
              <a:ext uri="{FF2B5EF4-FFF2-40B4-BE49-F238E27FC236}">
                <a16:creationId xmlns:a16="http://schemas.microsoft.com/office/drawing/2014/main" id="{352E725D-D43B-3144-9FEA-FCD833577F89}"/>
              </a:ext>
            </a:extLst>
          </p:cNvPr>
          <p:cNvSpPr>
            <a:spLocks noGrp="1" noChangeArrowheads="1"/>
          </p:cNvSpPr>
          <p:nvPr>
            <p:ph type="sldNum" sz="quarter" idx="12"/>
          </p:nvPr>
        </p:nvSpPr>
        <p:spPr>
          <a:ln/>
        </p:spPr>
        <p:txBody>
          <a:bodyPr/>
          <a:lstStyle>
            <a:lvl1pPr>
              <a:defRPr/>
            </a:lvl1pPr>
          </a:lstStyle>
          <a:p>
            <a:pPr>
              <a:defRPr/>
            </a:pPr>
            <a:fld id="{793725A3-5260-0947-9B2B-D6CFEE416B46}" type="slidenum">
              <a:rPr lang="en-GB" altLang="en-US"/>
              <a:pPr>
                <a:defRPr/>
              </a:pPr>
              <a:t>‹#›</a:t>
            </a:fld>
            <a:endParaRPr lang="en-GB" altLang="en-US"/>
          </a:p>
        </p:txBody>
      </p:sp>
    </p:spTree>
    <p:extLst>
      <p:ext uri="{BB962C8B-B14F-4D97-AF65-F5344CB8AC3E}">
        <p14:creationId xmlns:p14="http://schemas.microsoft.com/office/powerpoint/2010/main" val="164547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a:extLst>
              <a:ext uri="{FF2B5EF4-FFF2-40B4-BE49-F238E27FC236}">
                <a16:creationId xmlns:a16="http://schemas.microsoft.com/office/drawing/2014/main" id="{57E9A284-C0B5-0F45-89B6-DAA26067B871}"/>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4" name="Rectangle 12">
            <a:extLst>
              <a:ext uri="{FF2B5EF4-FFF2-40B4-BE49-F238E27FC236}">
                <a16:creationId xmlns:a16="http://schemas.microsoft.com/office/drawing/2014/main" id="{CF140F2C-0836-AA4C-B830-6AB43C36F462}"/>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5" name="Rectangle 13">
            <a:extLst>
              <a:ext uri="{FF2B5EF4-FFF2-40B4-BE49-F238E27FC236}">
                <a16:creationId xmlns:a16="http://schemas.microsoft.com/office/drawing/2014/main" id="{79131AA4-7659-3343-BAB2-C17632FB05E0}"/>
              </a:ext>
            </a:extLst>
          </p:cNvPr>
          <p:cNvSpPr>
            <a:spLocks noGrp="1" noChangeArrowheads="1"/>
          </p:cNvSpPr>
          <p:nvPr>
            <p:ph type="sldNum" sz="quarter" idx="12"/>
          </p:nvPr>
        </p:nvSpPr>
        <p:spPr>
          <a:ln/>
        </p:spPr>
        <p:txBody>
          <a:bodyPr/>
          <a:lstStyle>
            <a:lvl1pPr>
              <a:defRPr/>
            </a:lvl1pPr>
          </a:lstStyle>
          <a:p>
            <a:pPr>
              <a:defRPr/>
            </a:pPr>
            <a:fld id="{49B4D94C-88CC-FF4A-A557-2AFE1948F54A}" type="slidenum">
              <a:rPr lang="en-GB" altLang="en-US"/>
              <a:pPr>
                <a:defRPr/>
              </a:pPr>
              <a:t>‹#›</a:t>
            </a:fld>
            <a:endParaRPr lang="en-GB" altLang="en-US"/>
          </a:p>
        </p:txBody>
      </p:sp>
    </p:spTree>
    <p:extLst>
      <p:ext uri="{BB962C8B-B14F-4D97-AF65-F5344CB8AC3E}">
        <p14:creationId xmlns:p14="http://schemas.microsoft.com/office/powerpoint/2010/main" val="137666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7749441-003E-844E-BBEE-0E85ABF012B9}"/>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3" name="Rectangle 12">
            <a:extLst>
              <a:ext uri="{FF2B5EF4-FFF2-40B4-BE49-F238E27FC236}">
                <a16:creationId xmlns:a16="http://schemas.microsoft.com/office/drawing/2014/main" id="{609215A9-F949-C74F-A1A1-02408A1C901F}"/>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4" name="Rectangle 13">
            <a:extLst>
              <a:ext uri="{FF2B5EF4-FFF2-40B4-BE49-F238E27FC236}">
                <a16:creationId xmlns:a16="http://schemas.microsoft.com/office/drawing/2014/main" id="{51AAB397-30D6-C140-8224-D5309EC1E737}"/>
              </a:ext>
            </a:extLst>
          </p:cNvPr>
          <p:cNvSpPr>
            <a:spLocks noGrp="1" noChangeArrowheads="1"/>
          </p:cNvSpPr>
          <p:nvPr>
            <p:ph type="sldNum" sz="quarter" idx="12"/>
          </p:nvPr>
        </p:nvSpPr>
        <p:spPr>
          <a:ln/>
        </p:spPr>
        <p:txBody>
          <a:bodyPr/>
          <a:lstStyle>
            <a:lvl1pPr>
              <a:defRPr/>
            </a:lvl1pPr>
          </a:lstStyle>
          <a:p>
            <a:pPr>
              <a:defRPr/>
            </a:pPr>
            <a:fld id="{3F676DB9-367A-D044-BACE-7ED5ECCE3353}" type="slidenum">
              <a:rPr lang="en-GB" altLang="en-US"/>
              <a:pPr>
                <a:defRPr/>
              </a:pPr>
              <a:t>‹#›</a:t>
            </a:fld>
            <a:endParaRPr lang="en-GB" altLang="en-US"/>
          </a:p>
        </p:txBody>
      </p:sp>
    </p:spTree>
    <p:extLst>
      <p:ext uri="{BB962C8B-B14F-4D97-AF65-F5344CB8AC3E}">
        <p14:creationId xmlns:p14="http://schemas.microsoft.com/office/powerpoint/2010/main" val="24131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318F123-AA4F-2245-AC2A-092FA486105B}"/>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D5C5EC44-B3C9-1F48-91B5-7F199BEF64C3}"/>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EF704899-413E-FF4E-95A8-5EA0C698DBBB}"/>
              </a:ext>
            </a:extLst>
          </p:cNvPr>
          <p:cNvSpPr>
            <a:spLocks noGrp="1" noChangeArrowheads="1"/>
          </p:cNvSpPr>
          <p:nvPr>
            <p:ph type="sldNum" sz="quarter" idx="12"/>
          </p:nvPr>
        </p:nvSpPr>
        <p:spPr>
          <a:ln/>
        </p:spPr>
        <p:txBody>
          <a:bodyPr/>
          <a:lstStyle>
            <a:lvl1pPr>
              <a:defRPr/>
            </a:lvl1pPr>
          </a:lstStyle>
          <a:p>
            <a:pPr>
              <a:defRPr/>
            </a:pPr>
            <a:fld id="{A9FEB547-53B6-E747-A7D4-1C785D5EB1B9}" type="slidenum">
              <a:rPr lang="en-GB" altLang="en-US"/>
              <a:pPr>
                <a:defRPr/>
              </a:pPr>
              <a:t>‹#›</a:t>
            </a:fld>
            <a:endParaRPr lang="en-GB" altLang="en-US"/>
          </a:p>
        </p:txBody>
      </p:sp>
    </p:spTree>
    <p:extLst>
      <p:ext uri="{BB962C8B-B14F-4D97-AF65-F5344CB8AC3E}">
        <p14:creationId xmlns:p14="http://schemas.microsoft.com/office/powerpoint/2010/main" val="301963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4BA57DF5-EC4B-E647-87B8-3E97AE2ED246}"/>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9101D8E7-0339-8145-A236-3FB7169BB5E4}"/>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9E5283EE-2E28-9746-B0A5-AF80184CEE77}"/>
              </a:ext>
            </a:extLst>
          </p:cNvPr>
          <p:cNvSpPr>
            <a:spLocks noGrp="1" noChangeArrowheads="1"/>
          </p:cNvSpPr>
          <p:nvPr>
            <p:ph type="sldNum" sz="quarter" idx="12"/>
          </p:nvPr>
        </p:nvSpPr>
        <p:spPr>
          <a:ln/>
        </p:spPr>
        <p:txBody>
          <a:bodyPr/>
          <a:lstStyle>
            <a:lvl1pPr>
              <a:defRPr/>
            </a:lvl1pPr>
          </a:lstStyle>
          <a:p>
            <a:pPr>
              <a:defRPr/>
            </a:pPr>
            <a:fld id="{D75B31A9-1762-124C-8D27-86460D20A125}" type="slidenum">
              <a:rPr lang="en-GB" altLang="en-US"/>
              <a:pPr>
                <a:defRPr/>
              </a:pPr>
              <a:t>‹#›</a:t>
            </a:fld>
            <a:endParaRPr lang="en-GB" altLang="en-US"/>
          </a:p>
        </p:txBody>
      </p:sp>
    </p:spTree>
    <p:extLst>
      <p:ext uri="{BB962C8B-B14F-4D97-AF65-F5344CB8AC3E}">
        <p14:creationId xmlns:p14="http://schemas.microsoft.com/office/powerpoint/2010/main" val="214273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4CF9DD-D91D-EB43-8702-C84845FB3F7D}"/>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7" name="Rectangle 3">
            <a:extLst>
              <a:ext uri="{FF2B5EF4-FFF2-40B4-BE49-F238E27FC236}">
                <a16:creationId xmlns:a16="http://schemas.microsoft.com/office/drawing/2014/main" id="{08357678-E07D-5041-A793-0B17D16268D8}"/>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8" name="Rectangle 4">
            <a:extLst>
              <a:ext uri="{FF2B5EF4-FFF2-40B4-BE49-F238E27FC236}">
                <a16:creationId xmlns:a16="http://schemas.microsoft.com/office/drawing/2014/main" id="{DBF5F932-24EC-5142-9207-88926C5F3B71}"/>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9" name="Rectangle 5">
            <a:extLst>
              <a:ext uri="{FF2B5EF4-FFF2-40B4-BE49-F238E27FC236}">
                <a16:creationId xmlns:a16="http://schemas.microsoft.com/office/drawing/2014/main" id="{4DAE1570-EF8F-184D-96B7-129CBD02D1BB}"/>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0" name="Rectangle 6">
            <a:extLst>
              <a:ext uri="{FF2B5EF4-FFF2-40B4-BE49-F238E27FC236}">
                <a16:creationId xmlns:a16="http://schemas.microsoft.com/office/drawing/2014/main" id="{FD18DCFB-EF77-EA49-935B-A6EB911C214C}"/>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1" name="Rectangle 7">
            <a:extLst>
              <a:ext uri="{FF2B5EF4-FFF2-40B4-BE49-F238E27FC236}">
                <a16:creationId xmlns:a16="http://schemas.microsoft.com/office/drawing/2014/main" id="{44F18F6F-3504-8840-A992-DEE17FE189B5}"/>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2" name="Rectangle 8">
            <a:extLst>
              <a:ext uri="{FF2B5EF4-FFF2-40B4-BE49-F238E27FC236}">
                <a16:creationId xmlns:a16="http://schemas.microsoft.com/office/drawing/2014/main" id="{A654AE04-0861-1642-830E-659DD96C4890}"/>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3" name="Rectangle 9">
            <a:extLst>
              <a:ext uri="{FF2B5EF4-FFF2-40B4-BE49-F238E27FC236}">
                <a16:creationId xmlns:a16="http://schemas.microsoft.com/office/drawing/2014/main" id="{2703872B-683D-0E49-B873-687883E5D274}"/>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4" name="Rectangle 10">
            <a:extLst>
              <a:ext uri="{FF2B5EF4-FFF2-40B4-BE49-F238E27FC236}">
                <a16:creationId xmlns:a16="http://schemas.microsoft.com/office/drawing/2014/main" id="{5D6C6909-81E9-9A42-9471-175DA7F36AF4}"/>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4523" name="Rectangle 11">
            <a:extLst>
              <a:ext uri="{FF2B5EF4-FFF2-40B4-BE49-F238E27FC236}">
                <a16:creationId xmlns:a16="http://schemas.microsoft.com/office/drawing/2014/main" id="{038B8535-5402-1B49-B058-B3AE30332FFB}"/>
              </a:ext>
            </a:extLst>
          </p:cNvPr>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r>
              <a:rPr lang="en-GB" altLang="en-US"/>
              <a:t>IKP seminar, 1 March 2011</a:t>
            </a:r>
          </a:p>
        </p:txBody>
      </p:sp>
      <p:sp>
        <p:nvSpPr>
          <p:cNvPr id="64524" name="Rectangle 12">
            <a:extLst>
              <a:ext uri="{FF2B5EF4-FFF2-40B4-BE49-F238E27FC236}">
                <a16:creationId xmlns:a16="http://schemas.microsoft.com/office/drawing/2014/main" id="{797FCA39-DC8F-144E-873F-807161A35CD9}"/>
              </a:ext>
            </a:extLst>
          </p:cNvPr>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GB" altLang="en-US"/>
              <a:t>Yu. Senichev, FZJ</a:t>
            </a:r>
          </a:p>
        </p:txBody>
      </p:sp>
      <p:sp>
        <p:nvSpPr>
          <p:cNvPr id="64525" name="Rectangle 13">
            <a:extLst>
              <a:ext uri="{FF2B5EF4-FFF2-40B4-BE49-F238E27FC236}">
                <a16:creationId xmlns:a16="http://schemas.microsoft.com/office/drawing/2014/main" id="{B918B303-71CB-BF40-AB32-D7FD9446F412}"/>
              </a:ext>
            </a:extLst>
          </p:cNvPr>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9524B501-F3EF-F743-A61B-BCB9B5877F5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12"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a:extLst>
              <a:ext uri="{FF2B5EF4-FFF2-40B4-BE49-F238E27FC236}">
                <a16:creationId xmlns:a16="http://schemas.microsoft.com/office/drawing/2014/main" id="{F21EBD6D-406F-A946-AFE6-94F4C65457C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6386" name="Footer Placeholder 4">
            <a:extLst>
              <a:ext uri="{FF2B5EF4-FFF2-40B4-BE49-F238E27FC236}">
                <a16:creationId xmlns:a16="http://schemas.microsoft.com/office/drawing/2014/main" id="{B2E00B40-C035-FF4B-96FE-B6E9D22D12A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6387" name="Slide Number Placeholder 5">
            <a:extLst>
              <a:ext uri="{FF2B5EF4-FFF2-40B4-BE49-F238E27FC236}">
                <a16:creationId xmlns:a16="http://schemas.microsoft.com/office/drawing/2014/main" id="{30B7011C-E88E-D741-A82F-3BF227FC16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2C57E0B-62D8-7B46-80B3-323A7D31E614}" type="slidenum">
              <a:rPr lang="en-GB" altLang="en-US" sz="1400"/>
              <a:pPr>
                <a:spcBef>
                  <a:spcPct val="0"/>
                </a:spcBef>
                <a:buClrTx/>
                <a:buSzTx/>
                <a:buFontTx/>
                <a:buNone/>
              </a:pPr>
              <a:t>1</a:t>
            </a:fld>
            <a:endParaRPr lang="en-GB" altLang="en-US" sz="1400"/>
          </a:p>
        </p:txBody>
      </p:sp>
      <p:sp>
        <p:nvSpPr>
          <p:cNvPr id="16388" name="Rectangle 2">
            <a:extLst>
              <a:ext uri="{FF2B5EF4-FFF2-40B4-BE49-F238E27FC236}">
                <a16:creationId xmlns:a16="http://schemas.microsoft.com/office/drawing/2014/main" id="{102D0C55-FBD2-5C47-9129-D99E7C9B14F7}"/>
              </a:ext>
            </a:extLst>
          </p:cNvPr>
          <p:cNvSpPr>
            <a:spLocks noGrp="1" noChangeArrowheads="1"/>
          </p:cNvSpPr>
          <p:nvPr>
            <p:ph type="title"/>
          </p:nvPr>
        </p:nvSpPr>
        <p:spPr>
          <a:xfrm>
            <a:off x="1116013" y="2708275"/>
            <a:ext cx="7793037" cy="1143000"/>
          </a:xfrm>
        </p:spPr>
        <p:txBody>
          <a:bodyPr/>
          <a:lstStyle/>
          <a:p>
            <a:pPr algn="ctr" eaLnBrk="1" hangingPunct="1"/>
            <a:r>
              <a:rPr lang="en-US" altLang="en-US" sz="2000" i="1" dirty="0">
                <a:solidFill>
                  <a:schemeClr val="tx1"/>
                </a:solidFill>
              </a:rPr>
              <a:t>Yu. Senichev</a:t>
            </a:r>
            <a:br>
              <a:rPr lang="en-US" altLang="en-US" sz="2000" i="1" dirty="0">
                <a:solidFill>
                  <a:schemeClr val="hlink"/>
                </a:solidFill>
              </a:rPr>
            </a:br>
            <a:br>
              <a:rPr lang="en-US" altLang="en-US" sz="2800" dirty="0">
                <a:solidFill>
                  <a:schemeClr val="hlink"/>
                </a:solidFill>
              </a:rPr>
            </a:br>
            <a:r>
              <a:rPr lang="en-US" altLang="en-US" sz="2800" dirty="0">
                <a:solidFill>
                  <a:srgbClr val="0033CC"/>
                </a:solidFill>
              </a:rPr>
              <a:t>HESR quadrupole and sextupole grouping</a:t>
            </a:r>
            <a:endParaRPr lang="en-GB" altLang="en-US" sz="2800" dirty="0">
              <a:solidFill>
                <a:srgbClr val="0033CC"/>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3F83F235-8DE4-5948-8625-C7E87C48C8F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5602" name="Footer Placeholder 4">
            <a:extLst>
              <a:ext uri="{FF2B5EF4-FFF2-40B4-BE49-F238E27FC236}">
                <a16:creationId xmlns:a16="http://schemas.microsoft.com/office/drawing/2014/main" id="{10394CDB-9F0C-7B4D-B69D-541CA3A4F59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5603" name="Slide Number Placeholder 5">
            <a:extLst>
              <a:ext uri="{FF2B5EF4-FFF2-40B4-BE49-F238E27FC236}">
                <a16:creationId xmlns:a16="http://schemas.microsoft.com/office/drawing/2014/main" id="{3A57B668-51B0-2746-A4BC-FD14DB6B6F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EB11544-AD4B-464F-8E5A-38E22AF364D0}" type="slidenum">
              <a:rPr lang="en-GB" altLang="en-US" sz="1400"/>
              <a:pPr>
                <a:spcBef>
                  <a:spcPct val="0"/>
                </a:spcBef>
                <a:buClrTx/>
                <a:buSzTx/>
                <a:buFontTx/>
                <a:buNone/>
              </a:pPr>
              <a:t>10</a:t>
            </a:fld>
            <a:endParaRPr lang="en-GB" altLang="en-US" sz="1400"/>
          </a:p>
        </p:txBody>
      </p:sp>
      <p:sp>
        <p:nvSpPr>
          <p:cNvPr id="25604" name="Rectangle 2">
            <a:extLst>
              <a:ext uri="{FF2B5EF4-FFF2-40B4-BE49-F238E27FC236}">
                <a16:creationId xmlns:a16="http://schemas.microsoft.com/office/drawing/2014/main" id="{0B5DE1AF-062D-CE48-9D79-AC6E42449828}"/>
              </a:ext>
            </a:extLst>
          </p:cNvPr>
          <p:cNvSpPr>
            <a:spLocks noGrp="1" noChangeArrowheads="1"/>
          </p:cNvSpPr>
          <p:nvPr>
            <p:ph type="title"/>
          </p:nvPr>
        </p:nvSpPr>
        <p:spPr/>
        <p:txBody>
          <a:bodyPr/>
          <a:lstStyle/>
          <a:p>
            <a:pPr eaLnBrk="1" hangingPunct="1"/>
            <a:r>
              <a:rPr lang="en-GB" altLang="en-US" sz="2400"/>
              <a:t>DA for LTE option with all errors &gt;60 mm mrad for both planes</a:t>
            </a:r>
            <a:endParaRPr lang="ru-RU" altLang="en-US" sz="2400"/>
          </a:p>
        </p:txBody>
      </p:sp>
      <p:sp>
        <p:nvSpPr>
          <p:cNvPr id="25605" name="Rectangle 3">
            <a:extLst>
              <a:ext uri="{FF2B5EF4-FFF2-40B4-BE49-F238E27FC236}">
                <a16:creationId xmlns:a16="http://schemas.microsoft.com/office/drawing/2014/main" id="{0BE10A0E-B846-144B-8901-2B4C57DBEC26}"/>
              </a:ext>
            </a:extLst>
          </p:cNvPr>
          <p:cNvSpPr>
            <a:spLocks noGrp="1" noChangeArrowheads="1"/>
          </p:cNvSpPr>
          <p:nvPr>
            <p:ph type="body" idx="1"/>
          </p:nvPr>
        </p:nvSpPr>
        <p:spPr/>
        <p:txBody>
          <a:bodyPr/>
          <a:lstStyle/>
          <a:p>
            <a:pPr eaLnBrk="1" hangingPunct="1">
              <a:buFont typeface="Wingdings" pitchFamily="2" charset="2"/>
              <a:buNone/>
            </a:pPr>
            <a:r>
              <a:rPr lang="en-GB" altLang="en-US" sz="2000"/>
              <a:t>X plane dp/p=0.3%(a)			X plane dp/p=0.0%(b)</a:t>
            </a:r>
          </a:p>
          <a:p>
            <a:pPr eaLnBrk="1" hangingPunct="1">
              <a:buFont typeface="Wingdings" pitchFamily="2" charset="2"/>
              <a:buNone/>
            </a:pPr>
            <a:endParaRPr lang="ru-RU" altLang="en-US" sz="2000"/>
          </a:p>
        </p:txBody>
      </p:sp>
      <p:pic>
        <p:nvPicPr>
          <p:cNvPr id="25606" name="Picture 4" descr="XX-error_1_2">
            <a:extLst>
              <a:ext uri="{FF2B5EF4-FFF2-40B4-BE49-F238E27FC236}">
                <a16:creationId xmlns:a16="http://schemas.microsoft.com/office/drawing/2014/main" id="{B24D3712-0BFE-204C-A491-74C911DAF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89471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82E135B0-E7A9-BE45-9857-1060FBC882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6626" name="Footer Placeholder 4">
            <a:extLst>
              <a:ext uri="{FF2B5EF4-FFF2-40B4-BE49-F238E27FC236}">
                <a16:creationId xmlns:a16="http://schemas.microsoft.com/office/drawing/2014/main" id="{0C3405EF-B51E-394A-AEF2-68AB12E885F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6627" name="Slide Number Placeholder 5">
            <a:extLst>
              <a:ext uri="{FF2B5EF4-FFF2-40B4-BE49-F238E27FC236}">
                <a16:creationId xmlns:a16="http://schemas.microsoft.com/office/drawing/2014/main" id="{2ECB0C40-F3BA-FA4E-A374-0E5CA50D34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9AB9F5B-C6C2-CE48-81C4-068E676492C2}" type="slidenum">
              <a:rPr lang="en-GB" altLang="en-US" sz="1400"/>
              <a:pPr>
                <a:spcBef>
                  <a:spcPct val="0"/>
                </a:spcBef>
                <a:buClrTx/>
                <a:buSzTx/>
                <a:buFontTx/>
                <a:buNone/>
              </a:pPr>
              <a:t>11</a:t>
            </a:fld>
            <a:endParaRPr lang="en-GB" altLang="en-US" sz="1400"/>
          </a:p>
        </p:txBody>
      </p:sp>
      <p:sp>
        <p:nvSpPr>
          <p:cNvPr id="26628" name="Rectangle 2">
            <a:extLst>
              <a:ext uri="{FF2B5EF4-FFF2-40B4-BE49-F238E27FC236}">
                <a16:creationId xmlns:a16="http://schemas.microsoft.com/office/drawing/2014/main" id="{75C13CC3-3887-4A42-8CAE-4AFF83642E9B}"/>
              </a:ext>
            </a:extLst>
          </p:cNvPr>
          <p:cNvSpPr>
            <a:spLocks noGrp="1" noChangeArrowheads="1"/>
          </p:cNvSpPr>
          <p:nvPr>
            <p:ph type="title"/>
          </p:nvPr>
        </p:nvSpPr>
        <p:spPr/>
        <p:txBody>
          <a:bodyPr/>
          <a:lstStyle/>
          <a:p>
            <a:pPr eaLnBrk="1" hangingPunct="1"/>
            <a:r>
              <a:rPr lang="en-GB" altLang="en-US" sz="2400"/>
              <a:t>DA for LTE option with all errors &gt;60 mm mrad for both planes</a:t>
            </a:r>
            <a:endParaRPr lang="ru-RU" altLang="en-US" sz="2400"/>
          </a:p>
        </p:txBody>
      </p:sp>
      <p:sp>
        <p:nvSpPr>
          <p:cNvPr id="26629" name="Rectangle 3">
            <a:extLst>
              <a:ext uri="{FF2B5EF4-FFF2-40B4-BE49-F238E27FC236}">
                <a16:creationId xmlns:a16="http://schemas.microsoft.com/office/drawing/2014/main" id="{58AD7B86-926D-DA4C-97BF-B2F67F9855D7}"/>
              </a:ext>
            </a:extLst>
          </p:cNvPr>
          <p:cNvSpPr>
            <a:spLocks noGrp="1" noChangeArrowheads="1"/>
          </p:cNvSpPr>
          <p:nvPr>
            <p:ph type="body" idx="1"/>
          </p:nvPr>
        </p:nvSpPr>
        <p:spPr/>
        <p:txBody>
          <a:bodyPr/>
          <a:lstStyle/>
          <a:p>
            <a:pPr eaLnBrk="1" hangingPunct="1">
              <a:buFont typeface="Wingdings" pitchFamily="2" charset="2"/>
              <a:buNone/>
            </a:pPr>
            <a:r>
              <a:rPr lang="en-GB" altLang="en-US" sz="1600"/>
              <a:t>Figure: X plane dp/p=-0.3% (a); Y plane dp/p=0.3%;(b) 0.0%(c); -0.3%(d)</a:t>
            </a:r>
            <a:r>
              <a:rPr lang="en-GB" altLang="en-US"/>
              <a:t>  </a:t>
            </a:r>
            <a:endParaRPr lang="ru-RU" altLang="en-US"/>
          </a:p>
        </p:txBody>
      </p:sp>
      <p:pic>
        <p:nvPicPr>
          <p:cNvPr id="26630" name="Picture 4" descr="XX-error_3_6">
            <a:extLst>
              <a:ext uri="{FF2B5EF4-FFF2-40B4-BE49-F238E27FC236}">
                <a16:creationId xmlns:a16="http://schemas.microsoft.com/office/drawing/2014/main" id="{BA6D8629-C419-7D47-923B-52D7C591B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636838"/>
            <a:ext cx="489743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6E0C807A-78C2-DA4F-B69F-347E23115AC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7650" name="Footer Placeholder 4">
            <a:extLst>
              <a:ext uri="{FF2B5EF4-FFF2-40B4-BE49-F238E27FC236}">
                <a16:creationId xmlns:a16="http://schemas.microsoft.com/office/drawing/2014/main" id="{54C47745-87B8-664A-A03E-FC756DFB58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7651" name="Slide Number Placeholder 5">
            <a:extLst>
              <a:ext uri="{FF2B5EF4-FFF2-40B4-BE49-F238E27FC236}">
                <a16:creationId xmlns:a16="http://schemas.microsoft.com/office/drawing/2014/main" id="{D8BE82A7-58D2-C948-852B-10B3495F3A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AD44CE9-A95D-0944-B35E-79CE99DD5A3A}" type="slidenum">
              <a:rPr lang="en-GB" altLang="en-US" sz="1400"/>
              <a:pPr>
                <a:spcBef>
                  <a:spcPct val="0"/>
                </a:spcBef>
                <a:buClrTx/>
                <a:buSzTx/>
                <a:buFontTx/>
                <a:buNone/>
              </a:pPr>
              <a:t>12</a:t>
            </a:fld>
            <a:endParaRPr lang="en-GB" altLang="en-US" sz="1400"/>
          </a:p>
        </p:txBody>
      </p:sp>
      <p:sp>
        <p:nvSpPr>
          <p:cNvPr id="27652" name="Rectangle 2">
            <a:extLst>
              <a:ext uri="{FF2B5EF4-FFF2-40B4-BE49-F238E27FC236}">
                <a16:creationId xmlns:a16="http://schemas.microsoft.com/office/drawing/2014/main" id="{708E0432-6749-B54B-B41F-88C5C9ABF8AB}"/>
              </a:ext>
            </a:extLst>
          </p:cNvPr>
          <p:cNvSpPr>
            <a:spLocks noGrp="1" noChangeArrowheads="1"/>
          </p:cNvSpPr>
          <p:nvPr>
            <p:ph type="title"/>
          </p:nvPr>
        </p:nvSpPr>
        <p:spPr/>
        <p:txBody>
          <a:bodyPr/>
          <a:lstStyle/>
          <a:p>
            <a:pPr eaLnBrk="1" hangingPunct="1"/>
            <a:r>
              <a:rPr lang="en-GB" altLang="en-US" sz="2800"/>
              <a:t>High Transition Energy (</a:t>
            </a:r>
            <a:r>
              <a:rPr lang="el-GR" altLang="en-US" sz="2800">
                <a:latin typeface="Times New Roman" panose="02020603050405020304" pitchFamily="18" charset="0"/>
                <a:cs typeface="Times New Roman" panose="02020603050405020304" pitchFamily="18" charset="0"/>
              </a:rPr>
              <a:t>γ</a:t>
            </a:r>
            <a:r>
              <a:rPr lang="en-GB" altLang="en-US" sz="2800" baseline="-25000">
                <a:latin typeface="Times New Roman" panose="02020603050405020304" pitchFamily="18" charset="0"/>
                <a:cs typeface="Times New Roman" panose="02020603050405020304" pitchFamily="18" charset="0"/>
              </a:rPr>
              <a:t>t</a:t>
            </a:r>
            <a:r>
              <a:rPr lang="en-GB" altLang="en-US" sz="2800">
                <a:latin typeface="Times New Roman" panose="02020603050405020304" pitchFamily="18" charset="0"/>
                <a:cs typeface="Times New Roman" panose="02020603050405020304" pitchFamily="18" charset="0"/>
              </a:rPr>
              <a:t>~i20</a:t>
            </a:r>
            <a:r>
              <a:rPr lang="en-GB" altLang="en-US" sz="2800"/>
              <a:t>) lattice</a:t>
            </a:r>
            <a:endParaRPr lang="ru-RU" altLang="en-US" sz="2800"/>
          </a:p>
        </p:txBody>
      </p:sp>
      <p:sp>
        <p:nvSpPr>
          <p:cNvPr id="27653" name="Rectangle 3">
            <a:extLst>
              <a:ext uri="{FF2B5EF4-FFF2-40B4-BE49-F238E27FC236}">
                <a16:creationId xmlns:a16="http://schemas.microsoft.com/office/drawing/2014/main" id="{DFD8EBAC-8BDC-3E46-AA23-A0BC7FAFD06D}"/>
              </a:ext>
            </a:extLst>
          </p:cNvPr>
          <p:cNvSpPr>
            <a:spLocks noGrp="1" noChangeArrowheads="1"/>
          </p:cNvSpPr>
          <p:nvPr>
            <p:ph type="body" idx="1"/>
          </p:nvPr>
        </p:nvSpPr>
        <p:spPr/>
        <p:txBody>
          <a:bodyPr/>
          <a:lstStyle/>
          <a:p>
            <a:pPr eaLnBrk="1" hangingPunct="1">
              <a:buFont typeface="Wingdings" pitchFamily="2" charset="2"/>
              <a:buNone/>
            </a:pPr>
            <a:r>
              <a:rPr lang="en-GB" altLang="en-US" sz="2000"/>
              <a:t>TWISS function</a:t>
            </a:r>
          </a:p>
          <a:p>
            <a:pPr eaLnBrk="1" hangingPunct="1">
              <a:buFont typeface="Wingdings" pitchFamily="2" charset="2"/>
              <a:buNone/>
            </a:pPr>
            <a:endParaRPr lang="ru-RU" altLang="en-US" sz="2000"/>
          </a:p>
        </p:txBody>
      </p:sp>
      <p:pic>
        <p:nvPicPr>
          <p:cNvPr id="27654" name="Picture 4" descr="ring TWISS_HE">
            <a:extLst>
              <a:ext uri="{FF2B5EF4-FFF2-40B4-BE49-F238E27FC236}">
                <a16:creationId xmlns:a16="http://schemas.microsoft.com/office/drawing/2014/main" id="{7B63C9ED-329E-C542-8C8D-007866396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051050"/>
            <a:ext cx="5616575"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a:extLst>
              <a:ext uri="{FF2B5EF4-FFF2-40B4-BE49-F238E27FC236}">
                <a16:creationId xmlns:a16="http://schemas.microsoft.com/office/drawing/2014/main" id="{6B6BA27E-F77D-9E48-B1DB-8A52ED88903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8674" name="Footer Placeholder 4">
            <a:extLst>
              <a:ext uri="{FF2B5EF4-FFF2-40B4-BE49-F238E27FC236}">
                <a16:creationId xmlns:a16="http://schemas.microsoft.com/office/drawing/2014/main" id="{F25D04BF-C8C7-2E4B-B453-4AF10E06DC4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8675" name="Slide Number Placeholder 5">
            <a:extLst>
              <a:ext uri="{FF2B5EF4-FFF2-40B4-BE49-F238E27FC236}">
                <a16:creationId xmlns:a16="http://schemas.microsoft.com/office/drawing/2014/main" id="{8CF129AA-AFA2-C042-90D2-E46A6746CF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CC6C382-2E05-154B-BB00-8921345CF84C}" type="slidenum">
              <a:rPr lang="en-GB" altLang="en-US" sz="1400"/>
              <a:pPr>
                <a:spcBef>
                  <a:spcPct val="0"/>
                </a:spcBef>
                <a:buClrTx/>
                <a:buSzTx/>
                <a:buFontTx/>
                <a:buNone/>
              </a:pPr>
              <a:t>13</a:t>
            </a:fld>
            <a:endParaRPr lang="en-GB" altLang="en-US" sz="1400"/>
          </a:p>
        </p:txBody>
      </p:sp>
      <p:sp>
        <p:nvSpPr>
          <p:cNvPr id="28676" name="Rectangle 2">
            <a:extLst>
              <a:ext uri="{FF2B5EF4-FFF2-40B4-BE49-F238E27FC236}">
                <a16:creationId xmlns:a16="http://schemas.microsoft.com/office/drawing/2014/main" id="{CF0B685F-7A5D-E140-BCBA-EC8D023702C8}"/>
              </a:ext>
            </a:extLst>
          </p:cNvPr>
          <p:cNvSpPr>
            <a:spLocks noGrp="1" noChangeArrowheads="1"/>
          </p:cNvSpPr>
          <p:nvPr>
            <p:ph type="title"/>
          </p:nvPr>
        </p:nvSpPr>
        <p:spPr/>
        <p:txBody>
          <a:bodyPr/>
          <a:lstStyle/>
          <a:p>
            <a:pPr eaLnBrk="1" hangingPunct="1"/>
            <a:r>
              <a:rPr lang="en-GB" altLang="en-US" sz="2000"/>
              <a:t>DA for HTE option with errors for monochromatic beam~40 mm mrad and at dp/p=</a:t>
            </a:r>
            <a:r>
              <a:rPr lang="en-US" altLang="en-US" sz="2000">
                <a:cs typeface="Tahoma" panose="020B0604030504040204" pitchFamily="34" charset="0"/>
              </a:rPr>
              <a:t>±0.3% DA</a:t>
            </a:r>
            <a:r>
              <a:rPr lang="en-US" altLang="en-US" sz="2000">
                <a:latin typeface="Times New Roman" panose="02020603050405020304" pitchFamily="18" charset="0"/>
                <a:cs typeface="Tahoma" panose="020B0604030504040204" pitchFamily="34" charset="0"/>
              </a:rPr>
              <a:t>→10 mm mrad</a:t>
            </a:r>
            <a:endParaRPr lang="en-US" altLang="en-US" sz="2000">
              <a:latin typeface="Times New Roman" panose="02020603050405020304" pitchFamily="18" charset="0"/>
              <a:cs typeface="Times New Roman" panose="02020603050405020304" pitchFamily="18" charset="0"/>
            </a:endParaRPr>
          </a:p>
        </p:txBody>
      </p:sp>
      <p:pic>
        <p:nvPicPr>
          <p:cNvPr id="28677" name="Picture 5" descr="multipoles">
            <a:extLst>
              <a:ext uri="{FF2B5EF4-FFF2-40B4-BE49-F238E27FC236}">
                <a16:creationId xmlns:a16="http://schemas.microsoft.com/office/drawing/2014/main" id="{EDCD524E-0A5D-3A46-97A9-30CDBD45D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60538"/>
            <a:ext cx="7916863"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08D747D7-DA2F-8144-A25E-11155742878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9698" name="Footer Placeholder 4">
            <a:extLst>
              <a:ext uri="{FF2B5EF4-FFF2-40B4-BE49-F238E27FC236}">
                <a16:creationId xmlns:a16="http://schemas.microsoft.com/office/drawing/2014/main" id="{184E788A-A116-1748-812D-52AC897142A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9699" name="Slide Number Placeholder 5">
            <a:extLst>
              <a:ext uri="{FF2B5EF4-FFF2-40B4-BE49-F238E27FC236}">
                <a16:creationId xmlns:a16="http://schemas.microsoft.com/office/drawing/2014/main" id="{CF760B73-28F6-2F45-AC95-F4E04BC233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1FE8564-13AF-7948-9D5E-BE1CE9D02FD8}" type="slidenum">
              <a:rPr lang="en-GB" altLang="en-US" sz="1400"/>
              <a:pPr>
                <a:spcBef>
                  <a:spcPct val="0"/>
                </a:spcBef>
                <a:buClrTx/>
                <a:buSzTx/>
                <a:buFontTx/>
                <a:buNone/>
              </a:pPr>
              <a:t>14</a:t>
            </a:fld>
            <a:endParaRPr lang="en-GB" altLang="en-US" sz="1400"/>
          </a:p>
        </p:txBody>
      </p:sp>
      <p:sp>
        <p:nvSpPr>
          <p:cNvPr id="29700" name="Rectangle 2">
            <a:extLst>
              <a:ext uri="{FF2B5EF4-FFF2-40B4-BE49-F238E27FC236}">
                <a16:creationId xmlns:a16="http://schemas.microsoft.com/office/drawing/2014/main" id="{99A8E858-C77F-7F4E-8A21-47D85DBB09D2}"/>
              </a:ext>
            </a:extLst>
          </p:cNvPr>
          <p:cNvSpPr>
            <a:spLocks noGrp="1" noChangeArrowheads="1"/>
          </p:cNvSpPr>
          <p:nvPr>
            <p:ph type="title"/>
          </p:nvPr>
        </p:nvSpPr>
        <p:spPr>
          <a:xfrm>
            <a:off x="1150938" y="617538"/>
            <a:ext cx="7793037" cy="650875"/>
          </a:xfrm>
        </p:spPr>
        <p:txBody>
          <a:bodyPr/>
          <a:lstStyle/>
          <a:p>
            <a:pPr algn="ctr" eaLnBrk="1" hangingPunct="1"/>
            <a:r>
              <a:rPr lang="en-GB" altLang="en-US" sz="2000"/>
              <a:t>Table</a:t>
            </a:r>
            <a:endParaRPr lang="ru-RU" altLang="en-US" sz="2000"/>
          </a:p>
        </p:txBody>
      </p:sp>
      <p:sp>
        <p:nvSpPr>
          <p:cNvPr id="29701" name="Rectangle 3">
            <a:extLst>
              <a:ext uri="{FF2B5EF4-FFF2-40B4-BE49-F238E27FC236}">
                <a16:creationId xmlns:a16="http://schemas.microsoft.com/office/drawing/2014/main" id="{27FF59B5-483F-D949-87AD-75901806B3C8}"/>
              </a:ext>
            </a:extLst>
          </p:cNvPr>
          <p:cNvSpPr>
            <a:spLocks noGrp="1" noChangeArrowheads="1"/>
          </p:cNvSpPr>
          <p:nvPr>
            <p:ph type="body" idx="1"/>
          </p:nvPr>
        </p:nvSpPr>
        <p:spPr/>
        <p:txBody>
          <a:bodyPr/>
          <a:lstStyle/>
          <a:p>
            <a:pPr eaLnBrk="1" hangingPunct="1">
              <a:buFont typeface="Wingdings" pitchFamily="2" charset="2"/>
              <a:buNone/>
            </a:pPr>
            <a:r>
              <a:rPr lang="en-GB" altLang="en-US" sz="1000"/>
              <a:t>1.</a:t>
            </a:r>
            <a:endParaRPr lang="ru-RU" altLang="en-US" sz="1000"/>
          </a:p>
        </p:txBody>
      </p:sp>
      <p:pic>
        <p:nvPicPr>
          <p:cNvPr id="29702" name="Picture 4" descr="table">
            <a:extLst>
              <a:ext uri="{FF2B5EF4-FFF2-40B4-BE49-F238E27FC236}">
                <a16:creationId xmlns:a16="http://schemas.microsoft.com/office/drawing/2014/main" id="{74A2171B-0C93-5E48-94FB-29CDF1074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1196975"/>
            <a:ext cx="51546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310C1945-D0F9-694E-8A9F-F9073F5DEFC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30722" name="Footer Placeholder 4">
            <a:extLst>
              <a:ext uri="{FF2B5EF4-FFF2-40B4-BE49-F238E27FC236}">
                <a16:creationId xmlns:a16="http://schemas.microsoft.com/office/drawing/2014/main" id="{9AD1DCFA-E213-664B-85BA-677A04D7502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30723" name="Slide Number Placeholder 5">
            <a:extLst>
              <a:ext uri="{FF2B5EF4-FFF2-40B4-BE49-F238E27FC236}">
                <a16:creationId xmlns:a16="http://schemas.microsoft.com/office/drawing/2014/main" id="{0AE18E9E-3D06-864C-A9CC-940B504420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5D0C38D-16C5-0D4B-991F-68FA081BACC7}" type="slidenum">
              <a:rPr lang="en-GB" altLang="en-US" sz="1400"/>
              <a:pPr>
                <a:spcBef>
                  <a:spcPct val="0"/>
                </a:spcBef>
                <a:buClrTx/>
                <a:buSzTx/>
                <a:buFontTx/>
                <a:buNone/>
              </a:pPr>
              <a:t>15</a:t>
            </a:fld>
            <a:endParaRPr lang="en-GB" altLang="en-US" sz="1400"/>
          </a:p>
        </p:txBody>
      </p:sp>
      <p:sp>
        <p:nvSpPr>
          <p:cNvPr id="30724" name="Rectangle 2">
            <a:extLst>
              <a:ext uri="{FF2B5EF4-FFF2-40B4-BE49-F238E27FC236}">
                <a16:creationId xmlns:a16="http://schemas.microsoft.com/office/drawing/2014/main" id="{A21EC83B-F8FA-8F4C-B4F6-8611DA28A226}"/>
              </a:ext>
            </a:extLst>
          </p:cNvPr>
          <p:cNvSpPr>
            <a:spLocks noGrp="1" noChangeArrowheads="1"/>
          </p:cNvSpPr>
          <p:nvPr>
            <p:ph type="title"/>
          </p:nvPr>
        </p:nvSpPr>
        <p:spPr>
          <a:xfrm>
            <a:off x="1150938" y="617538"/>
            <a:ext cx="7793037" cy="508000"/>
          </a:xfrm>
        </p:spPr>
        <p:txBody>
          <a:bodyPr/>
          <a:lstStyle/>
          <a:p>
            <a:pPr algn="ctr" eaLnBrk="1" hangingPunct="1"/>
            <a:r>
              <a:rPr lang="en-GB" altLang="en-US" sz="2800">
                <a:solidFill>
                  <a:schemeClr val="hlink"/>
                </a:solidFill>
              </a:rPr>
              <a:t>Conclusion</a:t>
            </a:r>
            <a:endParaRPr lang="ru-RU" altLang="en-US" sz="2800">
              <a:solidFill>
                <a:schemeClr val="hlink"/>
              </a:solidFill>
            </a:endParaRPr>
          </a:p>
        </p:txBody>
      </p:sp>
      <p:sp>
        <p:nvSpPr>
          <p:cNvPr id="30725" name="Rectangle 3">
            <a:extLst>
              <a:ext uri="{FF2B5EF4-FFF2-40B4-BE49-F238E27FC236}">
                <a16:creationId xmlns:a16="http://schemas.microsoft.com/office/drawing/2014/main" id="{0BD704AA-0092-7B44-BCDD-14A30523CB5D}"/>
              </a:ext>
            </a:extLst>
          </p:cNvPr>
          <p:cNvSpPr>
            <a:spLocks noGrp="1" noChangeArrowheads="1"/>
          </p:cNvSpPr>
          <p:nvPr>
            <p:ph type="body" idx="1"/>
          </p:nvPr>
        </p:nvSpPr>
        <p:spPr>
          <a:xfrm>
            <a:off x="971550" y="1773238"/>
            <a:ext cx="7772400" cy="4219575"/>
          </a:xfrm>
        </p:spPr>
        <p:txBody>
          <a:bodyPr/>
          <a:lstStyle/>
          <a:p>
            <a:pPr marL="609600" indent="-609600" eaLnBrk="1" hangingPunct="1">
              <a:lnSpc>
                <a:spcPct val="80000"/>
              </a:lnSpc>
            </a:pPr>
            <a:r>
              <a:rPr lang="en-GB" altLang="en-US" sz="1200" b="1">
                <a:solidFill>
                  <a:schemeClr val="folHlink"/>
                </a:solidFill>
              </a:rPr>
              <a:t>Influence of the chromatic sextupoles and the regular multipoles errors of bend magnets and quadrupoles has been investigated for two options, low and high energy lattices at two sets of multipole errors DW and HS.</a:t>
            </a:r>
            <a:r>
              <a:rPr lang="en-GB" altLang="en-US" sz="1200" b="1"/>
              <a:t> </a:t>
            </a:r>
          </a:p>
          <a:p>
            <a:pPr marL="609600" indent="-609600" eaLnBrk="1" hangingPunct="1">
              <a:lnSpc>
                <a:spcPct val="80000"/>
              </a:lnSpc>
              <a:buFont typeface="Wingdings" pitchFamily="2" charset="2"/>
              <a:buNone/>
            </a:pPr>
            <a:endParaRPr lang="en-GB" altLang="en-US" sz="1200" b="1"/>
          </a:p>
          <a:p>
            <a:pPr marL="609600" indent="-609600" eaLnBrk="1" hangingPunct="1">
              <a:lnSpc>
                <a:spcPct val="80000"/>
              </a:lnSpc>
            </a:pPr>
            <a:r>
              <a:rPr lang="en-GB" altLang="en-US" sz="1200" b="1">
                <a:solidFill>
                  <a:schemeClr val="hlink"/>
                </a:solidFill>
              </a:rPr>
              <a:t>Chromatic sextupoles practically do not influence on the dynamic aperture as it equals approximately 1000 mm mrad at value of the geometrical aperture of 10-20 mm mrad.</a:t>
            </a:r>
          </a:p>
          <a:p>
            <a:pPr marL="609600" indent="-609600" eaLnBrk="1" hangingPunct="1">
              <a:lnSpc>
                <a:spcPct val="80000"/>
              </a:lnSpc>
              <a:buFont typeface="Wingdings" pitchFamily="2" charset="2"/>
              <a:buNone/>
            </a:pPr>
            <a:endParaRPr lang="en-GB" altLang="en-US" sz="1200" b="1">
              <a:solidFill>
                <a:schemeClr val="hlink"/>
              </a:solidFill>
            </a:endParaRPr>
          </a:p>
          <a:p>
            <a:pPr marL="609600" indent="-609600" eaLnBrk="1" hangingPunct="1">
              <a:lnSpc>
                <a:spcPct val="80000"/>
              </a:lnSpc>
            </a:pPr>
            <a:r>
              <a:rPr lang="en-GB" altLang="en-US" sz="1200" b="1">
                <a:solidFill>
                  <a:srgbClr val="33CC33"/>
                </a:solidFill>
              </a:rPr>
              <a:t>The maximum reduction of the geometrical aperture occurs because of the quadrupoles on the straight sections. It is confirmed by the fact that at an increase of the straight section quadrupoles aperture twice from 44.5 mm up to 89 mm the geometrical aperture increases by factor 2-4 (see 6-7 rows in table).</a:t>
            </a:r>
          </a:p>
          <a:p>
            <a:pPr marL="609600" indent="-609600" eaLnBrk="1" hangingPunct="1">
              <a:lnSpc>
                <a:spcPct val="80000"/>
              </a:lnSpc>
              <a:buFont typeface="Wingdings" pitchFamily="2" charset="2"/>
              <a:buNone/>
            </a:pPr>
            <a:endParaRPr lang="en-GB" altLang="en-US" sz="1200" b="1">
              <a:solidFill>
                <a:srgbClr val="33CC33"/>
              </a:solidFill>
            </a:endParaRPr>
          </a:p>
          <a:p>
            <a:pPr marL="609600" indent="-609600" eaLnBrk="1" hangingPunct="1">
              <a:lnSpc>
                <a:spcPct val="80000"/>
              </a:lnSpc>
            </a:pPr>
            <a:r>
              <a:rPr lang="en-GB" altLang="en-US" sz="1200" b="1">
                <a:solidFill>
                  <a:srgbClr val="DC6308"/>
                </a:solidFill>
              </a:rPr>
              <a:t>In the low energy option the multipole errors in bend and quadrupole magnets decrease the dynamic aperture up to value of 100-150 mm mrad. Therefore it is possible to say that they practically do not influence on the stability area, since the geometrical aperture is one order lower, and the restriction comes from the geometrical aperture.</a:t>
            </a:r>
          </a:p>
          <a:p>
            <a:pPr marL="609600" indent="-609600" eaLnBrk="1" hangingPunct="1">
              <a:lnSpc>
                <a:spcPct val="80000"/>
              </a:lnSpc>
              <a:buFont typeface="Wingdings" pitchFamily="2" charset="2"/>
              <a:buNone/>
            </a:pPr>
            <a:endParaRPr lang="en-GB" altLang="en-US" sz="1200" b="1">
              <a:solidFill>
                <a:srgbClr val="DC6308"/>
              </a:solidFill>
            </a:endParaRPr>
          </a:p>
          <a:p>
            <a:pPr marL="609600" indent="-609600" eaLnBrk="1" hangingPunct="1">
              <a:lnSpc>
                <a:spcPct val="80000"/>
              </a:lnSpc>
            </a:pPr>
            <a:r>
              <a:rPr lang="en-GB" altLang="en-US" sz="1200" b="1">
                <a:solidFill>
                  <a:schemeClr val="folHlink"/>
                </a:solidFill>
              </a:rPr>
              <a:t>In the high energy option the multipole errors squeeze the stability region up to the value smaller than the geometrical aperture.</a:t>
            </a:r>
          </a:p>
          <a:p>
            <a:pPr marL="609600" indent="-609600" eaLnBrk="1" hangingPunct="1">
              <a:lnSpc>
                <a:spcPct val="80000"/>
              </a:lnSpc>
              <a:buFont typeface="Wingdings" pitchFamily="2" charset="2"/>
              <a:buNone/>
            </a:pPr>
            <a:endParaRPr lang="en-GB" altLang="en-US" sz="1200" b="1">
              <a:solidFill>
                <a:schemeClr val="folHlink"/>
              </a:solidFill>
            </a:endParaRPr>
          </a:p>
          <a:p>
            <a:pPr marL="609600" indent="-609600" eaLnBrk="1" hangingPunct="1">
              <a:lnSpc>
                <a:spcPct val="80000"/>
              </a:lnSpc>
            </a:pPr>
            <a:r>
              <a:rPr lang="en-GB" altLang="en-US" sz="1200" b="1">
                <a:solidFill>
                  <a:schemeClr val="hlink"/>
                </a:solidFill>
              </a:rPr>
              <a:t>The maximum influence of multipole errors are observed for non-monochromatic particles.</a:t>
            </a:r>
          </a:p>
          <a:p>
            <a:pPr marL="609600" indent="-609600" eaLnBrk="1" hangingPunct="1">
              <a:lnSpc>
                <a:spcPct val="80000"/>
              </a:lnSpc>
              <a:buFont typeface="Wingdings" pitchFamily="2" charset="2"/>
              <a:buNone/>
            </a:pPr>
            <a:endParaRPr lang="en-GB" altLang="en-US" sz="1200" b="1">
              <a:solidFill>
                <a:schemeClr val="hlink"/>
              </a:solidFill>
            </a:endParaRPr>
          </a:p>
          <a:p>
            <a:pPr marL="609600" indent="-609600" eaLnBrk="1" hangingPunct="1">
              <a:lnSpc>
                <a:spcPct val="80000"/>
              </a:lnSpc>
            </a:pPr>
            <a:r>
              <a:rPr lang="en-GB" altLang="en-US" sz="1200" b="1"/>
              <a:t>At multipole errors five times less for option γtr =20 and DW multipoles the Dynamic Aperture recovers up to Geometrical sizes and K2X/K2Y =1.2/-2.2</a:t>
            </a:r>
            <a:endParaRPr lang="ru-RU" altLang="en-US" sz="1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Дата 3">
            <a:extLst>
              <a:ext uri="{FF2B5EF4-FFF2-40B4-BE49-F238E27FC236}">
                <a16:creationId xmlns:a16="http://schemas.microsoft.com/office/drawing/2014/main" id="{BCA174F0-B911-414D-907F-5061CDF73AB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2770" name="Нижний колонтитул 4">
            <a:extLst>
              <a:ext uri="{FF2B5EF4-FFF2-40B4-BE49-F238E27FC236}">
                <a16:creationId xmlns:a16="http://schemas.microsoft.com/office/drawing/2014/main" id="{082DF378-AA4A-DC44-AB0B-D7E0754C234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2771" name="Номер слайда 5">
            <a:extLst>
              <a:ext uri="{FF2B5EF4-FFF2-40B4-BE49-F238E27FC236}">
                <a16:creationId xmlns:a16="http://schemas.microsoft.com/office/drawing/2014/main" id="{4A01C9CA-A9F0-0F48-9E5A-73153FCC9B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2AFC03-1875-5D4F-9971-096942E040BB}" type="slidenum">
              <a:rPr lang="en-GB" altLang="en-US" sz="1400"/>
              <a:pPr/>
              <a:t>16</a:t>
            </a:fld>
            <a:endParaRPr lang="en-GB" altLang="en-US" sz="1400"/>
          </a:p>
        </p:txBody>
      </p:sp>
      <p:cxnSp>
        <p:nvCxnSpPr>
          <p:cNvPr id="32772" name="Прямая соединительная линия 10">
            <a:extLst>
              <a:ext uri="{FF2B5EF4-FFF2-40B4-BE49-F238E27FC236}">
                <a16:creationId xmlns:a16="http://schemas.microsoft.com/office/drawing/2014/main" id="{51178C5A-90A0-DD48-A27C-85C73C88246F}"/>
              </a:ext>
            </a:extLst>
          </p:cNvPr>
          <p:cNvCxnSpPr>
            <a:cxnSpLocks/>
          </p:cNvCxnSpPr>
          <p:nvPr/>
        </p:nvCxnSpPr>
        <p:spPr bwMode="auto">
          <a:xfrm flipV="1">
            <a:off x="104775" y="4360863"/>
            <a:ext cx="8661400" cy="4762"/>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3" name="Прямоугольник 11">
            <a:extLst>
              <a:ext uri="{FF2B5EF4-FFF2-40B4-BE49-F238E27FC236}">
                <a16:creationId xmlns:a16="http://schemas.microsoft.com/office/drawing/2014/main" id="{BF26C30B-1224-BF47-A9D9-F740F1429702}"/>
              </a:ext>
            </a:extLst>
          </p:cNvPr>
          <p:cNvSpPr>
            <a:spLocks noChangeArrowheads="1"/>
          </p:cNvSpPr>
          <p:nvPr/>
        </p:nvSpPr>
        <p:spPr bwMode="auto">
          <a:xfrm>
            <a:off x="2381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4" name="Прямоугольник 29">
            <a:extLst>
              <a:ext uri="{FF2B5EF4-FFF2-40B4-BE49-F238E27FC236}">
                <a16:creationId xmlns:a16="http://schemas.microsoft.com/office/drawing/2014/main" id="{420D34A4-FEE0-C440-B459-6CEF45267857}"/>
              </a:ext>
            </a:extLst>
          </p:cNvPr>
          <p:cNvSpPr>
            <a:spLocks noChangeArrowheads="1"/>
          </p:cNvSpPr>
          <p:nvPr/>
        </p:nvSpPr>
        <p:spPr bwMode="auto">
          <a:xfrm>
            <a:off x="509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5" name="Прямоугольник 32">
            <a:extLst>
              <a:ext uri="{FF2B5EF4-FFF2-40B4-BE49-F238E27FC236}">
                <a16:creationId xmlns:a16="http://schemas.microsoft.com/office/drawing/2014/main" id="{C5B083AC-0BDC-2644-ABF9-3663AC218E36}"/>
              </a:ext>
            </a:extLst>
          </p:cNvPr>
          <p:cNvSpPr>
            <a:spLocks noChangeArrowheads="1"/>
          </p:cNvSpPr>
          <p:nvPr/>
        </p:nvSpPr>
        <p:spPr bwMode="auto">
          <a:xfrm>
            <a:off x="1571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6" name="Прямоугольник 34">
            <a:extLst>
              <a:ext uri="{FF2B5EF4-FFF2-40B4-BE49-F238E27FC236}">
                <a16:creationId xmlns:a16="http://schemas.microsoft.com/office/drawing/2014/main" id="{6AE4E6C9-53E6-7048-8C8D-60BA8FDF5724}"/>
              </a:ext>
            </a:extLst>
          </p:cNvPr>
          <p:cNvSpPr>
            <a:spLocks noChangeArrowheads="1"/>
          </p:cNvSpPr>
          <p:nvPr/>
        </p:nvSpPr>
        <p:spPr bwMode="auto">
          <a:xfrm>
            <a:off x="13033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7" name="Прямоугольник 35">
            <a:extLst>
              <a:ext uri="{FF2B5EF4-FFF2-40B4-BE49-F238E27FC236}">
                <a16:creationId xmlns:a16="http://schemas.microsoft.com/office/drawing/2014/main" id="{CB702434-1E4A-5A43-8F61-8024B4FE41F3}"/>
              </a:ext>
            </a:extLst>
          </p:cNvPr>
          <p:cNvSpPr>
            <a:spLocks noChangeArrowheads="1"/>
          </p:cNvSpPr>
          <p:nvPr/>
        </p:nvSpPr>
        <p:spPr bwMode="auto">
          <a:xfrm>
            <a:off x="1219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8" name="Прямоугольник 36">
            <a:extLst>
              <a:ext uri="{FF2B5EF4-FFF2-40B4-BE49-F238E27FC236}">
                <a16:creationId xmlns:a16="http://schemas.microsoft.com/office/drawing/2014/main" id="{C2B52FAB-998B-A045-B96C-60C3FD6E3642}"/>
              </a:ext>
            </a:extLst>
          </p:cNvPr>
          <p:cNvSpPr>
            <a:spLocks noChangeArrowheads="1"/>
          </p:cNvSpPr>
          <p:nvPr/>
        </p:nvSpPr>
        <p:spPr bwMode="auto">
          <a:xfrm>
            <a:off x="8667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9" name="Прямоугольник 37">
            <a:extLst>
              <a:ext uri="{FF2B5EF4-FFF2-40B4-BE49-F238E27FC236}">
                <a16:creationId xmlns:a16="http://schemas.microsoft.com/office/drawing/2014/main" id="{29958431-B166-EF42-A3C6-CA1C5FDCA93E}"/>
              </a:ext>
            </a:extLst>
          </p:cNvPr>
          <p:cNvSpPr>
            <a:spLocks noChangeArrowheads="1"/>
          </p:cNvSpPr>
          <p:nvPr/>
        </p:nvSpPr>
        <p:spPr bwMode="auto">
          <a:xfrm>
            <a:off x="165576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0" name="Прямоугольник 38">
            <a:extLst>
              <a:ext uri="{FF2B5EF4-FFF2-40B4-BE49-F238E27FC236}">
                <a16:creationId xmlns:a16="http://schemas.microsoft.com/office/drawing/2014/main" id="{0E481951-5D9F-7449-BD08-15E9B5C8BC6F}"/>
              </a:ext>
            </a:extLst>
          </p:cNvPr>
          <p:cNvSpPr>
            <a:spLocks noChangeArrowheads="1"/>
          </p:cNvSpPr>
          <p:nvPr/>
        </p:nvSpPr>
        <p:spPr bwMode="auto">
          <a:xfrm>
            <a:off x="20129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1" name="Прямоугольник 39">
            <a:extLst>
              <a:ext uri="{FF2B5EF4-FFF2-40B4-BE49-F238E27FC236}">
                <a16:creationId xmlns:a16="http://schemas.microsoft.com/office/drawing/2014/main" id="{FAE55AA8-33B3-3A41-8CED-1E8263AE86AD}"/>
              </a:ext>
            </a:extLst>
          </p:cNvPr>
          <p:cNvSpPr>
            <a:spLocks noChangeArrowheads="1"/>
          </p:cNvSpPr>
          <p:nvPr/>
        </p:nvSpPr>
        <p:spPr bwMode="auto">
          <a:xfrm>
            <a:off x="192881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2" name="Прямоугольник 40">
            <a:extLst>
              <a:ext uri="{FF2B5EF4-FFF2-40B4-BE49-F238E27FC236}">
                <a16:creationId xmlns:a16="http://schemas.microsoft.com/office/drawing/2014/main" id="{D93BA690-0C2A-AA41-833A-3AD6FDCF74D8}"/>
              </a:ext>
            </a:extLst>
          </p:cNvPr>
          <p:cNvSpPr>
            <a:spLocks noChangeArrowheads="1"/>
          </p:cNvSpPr>
          <p:nvPr/>
        </p:nvSpPr>
        <p:spPr bwMode="auto">
          <a:xfrm>
            <a:off x="1576388"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3" name="Прямоугольник 41">
            <a:extLst>
              <a:ext uri="{FF2B5EF4-FFF2-40B4-BE49-F238E27FC236}">
                <a16:creationId xmlns:a16="http://schemas.microsoft.com/office/drawing/2014/main" id="{2E73C6C5-88FB-E24B-B9D2-B36FE61C8C2F}"/>
              </a:ext>
            </a:extLst>
          </p:cNvPr>
          <p:cNvSpPr>
            <a:spLocks noChangeArrowheads="1"/>
          </p:cNvSpPr>
          <p:nvPr/>
        </p:nvSpPr>
        <p:spPr bwMode="auto">
          <a:xfrm>
            <a:off x="236696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4" name="Прямоугольник 42">
            <a:extLst>
              <a:ext uri="{FF2B5EF4-FFF2-40B4-BE49-F238E27FC236}">
                <a16:creationId xmlns:a16="http://schemas.microsoft.com/office/drawing/2014/main" id="{7337FE59-C89E-374C-B146-12BAF2CA3A7E}"/>
              </a:ext>
            </a:extLst>
          </p:cNvPr>
          <p:cNvSpPr>
            <a:spLocks noChangeArrowheads="1"/>
          </p:cNvSpPr>
          <p:nvPr/>
        </p:nvSpPr>
        <p:spPr bwMode="auto">
          <a:xfrm>
            <a:off x="27241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5" name="Прямоугольник 43">
            <a:extLst>
              <a:ext uri="{FF2B5EF4-FFF2-40B4-BE49-F238E27FC236}">
                <a16:creationId xmlns:a16="http://schemas.microsoft.com/office/drawing/2014/main" id="{F5E1DD37-7EF1-0E49-A0E6-38F249B875B4}"/>
              </a:ext>
            </a:extLst>
          </p:cNvPr>
          <p:cNvSpPr>
            <a:spLocks noChangeArrowheads="1"/>
          </p:cNvSpPr>
          <p:nvPr/>
        </p:nvSpPr>
        <p:spPr bwMode="auto">
          <a:xfrm>
            <a:off x="264001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6" name="Прямоугольник 44">
            <a:extLst>
              <a:ext uri="{FF2B5EF4-FFF2-40B4-BE49-F238E27FC236}">
                <a16:creationId xmlns:a16="http://schemas.microsoft.com/office/drawing/2014/main" id="{B5737DC7-48BE-2B43-A53D-9E61887CFF26}"/>
              </a:ext>
            </a:extLst>
          </p:cNvPr>
          <p:cNvSpPr>
            <a:spLocks noChangeArrowheads="1"/>
          </p:cNvSpPr>
          <p:nvPr/>
        </p:nvSpPr>
        <p:spPr bwMode="auto">
          <a:xfrm>
            <a:off x="2287588"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7" name="Прямоугольник 45">
            <a:extLst>
              <a:ext uri="{FF2B5EF4-FFF2-40B4-BE49-F238E27FC236}">
                <a16:creationId xmlns:a16="http://schemas.microsoft.com/office/drawing/2014/main" id="{E2E8F951-C886-C748-B999-850FC6A9B783}"/>
              </a:ext>
            </a:extLst>
          </p:cNvPr>
          <p:cNvSpPr>
            <a:spLocks noChangeArrowheads="1"/>
          </p:cNvSpPr>
          <p:nvPr/>
        </p:nvSpPr>
        <p:spPr bwMode="auto">
          <a:xfrm>
            <a:off x="30765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8" name="Прямоугольник 46">
            <a:extLst>
              <a:ext uri="{FF2B5EF4-FFF2-40B4-BE49-F238E27FC236}">
                <a16:creationId xmlns:a16="http://schemas.microsoft.com/office/drawing/2014/main" id="{EEA85361-9A37-6C4D-8D54-0CF4B24BBE53}"/>
              </a:ext>
            </a:extLst>
          </p:cNvPr>
          <p:cNvSpPr>
            <a:spLocks noChangeArrowheads="1"/>
          </p:cNvSpPr>
          <p:nvPr/>
        </p:nvSpPr>
        <p:spPr bwMode="auto">
          <a:xfrm>
            <a:off x="343376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9" name="Прямоугольник 47">
            <a:extLst>
              <a:ext uri="{FF2B5EF4-FFF2-40B4-BE49-F238E27FC236}">
                <a16:creationId xmlns:a16="http://schemas.microsoft.com/office/drawing/2014/main" id="{A59CED2E-8297-1C41-BFA0-581A6B3C73F6}"/>
              </a:ext>
            </a:extLst>
          </p:cNvPr>
          <p:cNvSpPr>
            <a:spLocks noChangeArrowheads="1"/>
          </p:cNvSpPr>
          <p:nvPr/>
        </p:nvSpPr>
        <p:spPr bwMode="auto">
          <a:xfrm>
            <a:off x="33496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0" name="Прямоугольник 48">
            <a:extLst>
              <a:ext uri="{FF2B5EF4-FFF2-40B4-BE49-F238E27FC236}">
                <a16:creationId xmlns:a16="http://schemas.microsoft.com/office/drawing/2014/main" id="{2FAC439E-CCB7-DA4C-87F7-A408AB8C25CA}"/>
              </a:ext>
            </a:extLst>
          </p:cNvPr>
          <p:cNvSpPr>
            <a:spLocks noChangeArrowheads="1"/>
          </p:cNvSpPr>
          <p:nvPr/>
        </p:nvSpPr>
        <p:spPr bwMode="auto">
          <a:xfrm>
            <a:off x="299720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1" name="Прямоугольник 49">
            <a:extLst>
              <a:ext uri="{FF2B5EF4-FFF2-40B4-BE49-F238E27FC236}">
                <a16:creationId xmlns:a16="http://schemas.microsoft.com/office/drawing/2014/main" id="{D51958F0-7A5A-0743-B4B5-93DA936FE6F1}"/>
              </a:ext>
            </a:extLst>
          </p:cNvPr>
          <p:cNvSpPr>
            <a:spLocks noChangeArrowheads="1"/>
          </p:cNvSpPr>
          <p:nvPr/>
        </p:nvSpPr>
        <p:spPr bwMode="auto">
          <a:xfrm>
            <a:off x="37861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2" name="Прямоугольник 50">
            <a:extLst>
              <a:ext uri="{FF2B5EF4-FFF2-40B4-BE49-F238E27FC236}">
                <a16:creationId xmlns:a16="http://schemas.microsoft.com/office/drawing/2014/main" id="{C27D91D9-C658-4F48-BFDF-4D8FC1ED922A}"/>
              </a:ext>
            </a:extLst>
          </p:cNvPr>
          <p:cNvSpPr>
            <a:spLocks noChangeArrowheads="1"/>
          </p:cNvSpPr>
          <p:nvPr/>
        </p:nvSpPr>
        <p:spPr bwMode="auto">
          <a:xfrm>
            <a:off x="41417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3" name="Прямоугольник 51">
            <a:extLst>
              <a:ext uri="{FF2B5EF4-FFF2-40B4-BE49-F238E27FC236}">
                <a16:creationId xmlns:a16="http://schemas.microsoft.com/office/drawing/2014/main" id="{2CD3F2B3-27B6-034F-93BF-97082B105220}"/>
              </a:ext>
            </a:extLst>
          </p:cNvPr>
          <p:cNvSpPr>
            <a:spLocks noChangeArrowheads="1"/>
          </p:cNvSpPr>
          <p:nvPr/>
        </p:nvSpPr>
        <p:spPr bwMode="auto">
          <a:xfrm>
            <a:off x="40592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4" name="Прямоугольник 52">
            <a:extLst>
              <a:ext uri="{FF2B5EF4-FFF2-40B4-BE49-F238E27FC236}">
                <a16:creationId xmlns:a16="http://schemas.microsoft.com/office/drawing/2014/main" id="{1D9673DE-A885-6D41-9F09-F221B4BA1C55}"/>
              </a:ext>
            </a:extLst>
          </p:cNvPr>
          <p:cNvSpPr>
            <a:spLocks noChangeArrowheads="1"/>
          </p:cNvSpPr>
          <p:nvPr/>
        </p:nvSpPr>
        <p:spPr bwMode="auto">
          <a:xfrm>
            <a:off x="37052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5" name="Прямоугольник 53">
            <a:extLst>
              <a:ext uri="{FF2B5EF4-FFF2-40B4-BE49-F238E27FC236}">
                <a16:creationId xmlns:a16="http://schemas.microsoft.com/office/drawing/2014/main" id="{BCB27923-4561-2A4D-BF51-FF5F083A4A1A}"/>
              </a:ext>
            </a:extLst>
          </p:cNvPr>
          <p:cNvSpPr>
            <a:spLocks noChangeArrowheads="1"/>
          </p:cNvSpPr>
          <p:nvPr/>
        </p:nvSpPr>
        <p:spPr bwMode="auto">
          <a:xfrm>
            <a:off x="4494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6" name="Прямоугольник 54">
            <a:extLst>
              <a:ext uri="{FF2B5EF4-FFF2-40B4-BE49-F238E27FC236}">
                <a16:creationId xmlns:a16="http://schemas.microsoft.com/office/drawing/2014/main" id="{8A3DE7EA-5B22-DC4F-A0F8-DE74F83CA7BA}"/>
              </a:ext>
            </a:extLst>
          </p:cNvPr>
          <p:cNvSpPr>
            <a:spLocks noChangeArrowheads="1"/>
          </p:cNvSpPr>
          <p:nvPr/>
        </p:nvSpPr>
        <p:spPr bwMode="auto">
          <a:xfrm>
            <a:off x="48498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7" name="Прямоугольник 55">
            <a:extLst>
              <a:ext uri="{FF2B5EF4-FFF2-40B4-BE49-F238E27FC236}">
                <a16:creationId xmlns:a16="http://schemas.microsoft.com/office/drawing/2014/main" id="{BB3BEF02-E736-2B47-B780-37EDDA8ED813}"/>
              </a:ext>
            </a:extLst>
          </p:cNvPr>
          <p:cNvSpPr>
            <a:spLocks noChangeArrowheads="1"/>
          </p:cNvSpPr>
          <p:nvPr/>
        </p:nvSpPr>
        <p:spPr bwMode="auto">
          <a:xfrm>
            <a:off x="47672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8" name="Прямоугольник 56">
            <a:extLst>
              <a:ext uri="{FF2B5EF4-FFF2-40B4-BE49-F238E27FC236}">
                <a16:creationId xmlns:a16="http://schemas.microsoft.com/office/drawing/2014/main" id="{58BF0F8E-6516-5948-A3D9-81D0BA747AA5}"/>
              </a:ext>
            </a:extLst>
          </p:cNvPr>
          <p:cNvSpPr>
            <a:spLocks noChangeArrowheads="1"/>
          </p:cNvSpPr>
          <p:nvPr/>
        </p:nvSpPr>
        <p:spPr bwMode="auto">
          <a:xfrm>
            <a:off x="4413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9" name="Прямоугольник 57">
            <a:extLst>
              <a:ext uri="{FF2B5EF4-FFF2-40B4-BE49-F238E27FC236}">
                <a16:creationId xmlns:a16="http://schemas.microsoft.com/office/drawing/2014/main" id="{0690B182-55BB-8045-9F49-B80917A82B14}"/>
              </a:ext>
            </a:extLst>
          </p:cNvPr>
          <p:cNvSpPr>
            <a:spLocks noChangeArrowheads="1"/>
          </p:cNvSpPr>
          <p:nvPr/>
        </p:nvSpPr>
        <p:spPr bwMode="auto">
          <a:xfrm>
            <a:off x="52038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0" name="Прямоугольник 58">
            <a:extLst>
              <a:ext uri="{FF2B5EF4-FFF2-40B4-BE49-F238E27FC236}">
                <a16:creationId xmlns:a16="http://schemas.microsoft.com/office/drawing/2014/main" id="{375DC7D7-95B7-1844-9D62-B0A33B7A7CA3}"/>
              </a:ext>
            </a:extLst>
          </p:cNvPr>
          <p:cNvSpPr>
            <a:spLocks noChangeArrowheads="1"/>
          </p:cNvSpPr>
          <p:nvPr/>
        </p:nvSpPr>
        <p:spPr bwMode="auto">
          <a:xfrm>
            <a:off x="5559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1" name="Прямоугольник 59">
            <a:extLst>
              <a:ext uri="{FF2B5EF4-FFF2-40B4-BE49-F238E27FC236}">
                <a16:creationId xmlns:a16="http://schemas.microsoft.com/office/drawing/2014/main" id="{340B8B16-87C5-6D4A-9FFB-76032B3199D4}"/>
              </a:ext>
            </a:extLst>
          </p:cNvPr>
          <p:cNvSpPr>
            <a:spLocks noChangeArrowheads="1"/>
          </p:cNvSpPr>
          <p:nvPr/>
        </p:nvSpPr>
        <p:spPr bwMode="auto">
          <a:xfrm>
            <a:off x="54768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2" name="Прямоугольник 60">
            <a:extLst>
              <a:ext uri="{FF2B5EF4-FFF2-40B4-BE49-F238E27FC236}">
                <a16:creationId xmlns:a16="http://schemas.microsoft.com/office/drawing/2014/main" id="{4CF5CBD1-98EF-FF4C-81E1-355E3314D2AF}"/>
              </a:ext>
            </a:extLst>
          </p:cNvPr>
          <p:cNvSpPr>
            <a:spLocks noChangeArrowheads="1"/>
          </p:cNvSpPr>
          <p:nvPr/>
        </p:nvSpPr>
        <p:spPr bwMode="auto">
          <a:xfrm>
            <a:off x="51228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3" name="Прямоугольник 61">
            <a:extLst>
              <a:ext uri="{FF2B5EF4-FFF2-40B4-BE49-F238E27FC236}">
                <a16:creationId xmlns:a16="http://schemas.microsoft.com/office/drawing/2014/main" id="{AAA8A867-D481-5442-B46C-A2A490295967}"/>
              </a:ext>
            </a:extLst>
          </p:cNvPr>
          <p:cNvSpPr>
            <a:spLocks noChangeArrowheads="1"/>
          </p:cNvSpPr>
          <p:nvPr/>
        </p:nvSpPr>
        <p:spPr bwMode="auto">
          <a:xfrm>
            <a:off x="59134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4" name="Прямоугольник 62">
            <a:extLst>
              <a:ext uri="{FF2B5EF4-FFF2-40B4-BE49-F238E27FC236}">
                <a16:creationId xmlns:a16="http://schemas.microsoft.com/office/drawing/2014/main" id="{2E9565F6-2B71-9E42-AD68-1AF4AC1ACEED}"/>
              </a:ext>
            </a:extLst>
          </p:cNvPr>
          <p:cNvSpPr>
            <a:spLocks noChangeArrowheads="1"/>
          </p:cNvSpPr>
          <p:nvPr/>
        </p:nvSpPr>
        <p:spPr bwMode="auto">
          <a:xfrm>
            <a:off x="62690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5" name="Прямоугольник 63">
            <a:extLst>
              <a:ext uri="{FF2B5EF4-FFF2-40B4-BE49-F238E27FC236}">
                <a16:creationId xmlns:a16="http://schemas.microsoft.com/office/drawing/2014/main" id="{A23DFAEA-2F18-CC4F-BAF0-6DA60EC2B08C}"/>
              </a:ext>
            </a:extLst>
          </p:cNvPr>
          <p:cNvSpPr>
            <a:spLocks noChangeArrowheads="1"/>
          </p:cNvSpPr>
          <p:nvPr/>
        </p:nvSpPr>
        <p:spPr bwMode="auto">
          <a:xfrm>
            <a:off x="6186488"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6" name="Прямоугольник 64">
            <a:extLst>
              <a:ext uri="{FF2B5EF4-FFF2-40B4-BE49-F238E27FC236}">
                <a16:creationId xmlns:a16="http://schemas.microsoft.com/office/drawing/2014/main" id="{DDA6D4B0-0549-424E-A546-F926CC2E5437}"/>
              </a:ext>
            </a:extLst>
          </p:cNvPr>
          <p:cNvSpPr>
            <a:spLocks noChangeArrowheads="1"/>
          </p:cNvSpPr>
          <p:nvPr/>
        </p:nvSpPr>
        <p:spPr bwMode="auto">
          <a:xfrm>
            <a:off x="58324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7" name="Прямоугольник 65">
            <a:extLst>
              <a:ext uri="{FF2B5EF4-FFF2-40B4-BE49-F238E27FC236}">
                <a16:creationId xmlns:a16="http://schemas.microsoft.com/office/drawing/2014/main" id="{ADE6E742-D480-7D4D-B631-F19F0396EAE3}"/>
              </a:ext>
            </a:extLst>
          </p:cNvPr>
          <p:cNvSpPr>
            <a:spLocks noChangeArrowheads="1"/>
          </p:cNvSpPr>
          <p:nvPr/>
        </p:nvSpPr>
        <p:spPr bwMode="auto">
          <a:xfrm>
            <a:off x="66246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8" name="Прямоугольник 66">
            <a:extLst>
              <a:ext uri="{FF2B5EF4-FFF2-40B4-BE49-F238E27FC236}">
                <a16:creationId xmlns:a16="http://schemas.microsoft.com/office/drawing/2014/main" id="{9321B9EA-1947-1D4B-9C14-F91386C101A1}"/>
              </a:ext>
            </a:extLst>
          </p:cNvPr>
          <p:cNvSpPr>
            <a:spLocks noChangeArrowheads="1"/>
          </p:cNvSpPr>
          <p:nvPr/>
        </p:nvSpPr>
        <p:spPr bwMode="auto">
          <a:xfrm>
            <a:off x="69802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9" name="Прямоугольник 67">
            <a:extLst>
              <a:ext uri="{FF2B5EF4-FFF2-40B4-BE49-F238E27FC236}">
                <a16:creationId xmlns:a16="http://schemas.microsoft.com/office/drawing/2014/main" id="{1D7E593C-7702-544D-A369-AE3E8EBCABC9}"/>
              </a:ext>
            </a:extLst>
          </p:cNvPr>
          <p:cNvSpPr>
            <a:spLocks noChangeArrowheads="1"/>
          </p:cNvSpPr>
          <p:nvPr/>
        </p:nvSpPr>
        <p:spPr bwMode="auto">
          <a:xfrm>
            <a:off x="6897688"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0" name="Прямоугольник 68">
            <a:extLst>
              <a:ext uri="{FF2B5EF4-FFF2-40B4-BE49-F238E27FC236}">
                <a16:creationId xmlns:a16="http://schemas.microsoft.com/office/drawing/2014/main" id="{D5A15DD0-AF48-564F-A598-DD79F6E06FF9}"/>
              </a:ext>
            </a:extLst>
          </p:cNvPr>
          <p:cNvSpPr>
            <a:spLocks noChangeArrowheads="1"/>
          </p:cNvSpPr>
          <p:nvPr/>
        </p:nvSpPr>
        <p:spPr bwMode="auto">
          <a:xfrm>
            <a:off x="65436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1" name="Прямоугольник 69">
            <a:extLst>
              <a:ext uri="{FF2B5EF4-FFF2-40B4-BE49-F238E27FC236}">
                <a16:creationId xmlns:a16="http://schemas.microsoft.com/office/drawing/2014/main" id="{A0299CB4-C241-6A4E-BEF8-00B116BBB323}"/>
              </a:ext>
            </a:extLst>
          </p:cNvPr>
          <p:cNvSpPr>
            <a:spLocks noChangeArrowheads="1"/>
          </p:cNvSpPr>
          <p:nvPr/>
        </p:nvSpPr>
        <p:spPr bwMode="auto">
          <a:xfrm>
            <a:off x="73342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2" name="Прямоугольник 71">
            <a:extLst>
              <a:ext uri="{FF2B5EF4-FFF2-40B4-BE49-F238E27FC236}">
                <a16:creationId xmlns:a16="http://schemas.microsoft.com/office/drawing/2014/main" id="{4CCC687C-CAC8-0A4F-B467-C13079B99043}"/>
              </a:ext>
            </a:extLst>
          </p:cNvPr>
          <p:cNvSpPr>
            <a:spLocks noChangeArrowheads="1"/>
          </p:cNvSpPr>
          <p:nvPr/>
        </p:nvSpPr>
        <p:spPr bwMode="auto">
          <a:xfrm>
            <a:off x="760730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3" name="Прямоугольник 72">
            <a:extLst>
              <a:ext uri="{FF2B5EF4-FFF2-40B4-BE49-F238E27FC236}">
                <a16:creationId xmlns:a16="http://schemas.microsoft.com/office/drawing/2014/main" id="{DC7AB349-0588-AE45-9953-3B430F8E0F10}"/>
              </a:ext>
            </a:extLst>
          </p:cNvPr>
          <p:cNvSpPr>
            <a:spLocks noChangeArrowheads="1"/>
          </p:cNvSpPr>
          <p:nvPr/>
        </p:nvSpPr>
        <p:spPr bwMode="auto">
          <a:xfrm>
            <a:off x="72532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4" name="Прямоугольник 74">
            <a:extLst>
              <a:ext uri="{FF2B5EF4-FFF2-40B4-BE49-F238E27FC236}">
                <a16:creationId xmlns:a16="http://schemas.microsoft.com/office/drawing/2014/main" id="{CC376A1D-1A88-9E46-8750-0C23F68B9FD8}"/>
              </a:ext>
            </a:extLst>
          </p:cNvPr>
          <p:cNvSpPr>
            <a:spLocks noChangeArrowheads="1"/>
          </p:cNvSpPr>
          <p:nvPr/>
        </p:nvSpPr>
        <p:spPr bwMode="auto">
          <a:xfrm>
            <a:off x="839946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5" name="Прямоугольник 75">
            <a:extLst>
              <a:ext uri="{FF2B5EF4-FFF2-40B4-BE49-F238E27FC236}">
                <a16:creationId xmlns:a16="http://schemas.microsoft.com/office/drawing/2014/main" id="{2B40BE9E-4FD7-1A40-BEB6-EB20F21B5BA5}"/>
              </a:ext>
            </a:extLst>
          </p:cNvPr>
          <p:cNvSpPr>
            <a:spLocks noChangeArrowheads="1"/>
          </p:cNvSpPr>
          <p:nvPr/>
        </p:nvSpPr>
        <p:spPr bwMode="auto">
          <a:xfrm>
            <a:off x="83153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6" name="Прямоугольник 76">
            <a:extLst>
              <a:ext uri="{FF2B5EF4-FFF2-40B4-BE49-F238E27FC236}">
                <a16:creationId xmlns:a16="http://schemas.microsoft.com/office/drawing/2014/main" id="{C3BD9CC7-0256-DD47-BC61-4635993788EB}"/>
              </a:ext>
            </a:extLst>
          </p:cNvPr>
          <p:cNvSpPr>
            <a:spLocks noChangeArrowheads="1"/>
          </p:cNvSpPr>
          <p:nvPr/>
        </p:nvSpPr>
        <p:spPr bwMode="auto">
          <a:xfrm>
            <a:off x="796290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7" name="Прямоугольник 78">
            <a:extLst>
              <a:ext uri="{FF2B5EF4-FFF2-40B4-BE49-F238E27FC236}">
                <a16:creationId xmlns:a16="http://schemas.microsoft.com/office/drawing/2014/main" id="{489544E7-7FD0-404D-AFAF-D53B803A4F8B}"/>
              </a:ext>
            </a:extLst>
          </p:cNvPr>
          <p:cNvSpPr>
            <a:spLocks noChangeArrowheads="1"/>
          </p:cNvSpPr>
          <p:nvPr/>
        </p:nvSpPr>
        <p:spPr bwMode="auto">
          <a:xfrm>
            <a:off x="8667750" y="4376738"/>
            <a:ext cx="46038"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32818" name="Прямая соединительная линия 95">
            <a:extLst>
              <a:ext uri="{FF2B5EF4-FFF2-40B4-BE49-F238E27FC236}">
                <a16:creationId xmlns:a16="http://schemas.microsoft.com/office/drawing/2014/main" id="{9AFB1E69-689F-A94A-944E-42A3119B932D}"/>
              </a:ext>
            </a:extLst>
          </p:cNvPr>
          <p:cNvCxnSpPr>
            <a:cxnSpLocks noChangeShapeType="1"/>
            <a:stCxn id="32798" idx="2"/>
          </p:cNvCxnSpPr>
          <p:nvPr/>
        </p:nvCxnSpPr>
        <p:spPr bwMode="auto">
          <a:xfrm>
            <a:off x="4437063" y="5018088"/>
            <a:ext cx="0"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9" name="Прямая соединительная линия 99">
            <a:extLst>
              <a:ext uri="{FF2B5EF4-FFF2-40B4-BE49-F238E27FC236}">
                <a16:creationId xmlns:a16="http://schemas.microsoft.com/office/drawing/2014/main" id="{CFA7F7A4-3A70-A444-9879-C7B06AA48382}"/>
              </a:ext>
            </a:extLst>
          </p:cNvPr>
          <p:cNvCxnSpPr>
            <a:cxnSpLocks/>
          </p:cNvCxnSpPr>
          <p:nvPr/>
        </p:nvCxnSpPr>
        <p:spPr bwMode="auto">
          <a:xfrm flipH="1">
            <a:off x="4437063" y="5018088"/>
            <a:ext cx="709612"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0" name="Прямая соединительная линия 102">
            <a:extLst>
              <a:ext uri="{FF2B5EF4-FFF2-40B4-BE49-F238E27FC236}">
                <a16:creationId xmlns:a16="http://schemas.microsoft.com/office/drawing/2014/main" id="{72AB0ABE-7DAB-5D4D-A48B-4033AC26795F}"/>
              </a:ext>
            </a:extLst>
          </p:cNvPr>
          <p:cNvCxnSpPr>
            <a:cxnSpLocks noChangeShapeType="1"/>
            <a:stCxn id="32806" idx="2"/>
          </p:cNvCxnSpPr>
          <p:nvPr/>
        </p:nvCxnSpPr>
        <p:spPr bwMode="auto">
          <a:xfrm flipH="1">
            <a:off x="4441825" y="5018088"/>
            <a:ext cx="14128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1" name="Прямая соединительная линия 105">
            <a:extLst>
              <a:ext uri="{FF2B5EF4-FFF2-40B4-BE49-F238E27FC236}">
                <a16:creationId xmlns:a16="http://schemas.microsoft.com/office/drawing/2014/main" id="{302F2C45-B4C5-904E-9585-8BE55181C4ED}"/>
              </a:ext>
            </a:extLst>
          </p:cNvPr>
          <p:cNvCxnSpPr>
            <a:cxnSpLocks noChangeShapeType="1"/>
            <a:stCxn id="32810" idx="2"/>
          </p:cNvCxnSpPr>
          <p:nvPr/>
        </p:nvCxnSpPr>
        <p:spPr bwMode="auto">
          <a:xfrm flipH="1">
            <a:off x="4441825" y="5018088"/>
            <a:ext cx="21240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2" name="Прямая соединительная линия 109">
            <a:extLst>
              <a:ext uri="{FF2B5EF4-FFF2-40B4-BE49-F238E27FC236}">
                <a16:creationId xmlns:a16="http://schemas.microsoft.com/office/drawing/2014/main" id="{2E4F24D9-4888-F24B-A500-A743475F0336}"/>
              </a:ext>
            </a:extLst>
          </p:cNvPr>
          <p:cNvCxnSpPr>
            <a:cxnSpLocks noChangeShapeType="1"/>
            <a:stCxn id="32813" idx="2"/>
          </p:cNvCxnSpPr>
          <p:nvPr/>
        </p:nvCxnSpPr>
        <p:spPr bwMode="auto">
          <a:xfrm flipH="1">
            <a:off x="4437063" y="5018088"/>
            <a:ext cx="2838450"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3" name="Прямая соединительная линия 112">
            <a:extLst>
              <a:ext uri="{FF2B5EF4-FFF2-40B4-BE49-F238E27FC236}">
                <a16:creationId xmlns:a16="http://schemas.microsoft.com/office/drawing/2014/main" id="{6A2D31AF-37DC-A54F-B09E-F81289F38DBE}"/>
              </a:ext>
            </a:extLst>
          </p:cNvPr>
          <p:cNvCxnSpPr>
            <a:cxnSpLocks noChangeShapeType="1"/>
            <a:stCxn id="32816" idx="2"/>
          </p:cNvCxnSpPr>
          <p:nvPr/>
        </p:nvCxnSpPr>
        <p:spPr bwMode="auto">
          <a:xfrm flipH="1">
            <a:off x="4437063" y="5018088"/>
            <a:ext cx="3548062"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4" name="Прямая соединительная линия 114">
            <a:extLst>
              <a:ext uri="{FF2B5EF4-FFF2-40B4-BE49-F238E27FC236}">
                <a16:creationId xmlns:a16="http://schemas.microsoft.com/office/drawing/2014/main" id="{7EBB0407-89F4-3A4A-BE3F-E6D530C6CDAF}"/>
              </a:ext>
            </a:extLst>
          </p:cNvPr>
          <p:cNvCxnSpPr>
            <a:cxnSpLocks noChangeShapeType="1"/>
            <a:stCxn id="32817" idx="2"/>
          </p:cNvCxnSpPr>
          <p:nvPr/>
        </p:nvCxnSpPr>
        <p:spPr bwMode="auto">
          <a:xfrm flipH="1">
            <a:off x="4430713" y="5024438"/>
            <a:ext cx="4260850" cy="712787"/>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5" name="Прямая соединительная линия 123">
            <a:extLst>
              <a:ext uri="{FF2B5EF4-FFF2-40B4-BE49-F238E27FC236}">
                <a16:creationId xmlns:a16="http://schemas.microsoft.com/office/drawing/2014/main" id="{5F978210-50EE-4C45-A749-70E474DCE90D}"/>
              </a:ext>
            </a:extLst>
          </p:cNvPr>
          <p:cNvCxnSpPr>
            <a:cxnSpLocks noChangeShapeType="1"/>
            <a:stCxn id="32794" idx="2"/>
          </p:cNvCxnSpPr>
          <p:nvPr/>
        </p:nvCxnSpPr>
        <p:spPr bwMode="auto">
          <a:xfrm>
            <a:off x="3729038" y="5018088"/>
            <a:ext cx="7016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6" name="Прямая соединительная линия 126">
            <a:extLst>
              <a:ext uri="{FF2B5EF4-FFF2-40B4-BE49-F238E27FC236}">
                <a16:creationId xmlns:a16="http://schemas.microsoft.com/office/drawing/2014/main" id="{938C411B-A5D2-DC40-AD7E-0719A95F8DC7}"/>
              </a:ext>
            </a:extLst>
          </p:cNvPr>
          <p:cNvCxnSpPr>
            <a:cxnSpLocks noChangeShapeType="1"/>
            <a:stCxn id="32790" idx="2"/>
          </p:cNvCxnSpPr>
          <p:nvPr/>
        </p:nvCxnSpPr>
        <p:spPr bwMode="auto">
          <a:xfrm>
            <a:off x="3019425" y="5018088"/>
            <a:ext cx="1420813"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7" name="Прямая соединительная линия 130">
            <a:extLst>
              <a:ext uri="{FF2B5EF4-FFF2-40B4-BE49-F238E27FC236}">
                <a16:creationId xmlns:a16="http://schemas.microsoft.com/office/drawing/2014/main" id="{1B6A590D-8422-EC43-BA29-341A939D74C8}"/>
              </a:ext>
            </a:extLst>
          </p:cNvPr>
          <p:cNvCxnSpPr>
            <a:cxnSpLocks noChangeShapeType="1"/>
            <a:stCxn id="32786" idx="2"/>
          </p:cNvCxnSpPr>
          <p:nvPr/>
        </p:nvCxnSpPr>
        <p:spPr bwMode="auto">
          <a:xfrm>
            <a:off x="2309813" y="5018088"/>
            <a:ext cx="2128837"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8" name="Прямая соединительная линия 134">
            <a:extLst>
              <a:ext uri="{FF2B5EF4-FFF2-40B4-BE49-F238E27FC236}">
                <a16:creationId xmlns:a16="http://schemas.microsoft.com/office/drawing/2014/main" id="{9E05D4E5-172A-4F4F-9F21-3D48022128DE}"/>
              </a:ext>
            </a:extLst>
          </p:cNvPr>
          <p:cNvCxnSpPr>
            <a:cxnSpLocks noChangeShapeType="1"/>
            <a:stCxn id="32782" idx="2"/>
          </p:cNvCxnSpPr>
          <p:nvPr/>
        </p:nvCxnSpPr>
        <p:spPr bwMode="auto">
          <a:xfrm>
            <a:off x="1598613" y="5018088"/>
            <a:ext cx="2840037"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9" name="Прямая соединительная линия 137">
            <a:extLst>
              <a:ext uri="{FF2B5EF4-FFF2-40B4-BE49-F238E27FC236}">
                <a16:creationId xmlns:a16="http://schemas.microsoft.com/office/drawing/2014/main" id="{9EB2B752-6F3B-5240-9AEC-51DC750BF2B5}"/>
              </a:ext>
            </a:extLst>
          </p:cNvPr>
          <p:cNvCxnSpPr>
            <a:cxnSpLocks noChangeShapeType="1"/>
            <a:stCxn id="32778" idx="2"/>
          </p:cNvCxnSpPr>
          <p:nvPr/>
        </p:nvCxnSpPr>
        <p:spPr bwMode="auto">
          <a:xfrm>
            <a:off x="889000" y="5018088"/>
            <a:ext cx="3529013"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0" name="Прямая соединительная линия 142">
            <a:extLst>
              <a:ext uri="{FF2B5EF4-FFF2-40B4-BE49-F238E27FC236}">
                <a16:creationId xmlns:a16="http://schemas.microsoft.com/office/drawing/2014/main" id="{FA45B966-CA97-DB43-A940-07A7F1EF2F09}"/>
              </a:ext>
            </a:extLst>
          </p:cNvPr>
          <p:cNvCxnSpPr>
            <a:cxnSpLocks noChangeShapeType="1"/>
            <a:stCxn id="32775" idx="2"/>
          </p:cNvCxnSpPr>
          <p:nvPr/>
        </p:nvCxnSpPr>
        <p:spPr bwMode="auto">
          <a:xfrm>
            <a:off x="179388" y="5018088"/>
            <a:ext cx="425132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31" name="Овал 145">
            <a:extLst>
              <a:ext uri="{FF2B5EF4-FFF2-40B4-BE49-F238E27FC236}">
                <a16:creationId xmlns:a16="http://schemas.microsoft.com/office/drawing/2014/main" id="{18F07884-DAD6-0342-B508-1905DE8CAC19}"/>
              </a:ext>
            </a:extLst>
          </p:cNvPr>
          <p:cNvSpPr>
            <a:spLocks noChangeArrowheads="1"/>
          </p:cNvSpPr>
          <p:nvPr/>
        </p:nvSpPr>
        <p:spPr bwMode="auto">
          <a:xfrm>
            <a:off x="4383088" y="5670550"/>
            <a:ext cx="107950" cy="107950"/>
          </a:xfrm>
          <a:prstGeom prst="ellipse">
            <a:avLst/>
          </a:prstGeom>
          <a:solidFill>
            <a:schemeClr val="accent2"/>
          </a:solidFill>
          <a:ln w="9525"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9E2EDE71-C645-6A41-962D-55DCE6EA0D66}"/>
              </a:ext>
            </a:extLst>
          </p:cNvPr>
          <p:cNvCxnSpPr>
            <a:cxnSpLocks/>
          </p:cNvCxnSpPr>
          <p:nvPr/>
        </p:nvCxnSpPr>
        <p:spPr bwMode="auto">
          <a:xfrm flipV="1">
            <a:off x="104775"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EA39D098-581A-DF4D-9960-A486DD67EC71}"/>
              </a:ext>
            </a:extLst>
          </p:cNvPr>
          <p:cNvCxnSpPr>
            <a:cxnSpLocks/>
          </p:cNvCxnSpPr>
          <p:nvPr/>
        </p:nvCxnSpPr>
        <p:spPr bwMode="auto">
          <a:xfrm flipV="1">
            <a:off x="8756650"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A56FE941-B888-7B43-B306-ACDEBAD8F2BF}"/>
              </a:ext>
            </a:extLst>
          </p:cNvPr>
          <p:cNvCxnSpPr>
            <a:cxnSpLocks/>
          </p:cNvCxnSpPr>
          <p:nvPr/>
        </p:nvCxnSpPr>
        <p:spPr bwMode="auto">
          <a:xfrm flipV="1">
            <a:off x="2316163"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6A8ED4F8-C472-EB44-A32E-395BE604E747}"/>
              </a:ext>
            </a:extLst>
          </p:cNvPr>
          <p:cNvCxnSpPr>
            <a:cxnSpLocks/>
          </p:cNvCxnSpPr>
          <p:nvPr/>
        </p:nvCxnSpPr>
        <p:spPr bwMode="auto">
          <a:xfrm flipV="1">
            <a:off x="4438650"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041E8D1F-6DE1-A346-92BC-3F91DFDD4329}"/>
              </a:ext>
            </a:extLst>
          </p:cNvPr>
          <p:cNvCxnSpPr>
            <a:cxnSpLocks/>
          </p:cNvCxnSpPr>
          <p:nvPr/>
        </p:nvCxnSpPr>
        <p:spPr bwMode="auto">
          <a:xfrm flipV="1">
            <a:off x="6565900"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837" name="Прямая соединительная линия 156">
            <a:extLst>
              <a:ext uri="{FF2B5EF4-FFF2-40B4-BE49-F238E27FC236}">
                <a16:creationId xmlns:a16="http://schemas.microsoft.com/office/drawing/2014/main" id="{1961DDF2-0B79-D043-8359-7DB356F81906}"/>
              </a:ext>
            </a:extLst>
          </p:cNvPr>
          <p:cNvCxnSpPr>
            <a:cxnSpLocks/>
          </p:cNvCxnSpPr>
          <p:nvPr/>
        </p:nvCxnSpPr>
        <p:spPr bwMode="auto">
          <a:xfrm>
            <a:off x="104775" y="3644900"/>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8" name="Прямая соединительная линия 159">
            <a:extLst>
              <a:ext uri="{FF2B5EF4-FFF2-40B4-BE49-F238E27FC236}">
                <a16:creationId xmlns:a16="http://schemas.microsoft.com/office/drawing/2014/main" id="{339A7F8D-7804-6E44-AADD-C4C9A613AE10}"/>
              </a:ext>
            </a:extLst>
          </p:cNvPr>
          <p:cNvCxnSpPr>
            <a:cxnSpLocks/>
          </p:cNvCxnSpPr>
          <p:nvPr/>
        </p:nvCxnSpPr>
        <p:spPr bwMode="auto">
          <a:xfrm>
            <a:off x="82550" y="3068638"/>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9" name="Прямая соединительная линия 160">
            <a:extLst>
              <a:ext uri="{FF2B5EF4-FFF2-40B4-BE49-F238E27FC236}">
                <a16:creationId xmlns:a16="http://schemas.microsoft.com/office/drawing/2014/main" id="{00444772-7AE9-1346-BB2C-E0F943795E41}"/>
              </a:ext>
            </a:extLst>
          </p:cNvPr>
          <p:cNvCxnSpPr>
            <a:cxnSpLocks/>
          </p:cNvCxnSpPr>
          <p:nvPr/>
        </p:nvCxnSpPr>
        <p:spPr bwMode="auto">
          <a:xfrm flipV="1">
            <a:off x="533400" y="3079750"/>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0" name="Прямая соединительная линия 164">
            <a:extLst>
              <a:ext uri="{FF2B5EF4-FFF2-40B4-BE49-F238E27FC236}">
                <a16:creationId xmlns:a16="http://schemas.microsoft.com/office/drawing/2014/main" id="{0855FAE2-C9B6-F048-821A-44D4D61398FB}"/>
              </a:ext>
            </a:extLst>
          </p:cNvPr>
          <p:cNvCxnSpPr>
            <a:cxnSpLocks/>
          </p:cNvCxnSpPr>
          <p:nvPr/>
        </p:nvCxnSpPr>
        <p:spPr bwMode="auto">
          <a:xfrm>
            <a:off x="1252538" y="3078163"/>
            <a:ext cx="719137"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1" name="Прямая соединительная линия 167">
            <a:extLst>
              <a:ext uri="{FF2B5EF4-FFF2-40B4-BE49-F238E27FC236}">
                <a16:creationId xmlns:a16="http://schemas.microsoft.com/office/drawing/2014/main" id="{252D765C-04BF-AE4E-9005-9F6C0A1BF111}"/>
              </a:ext>
            </a:extLst>
          </p:cNvPr>
          <p:cNvCxnSpPr>
            <a:cxnSpLocks/>
          </p:cNvCxnSpPr>
          <p:nvPr/>
        </p:nvCxnSpPr>
        <p:spPr bwMode="auto">
          <a:xfrm>
            <a:off x="1252538" y="3078163"/>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2" name="Прямая соединительная линия 171">
            <a:extLst>
              <a:ext uri="{FF2B5EF4-FFF2-40B4-BE49-F238E27FC236}">
                <a16:creationId xmlns:a16="http://schemas.microsoft.com/office/drawing/2014/main" id="{9918F529-9B21-DC45-8103-5B6C68052613}"/>
              </a:ext>
            </a:extLst>
          </p:cNvPr>
          <p:cNvCxnSpPr>
            <a:cxnSpLocks/>
          </p:cNvCxnSpPr>
          <p:nvPr/>
        </p:nvCxnSpPr>
        <p:spPr bwMode="auto">
          <a:xfrm flipV="1">
            <a:off x="2667000" y="3071813"/>
            <a:ext cx="720725"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3" name="Прямая соединительная линия 172">
            <a:extLst>
              <a:ext uri="{FF2B5EF4-FFF2-40B4-BE49-F238E27FC236}">
                <a16:creationId xmlns:a16="http://schemas.microsoft.com/office/drawing/2014/main" id="{CC269D0F-2F1F-284D-8DE3-C14BDDF02909}"/>
              </a:ext>
            </a:extLst>
          </p:cNvPr>
          <p:cNvCxnSpPr>
            <a:cxnSpLocks/>
          </p:cNvCxnSpPr>
          <p:nvPr/>
        </p:nvCxnSpPr>
        <p:spPr bwMode="auto">
          <a:xfrm>
            <a:off x="3386138" y="3068638"/>
            <a:ext cx="720725"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4" name="Прямая соединительная линия 173">
            <a:extLst>
              <a:ext uri="{FF2B5EF4-FFF2-40B4-BE49-F238E27FC236}">
                <a16:creationId xmlns:a16="http://schemas.microsoft.com/office/drawing/2014/main" id="{A2D321C3-560C-DC4E-8538-6C9534BB70BD}"/>
              </a:ext>
            </a:extLst>
          </p:cNvPr>
          <p:cNvCxnSpPr>
            <a:cxnSpLocks/>
          </p:cNvCxnSpPr>
          <p:nvPr/>
        </p:nvCxnSpPr>
        <p:spPr bwMode="auto">
          <a:xfrm>
            <a:off x="3386138" y="3068638"/>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5" name="Прямая соединительная линия 174">
            <a:extLst>
              <a:ext uri="{FF2B5EF4-FFF2-40B4-BE49-F238E27FC236}">
                <a16:creationId xmlns:a16="http://schemas.microsoft.com/office/drawing/2014/main" id="{E3C2522B-2894-6841-A34C-D38E2AACCF12}"/>
              </a:ext>
            </a:extLst>
          </p:cNvPr>
          <p:cNvCxnSpPr>
            <a:cxnSpLocks/>
          </p:cNvCxnSpPr>
          <p:nvPr/>
        </p:nvCxnSpPr>
        <p:spPr bwMode="auto">
          <a:xfrm flipV="1">
            <a:off x="4768850" y="3073400"/>
            <a:ext cx="720725"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6" name="Прямая соединительная линия 175">
            <a:extLst>
              <a:ext uri="{FF2B5EF4-FFF2-40B4-BE49-F238E27FC236}">
                <a16:creationId xmlns:a16="http://schemas.microsoft.com/office/drawing/2014/main" id="{44692B55-0D1F-6E4B-8D50-E3601DC5F9C7}"/>
              </a:ext>
            </a:extLst>
          </p:cNvPr>
          <p:cNvCxnSpPr>
            <a:cxnSpLocks/>
          </p:cNvCxnSpPr>
          <p:nvPr/>
        </p:nvCxnSpPr>
        <p:spPr bwMode="auto">
          <a:xfrm>
            <a:off x="5489575" y="3071813"/>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7" name="Прямая соединительная линия 176">
            <a:extLst>
              <a:ext uri="{FF2B5EF4-FFF2-40B4-BE49-F238E27FC236}">
                <a16:creationId xmlns:a16="http://schemas.microsoft.com/office/drawing/2014/main" id="{9F90765C-7FBD-2B42-BF6C-4CB59D37BD8D}"/>
              </a:ext>
            </a:extLst>
          </p:cNvPr>
          <p:cNvCxnSpPr>
            <a:cxnSpLocks/>
          </p:cNvCxnSpPr>
          <p:nvPr/>
        </p:nvCxnSpPr>
        <p:spPr bwMode="auto">
          <a:xfrm>
            <a:off x="5489575" y="3071813"/>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8" name="Прямая соединительная линия 177">
            <a:extLst>
              <a:ext uri="{FF2B5EF4-FFF2-40B4-BE49-F238E27FC236}">
                <a16:creationId xmlns:a16="http://schemas.microsoft.com/office/drawing/2014/main" id="{766FC575-BA89-8A4B-A4F8-3963C59FC3F2}"/>
              </a:ext>
            </a:extLst>
          </p:cNvPr>
          <p:cNvCxnSpPr>
            <a:cxnSpLocks/>
          </p:cNvCxnSpPr>
          <p:nvPr/>
        </p:nvCxnSpPr>
        <p:spPr bwMode="auto">
          <a:xfrm flipV="1">
            <a:off x="6921500" y="3071813"/>
            <a:ext cx="720725"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9" name="Прямая соединительная линия 178">
            <a:extLst>
              <a:ext uri="{FF2B5EF4-FFF2-40B4-BE49-F238E27FC236}">
                <a16:creationId xmlns:a16="http://schemas.microsoft.com/office/drawing/2014/main" id="{8BFB23BA-5275-4043-95CD-4D4425858534}"/>
              </a:ext>
            </a:extLst>
          </p:cNvPr>
          <p:cNvCxnSpPr>
            <a:cxnSpLocks/>
          </p:cNvCxnSpPr>
          <p:nvPr/>
        </p:nvCxnSpPr>
        <p:spPr bwMode="auto">
          <a:xfrm>
            <a:off x="7642225" y="3068638"/>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0" name="Прямая соединительная линия 179">
            <a:extLst>
              <a:ext uri="{FF2B5EF4-FFF2-40B4-BE49-F238E27FC236}">
                <a16:creationId xmlns:a16="http://schemas.microsoft.com/office/drawing/2014/main" id="{55B6B295-6784-E946-BA17-3FC4288EA679}"/>
              </a:ext>
            </a:extLst>
          </p:cNvPr>
          <p:cNvCxnSpPr>
            <a:cxnSpLocks/>
          </p:cNvCxnSpPr>
          <p:nvPr/>
        </p:nvCxnSpPr>
        <p:spPr bwMode="auto">
          <a:xfrm>
            <a:off x="7642225" y="3068638"/>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1" name="Прямая соединительная линия 223">
            <a:extLst>
              <a:ext uri="{FF2B5EF4-FFF2-40B4-BE49-F238E27FC236}">
                <a16:creationId xmlns:a16="http://schemas.microsoft.com/office/drawing/2014/main" id="{4B9C8CBB-C3BD-2B4E-A7F2-DCE1B05FC4BF}"/>
              </a:ext>
            </a:extLst>
          </p:cNvPr>
          <p:cNvCxnSpPr>
            <a:cxnSpLocks/>
          </p:cNvCxnSpPr>
          <p:nvPr/>
        </p:nvCxnSpPr>
        <p:spPr bwMode="auto">
          <a:xfrm>
            <a:off x="107950" y="2492375"/>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2" name="Прямая соединительная линия 227">
            <a:extLst>
              <a:ext uri="{FF2B5EF4-FFF2-40B4-BE49-F238E27FC236}">
                <a16:creationId xmlns:a16="http://schemas.microsoft.com/office/drawing/2014/main" id="{C9B3CE40-5238-BB49-8EC9-96039E52B85B}"/>
              </a:ext>
            </a:extLst>
          </p:cNvPr>
          <p:cNvCxnSpPr>
            <a:cxnSpLocks/>
          </p:cNvCxnSpPr>
          <p:nvPr/>
        </p:nvCxnSpPr>
        <p:spPr bwMode="auto">
          <a:xfrm flipV="1">
            <a:off x="534988" y="2495550"/>
            <a:ext cx="719137"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3" name="Прямая соединительная линия 228">
            <a:extLst>
              <a:ext uri="{FF2B5EF4-FFF2-40B4-BE49-F238E27FC236}">
                <a16:creationId xmlns:a16="http://schemas.microsoft.com/office/drawing/2014/main" id="{872C278E-4CD7-9348-A34C-C0AF2A3296A1}"/>
              </a:ext>
            </a:extLst>
          </p:cNvPr>
          <p:cNvCxnSpPr>
            <a:cxnSpLocks/>
          </p:cNvCxnSpPr>
          <p:nvPr/>
        </p:nvCxnSpPr>
        <p:spPr bwMode="auto">
          <a:xfrm>
            <a:off x="1254125" y="2492375"/>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4" name="Прямая соединительная линия 229">
            <a:extLst>
              <a:ext uri="{FF2B5EF4-FFF2-40B4-BE49-F238E27FC236}">
                <a16:creationId xmlns:a16="http://schemas.microsoft.com/office/drawing/2014/main" id="{A559C1A5-F53B-B34D-A115-659EF15ED561}"/>
              </a:ext>
            </a:extLst>
          </p:cNvPr>
          <p:cNvCxnSpPr>
            <a:cxnSpLocks/>
          </p:cNvCxnSpPr>
          <p:nvPr/>
        </p:nvCxnSpPr>
        <p:spPr bwMode="auto">
          <a:xfrm>
            <a:off x="1254125" y="2492375"/>
            <a:ext cx="0"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5" name="Прямая соединительная линия 230">
            <a:extLst>
              <a:ext uri="{FF2B5EF4-FFF2-40B4-BE49-F238E27FC236}">
                <a16:creationId xmlns:a16="http://schemas.microsoft.com/office/drawing/2014/main" id="{C09BBFAC-0CB6-4144-A947-211613267F44}"/>
              </a:ext>
            </a:extLst>
          </p:cNvPr>
          <p:cNvCxnSpPr>
            <a:cxnSpLocks/>
          </p:cNvCxnSpPr>
          <p:nvPr/>
        </p:nvCxnSpPr>
        <p:spPr bwMode="auto">
          <a:xfrm flipV="1">
            <a:off x="2670175" y="2501900"/>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6" name="Прямая соединительная линия 231">
            <a:extLst>
              <a:ext uri="{FF2B5EF4-FFF2-40B4-BE49-F238E27FC236}">
                <a16:creationId xmlns:a16="http://schemas.microsoft.com/office/drawing/2014/main" id="{F8824F2A-70EE-6840-9988-82BF40704A99}"/>
              </a:ext>
            </a:extLst>
          </p:cNvPr>
          <p:cNvCxnSpPr>
            <a:cxnSpLocks/>
          </p:cNvCxnSpPr>
          <p:nvPr/>
        </p:nvCxnSpPr>
        <p:spPr bwMode="auto">
          <a:xfrm>
            <a:off x="3389313" y="2500313"/>
            <a:ext cx="719137"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7" name="Прямая соединительная линия 232">
            <a:extLst>
              <a:ext uri="{FF2B5EF4-FFF2-40B4-BE49-F238E27FC236}">
                <a16:creationId xmlns:a16="http://schemas.microsoft.com/office/drawing/2014/main" id="{22FC17F0-5CBC-5742-82CD-5AF9D9011E9D}"/>
              </a:ext>
            </a:extLst>
          </p:cNvPr>
          <p:cNvCxnSpPr>
            <a:cxnSpLocks/>
          </p:cNvCxnSpPr>
          <p:nvPr/>
        </p:nvCxnSpPr>
        <p:spPr bwMode="auto">
          <a:xfrm>
            <a:off x="3389313" y="2500313"/>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8" name="Прямая соединительная линия 233">
            <a:extLst>
              <a:ext uri="{FF2B5EF4-FFF2-40B4-BE49-F238E27FC236}">
                <a16:creationId xmlns:a16="http://schemas.microsoft.com/office/drawing/2014/main" id="{B88D6B60-7C2D-7A4B-B2FF-8229A734DCF9}"/>
              </a:ext>
            </a:extLst>
          </p:cNvPr>
          <p:cNvCxnSpPr>
            <a:cxnSpLocks/>
          </p:cNvCxnSpPr>
          <p:nvPr/>
        </p:nvCxnSpPr>
        <p:spPr bwMode="auto">
          <a:xfrm flipV="1">
            <a:off x="4783138" y="2495550"/>
            <a:ext cx="719137"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9" name="Прямая соединительная линия 234">
            <a:extLst>
              <a:ext uri="{FF2B5EF4-FFF2-40B4-BE49-F238E27FC236}">
                <a16:creationId xmlns:a16="http://schemas.microsoft.com/office/drawing/2014/main" id="{0A7D234B-0BDB-934C-9ADA-0D094FBAA5C5}"/>
              </a:ext>
            </a:extLst>
          </p:cNvPr>
          <p:cNvCxnSpPr>
            <a:cxnSpLocks/>
          </p:cNvCxnSpPr>
          <p:nvPr/>
        </p:nvCxnSpPr>
        <p:spPr bwMode="auto">
          <a:xfrm>
            <a:off x="5502275" y="2493963"/>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0" name="Прямая соединительная линия 235">
            <a:extLst>
              <a:ext uri="{FF2B5EF4-FFF2-40B4-BE49-F238E27FC236}">
                <a16:creationId xmlns:a16="http://schemas.microsoft.com/office/drawing/2014/main" id="{C47BE84E-541F-404D-B73D-5BA56ACC2747}"/>
              </a:ext>
            </a:extLst>
          </p:cNvPr>
          <p:cNvCxnSpPr>
            <a:cxnSpLocks/>
          </p:cNvCxnSpPr>
          <p:nvPr/>
        </p:nvCxnSpPr>
        <p:spPr bwMode="auto">
          <a:xfrm>
            <a:off x="5502275" y="2493963"/>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1" name="Прямая соединительная линия 236">
            <a:extLst>
              <a:ext uri="{FF2B5EF4-FFF2-40B4-BE49-F238E27FC236}">
                <a16:creationId xmlns:a16="http://schemas.microsoft.com/office/drawing/2014/main" id="{43D3FC1B-A7F2-F045-BFE2-3BA315547268}"/>
              </a:ext>
            </a:extLst>
          </p:cNvPr>
          <p:cNvCxnSpPr>
            <a:cxnSpLocks/>
          </p:cNvCxnSpPr>
          <p:nvPr/>
        </p:nvCxnSpPr>
        <p:spPr bwMode="auto">
          <a:xfrm flipV="1">
            <a:off x="6921500" y="2497138"/>
            <a:ext cx="720725"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2" name="Прямая соединительная линия 237">
            <a:extLst>
              <a:ext uri="{FF2B5EF4-FFF2-40B4-BE49-F238E27FC236}">
                <a16:creationId xmlns:a16="http://schemas.microsoft.com/office/drawing/2014/main" id="{7C647687-B418-114D-BB1F-4896BDADC73F}"/>
              </a:ext>
            </a:extLst>
          </p:cNvPr>
          <p:cNvCxnSpPr>
            <a:cxnSpLocks/>
          </p:cNvCxnSpPr>
          <p:nvPr/>
        </p:nvCxnSpPr>
        <p:spPr bwMode="auto">
          <a:xfrm>
            <a:off x="7642225" y="2495550"/>
            <a:ext cx="719138"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3" name="Прямая соединительная линия 238">
            <a:extLst>
              <a:ext uri="{FF2B5EF4-FFF2-40B4-BE49-F238E27FC236}">
                <a16:creationId xmlns:a16="http://schemas.microsoft.com/office/drawing/2014/main" id="{1565F0A6-4B05-2546-A773-B1659CC42808}"/>
              </a:ext>
            </a:extLst>
          </p:cNvPr>
          <p:cNvCxnSpPr>
            <a:cxnSpLocks/>
          </p:cNvCxnSpPr>
          <p:nvPr/>
        </p:nvCxnSpPr>
        <p:spPr bwMode="auto">
          <a:xfrm>
            <a:off x="7642225" y="2495550"/>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64" name="TextBox 240">
            <a:extLst>
              <a:ext uri="{FF2B5EF4-FFF2-40B4-BE49-F238E27FC236}">
                <a16:creationId xmlns:a16="http://schemas.microsoft.com/office/drawing/2014/main" id="{9B7EFD0D-C503-B84D-B532-919E5D218470}"/>
              </a:ext>
            </a:extLst>
          </p:cNvPr>
          <p:cNvSpPr txBox="1">
            <a:spLocks noChangeArrowheads="1"/>
          </p:cNvSpPr>
          <p:nvPr/>
        </p:nvSpPr>
        <p:spPr bwMode="auto">
          <a:xfrm>
            <a:off x="3154363" y="3305175"/>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42" name="TextBox 241">
            <a:extLst>
              <a:ext uri="{FF2B5EF4-FFF2-40B4-BE49-F238E27FC236}">
                <a16:creationId xmlns:a16="http://schemas.microsoft.com/office/drawing/2014/main" id="{08516171-CCA0-4E4A-813E-9FDD15F60C88}"/>
              </a:ext>
            </a:extLst>
          </p:cNvPr>
          <p:cNvSpPr txBox="1"/>
          <p:nvPr/>
        </p:nvSpPr>
        <p:spPr>
          <a:xfrm>
            <a:off x="2427288" y="3305175"/>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3" name="TextBox 252">
            <a:extLst>
              <a:ext uri="{FF2B5EF4-FFF2-40B4-BE49-F238E27FC236}">
                <a16:creationId xmlns:a16="http://schemas.microsoft.com/office/drawing/2014/main" id="{882E238A-EFAB-2A43-B3A3-DE425B14D70D}"/>
              </a:ext>
            </a:extLst>
          </p:cNvPr>
          <p:cNvSpPr txBox="1"/>
          <p:nvPr/>
        </p:nvSpPr>
        <p:spPr>
          <a:xfrm>
            <a:off x="3886200" y="3305175"/>
            <a:ext cx="479425"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67" name="TextBox 253">
            <a:extLst>
              <a:ext uri="{FF2B5EF4-FFF2-40B4-BE49-F238E27FC236}">
                <a16:creationId xmlns:a16="http://schemas.microsoft.com/office/drawing/2014/main" id="{AE689771-D106-F84F-AAF9-442EA58DE3BF}"/>
              </a:ext>
            </a:extLst>
          </p:cNvPr>
          <p:cNvSpPr txBox="1">
            <a:spLocks noChangeArrowheads="1"/>
          </p:cNvSpPr>
          <p:nvPr/>
        </p:nvSpPr>
        <p:spPr bwMode="auto">
          <a:xfrm>
            <a:off x="5262563" y="3303588"/>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55" name="TextBox 254">
            <a:extLst>
              <a:ext uri="{FF2B5EF4-FFF2-40B4-BE49-F238E27FC236}">
                <a16:creationId xmlns:a16="http://schemas.microsoft.com/office/drawing/2014/main" id="{E73F7741-4B3C-FB4A-B6A4-ED7760142C4F}"/>
              </a:ext>
            </a:extLst>
          </p:cNvPr>
          <p:cNvSpPr txBox="1"/>
          <p:nvPr/>
        </p:nvSpPr>
        <p:spPr>
          <a:xfrm>
            <a:off x="4535488" y="3302000"/>
            <a:ext cx="477837"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6" name="TextBox 255">
            <a:extLst>
              <a:ext uri="{FF2B5EF4-FFF2-40B4-BE49-F238E27FC236}">
                <a16:creationId xmlns:a16="http://schemas.microsoft.com/office/drawing/2014/main" id="{C68D7F0D-FCBB-8941-B5AF-CD76B8BAA31D}"/>
              </a:ext>
            </a:extLst>
          </p:cNvPr>
          <p:cNvSpPr txBox="1"/>
          <p:nvPr/>
        </p:nvSpPr>
        <p:spPr>
          <a:xfrm>
            <a:off x="5994400" y="3302000"/>
            <a:ext cx="479425"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0" name="TextBox 256">
            <a:extLst>
              <a:ext uri="{FF2B5EF4-FFF2-40B4-BE49-F238E27FC236}">
                <a16:creationId xmlns:a16="http://schemas.microsoft.com/office/drawing/2014/main" id="{43E23C09-D8D8-5845-B1FA-49E5F2DC8DDB}"/>
              </a:ext>
            </a:extLst>
          </p:cNvPr>
          <p:cNvSpPr txBox="1">
            <a:spLocks noChangeArrowheads="1"/>
          </p:cNvSpPr>
          <p:nvPr/>
        </p:nvSpPr>
        <p:spPr bwMode="auto">
          <a:xfrm>
            <a:off x="7421563" y="3308350"/>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58" name="TextBox 257">
            <a:extLst>
              <a:ext uri="{FF2B5EF4-FFF2-40B4-BE49-F238E27FC236}">
                <a16:creationId xmlns:a16="http://schemas.microsoft.com/office/drawing/2014/main" id="{FFB35763-A68D-9A46-8E6C-77E3CDBFD83B}"/>
              </a:ext>
            </a:extLst>
          </p:cNvPr>
          <p:cNvSpPr txBox="1"/>
          <p:nvPr/>
        </p:nvSpPr>
        <p:spPr>
          <a:xfrm>
            <a:off x="6694488" y="3308350"/>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9" name="TextBox 258">
            <a:extLst>
              <a:ext uri="{FF2B5EF4-FFF2-40B4-BE49-F238E27FC236}">
                <a16:creationId xmlns:a16="http://schemas.microsoft.com/office/drawing/2014/main" id="{52DE58CA-D2AB-2F40-AF65-8E8AF7C353AD}"/>
              </a:ext>
            </a:extLst>
          </p:cNvPr>
          <p:cNvSpPr txBox="1"/>
          <p:nvPr/>
        </p:nvSpPr>
        <p:spPr>
          <a:xfrm>
            <a:off x="8153400" y="3308350"/>
            <a:ext cx="477838"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3" name="TextBox 259">
            <a:extLst>
              <a:ext uri="{FF2B5EF4-FFF2-40B4-BE49-F238E27FC236}">
                <a16:creationId xmlns:a16="http://schemas.microsoft.com/office/drawing/2014/main" id="{824AC7EE-1081-754C-A969-EB03736E2A82}"/>
              </a:ext>
            </a:extLst>
          </p:cNvPr>
          <p:cNvSpPr txBox="1">
            <a:spLocks noChangeArrowheads="1"/>
          </p:cNvSpPr>
          <p:nvPr/>
        </p:nvSpPr>
        <p:spPr bwMode="auto">
          <a:xfrm>
            <a:off x="1042988" y="3308350"/>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1" name="TextBox 260">
            <a:extLst>
              <a:ext uri="{FF2B5EF4-FFF2-40B4-BE49-F238E27FC236}">
                <a16:creationId xmlns:a16="http://schemas.microsoft.com/office/drawing/2014/main" id="{C75B4348-8742-444D-AC10-AB1F5BFAEFE0}"/>
              </a:ext>
            </a:extLst>
          </p:cNvPr>
          <p:cNvSpPr txBox="1"/>
          <p:nvPr/>
        </p:nvSpPr>
        <p:spPr>
          <a:xfrm>
            <a:off x="315913" y="3306763"/>
            <a:ext cx="477837" cy="277812"/>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2" name="TextBox 261">
            <a:extLst>
              <a:ext uri="{FF2B5EF4-FFF2-40B4-BE49-F238E27FC236}">
                <a16:creationId xmlns:a16="http://schemas.microsoft.com/office/drawing/2014/main" id="{60E1CC6F-690F-0140-8740-1E0FE63F41E2}"/>
              </a:ext>
            </a:extLst>
          </p:cNvPr>
          <p:cNvSpPr txBox="1"/>
          <p:nvPr/>
        </p:nvSpPr>
        <p:spPr>
          <a:xfrm>
            <a:off x="1774825" y="3306763"/>
            <a:ext cx="477838" cy="277812"/>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6" name="TextBox 262">
            <a:extLst>
              <a:ext uri="{FF2B5EF4-FFF2-40B4-BE49-F238E27FC236}">
                <a16:creationId xmlns:a16="http://schemas.microsoft.com/office/drawing/2014/main" id="{1A82D570-C6F5-6345-956D-7CD6DA78534A}"/>
              </a:ext>
            </a:extLst>
          </p:cNvPr>
          <p:cNvSpPr txBox="1">
            <a:spLocks noChangeArrowheads="1"/>
          </p:cNvSpPr>
          <p:nvPr/>
        </p:nvSpPr>
        <p:spPr bwMode="auto">
          <a:xfrm>
            <a:off x="3155950" y="2740025"/>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4" name="TextBox 263">
            <a:extLst>
              <a:ext uri="{FF2B5EF4-FFF2-40B4-BE49-F238E27FC236}">
                <a16:creationId xmlns:a16="http://schemas.microsoft.com/office/drawing/2014/main" id="{1B4D1F96-6B5D-7047-9760-332F4ECF8151}"/>
              </a:ext>
            </a:extLst>
          </p:cNvPr>
          <p:cNvSpPr txBox="1"/>
          <p:nvPr/>
        </p:nvSpPr>
        <p:spPr>
          <a:xfrm>
            <a:off x="2428875" y="2740025"/>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5" name="TextBox 264">
            <a:extLst>
              <a:ext uri="{FF2B5EF4-FFF2-40B4-BE49-F238E27FC236}">
                <a16:creationId xmlns:a16="http://schemas.microsoft.com/office/drawing/2014/main" id="{6832348C-8DCB-DD45-961F-7B47B15FEB67}"/>
              </a:ext>
            </a:extLst>
          </p:cNvPr>
          <p:cNvSpPr txBox="1"/>
          <p:nvPr/>
        </p:nvSpPr>
        <p:spPr>
          <a:xfrm>
            <a:off x="3889375" y="2740025"/>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9" name="TextBox 265">
            <a:extLst>
              <a:ext uri="{FF2B5EF4-FFF2-40B4-BE49-F238E27FC236}">
                <a16:creationId xmlns:a16="http://schemas.microsoft.com/office/drawing/2014/main" id="{D70BB5A0-6D6D-AD43-88FF-B2589DA5875C}"/>
              </a:ext>
            </a:extLst>
          </p:cNvPr>
          <p:cNvSpPr txBox="1">
            <a:spLocks noChangeArrowheads="1"/>
          </p:cNvSpPr>
          <p:nvPr/>
        </p:nvSpPr>
        <p:spPr bwMode="auto">
          <a:xfrm>
            <a:off x="5264150" y="2738438"/>
            <a:ext cx="479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7" name="TextBox 266">
            <a:extLst>
              <a:ext uri="{FF2B5EF4-FFF2-40B4-BE49-F238E27FC236}">
                <a16:creationId xmlns:a16="http://schemas.microsoft.com/office/drawing/2014/main" id="{DD9DC21A-1A94-CA4D-9A0E-B9A5E472C906}"/>
              </a:ext>
            </a:extLst>
          </p:cNvPr>
          <p:cNvSpPr txBox="1"/>
          <p:nvPr/>
        </p:nvSpPr>
        <p:spPr>
          <a:xfrm>
            <a:off x="4537075" y="2738438"/>
            <a:ext cx="479425"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8" name="TextBox 267">
            <a:extLst>
              <a:ext uri="{FF2B5EF4-FFF2-40B4-BE49-F238E27FC236}">
                <a16:creationId xmlns:a16="http://schemas.microsoft.com/office/drawing/2014/main" id="{14DD822A-2624-0A44-A5C8-F19342A6BB0C}"/>
              </a:ext>
            </a:extLst>
          </p:cNvPr>
          <p:cNvSpPr txBox="1"/>
          <p:nvPr/>
        </p:nvSpPr>
        <p:spPr>
          <a:xfrm>
            <a:off x="5997575" y="2738438"/>
            <a:ext cx="477838"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2" name="TextBox 268">
            <a:extLst>
              <a:ext uri="{FF2B5EF4-FFF2-40B4-BE49-F238E27FC236}">
                <a16:creationId xmlns:a16="http://schemas.microsoft.com/office/drawing/2014/main" id="{0C36B45B-90AA-3648-9345-BB60FA8B6630}"/>
              </a:ext>
            </a:extLst>
          </p:cNvPr>
          <p:cNvSpPr txBox="1">
            <a:spLocks noChangeArrowheads="1"/>
          </p:cNvSpPr>
          <p:nvPr/>
        </p:nvSpPr>
        <p:spPr bwMode="auto">
          <a:xfrm>
            <a:off x="7423150" y="2743200"/>
            <a:ext cx="530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rPr>
              <a:t>QFE1</a:t>
            </a:r>
            <a:endParaRPr lang="ru-RU"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endParaRPr>
          </a:p>
        </p:txBody>
      </p:sp>
      <p:sp>
        <p:nvSpPr>
          <p:cNvPr id="270" name="TextBox 269">
            <a:extLst>
              <a:ext uri="{FF2B5EF4-FFF2-40B4-BE49-F238E27FC236}">
                <a16:creationId xmlns:a16="http://schemas.microsoft.com/office/drawing/2014/main" id="{BB816125-9273-FE4B-AFA8-AE69F7762B8A}"/>
              </a:ext>
            </a:extLst>
          </p:cNvPr>
          <p:cNvSpPr txBox="1"/>
          <p:nvPr/>
        </p:nvSpPr>
        <p:spPr>
          <a:xfrm>
            <a:off x="6696075" y="2743200"/>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4" name="TextBox 270">
            <a:extLst>
              <a:ext uri="{FF2B5EF4-FFF2-40B4-BE49-F238E27FC236}">
                <a16:creationId xmlns:a16="http://schemas.microsoft.com/office/drawing/2014/main" id="{9A10DD32-EC0B-E440-909F-F1F4DDD19B92}"/>
              </a:ext>
            </a:extLst>
          </p:cNvPr>
          <p:cNvSpPr txBox="1">
            <a:spLocks noChangeArrowheads="1"/>
          </p:cNvSpPr>
          <p:nvPr/>
        </p:nvSpPr>
        <p:spPr bwMode="auto">
          <a:xfrm>
            <a:off x="8154988" y="2743200"/>
            <a:ext cx="511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rPr>
              <a:t>QFE2</a:t>
            </a:r>
            <a:endParaRPr lang="ru-RU"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5" name="TextBox 271">
            <a:extLst>
              <a:ext uri="{FF2B5EF4-FFF2-40B4-BE49-F238E27FC236}">
                <a16:creationId xmlns:a16="http://schemas.microsoft.com/office/drawing/2014/main" id="{7703E655-FD80-8546-8B26-70FBBA45449C}"/>
              </a:ext>
            </a:extLst>
          </p:cNvPr>
          <p:cNvSpPr txBox="1">
            <a:spLocks noChangeArrowheads="1"/>
          </p:cNvSpPr>
          <p:nvPr/>
        </p:nvSpPr>
        <p:spPr bwMode="auto">
          <a:xfrm>
            <a:off x="1044575" y="2743200"/>
            <a:ext cx="5381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rPr>
              <a:t>QFE1</a:t>
            </a:r>
            <a:endParaRPr lang="ru-RU"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6" name="TextBox 272">
            <a:extLst>
              <a:ext uri="{FF2B5EF4-FFF2-40B4-BE49-F238E27FC236}">
                <a16:creationId xmlns:a16="http://schemas.microsoft.com/office/drawing/2014/main" id="{B2F972A7-C5F9-E446-9E59-8A855B176504}"/>
              </a:ext>
            </a:extLst>
          </p:cNvPr>
          <p:cNvSpPr txBox="1">
            <a:spLocks noChangeArrowheads="1"/>
          </p:cNvSpPr>
          <p:nvPr/>
        </p:nvSpPr>
        <p:spPr bwMode="auto">
          <a:xfrm>
            <a:off x="317500" y="2743200"/>
            <a:ext cx="531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rPr>
              <a:t>QFE2</a:t>
            </a:r>
            <a:endParaRPr lang="ru-RU"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endParaRPr>
          </a:p>
        </p:txBody>
      </p:sp>
      <p:sp>
        <p:nvSpPr>
          <p:cNvPr id="274" name="TextBox 273">
            <a:extLst>
              <a:ext uri="{FF2B5EF4-FFF2-40B4-BE49-F238E27FC236}">
                <a16:creationId xmlns:a16="http://schemas.microsoft.com/office/drawing/2014/main" id="{EA702B1E-2366-544F-AD43-8260BBED7168}"/>
              </a:ext>
            </a:extLst>
          </p:cNvPr>
          <p:cNvSpPr txBox="1"/>
          <p:nvPr/>
        </p:nvSpPr>
        <p:spPr>
          <a:xfrm>
            <a:off x="1776413" y="2743200"/>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8" name="TextBox 274">
            <a:extLst>
              <a:ext uri="{FF2B5EF4-FFF2-40B4-BE49-F238E27FC236}">
                <a16:creationId xmlns:a16="http://schemas.microsoft.com/office/drawing/2014/main" id="{8025CD7D-7A46-3E41-82E4-5FC7AC35A97A}"/>
              </a:ext>
            </a:extLst>
          </p:cNvPr>
          <p:cNvSpPr txBox="1">
            <a:spLocks noChangeArrowheads="1"/>
          </p:cNvSpPr>
          <p:nvPr/>
        </p:nvSpPr>
        <p:spPr bwMode="auto">
          <a:xfrm>
            <a:off x="4257675" y="5748338"/>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212121"/>
                </a:solidFill>
                <a:latin typeface="Calibri" panose="020F0502020204030204" pitchFamily="34" charset="0"/>
                <a:ea typeface="Baskerville" panose="02020502070401020303" pitchFamily="18" charset="0"/>
                <a:cs typeface="Calibri" panose="020F0502020204030204" pitchFamily="34" charset="0"/>
              </a:rPr>
              <a:t>QD</a:t>
            </a:r>
            <a:endParaRPr lang="ru-RU" altLang="ru-RU" sz="1200" b="1">
              <a:solidFill>
                <a:srgbClr val="212121"/>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9" name="TextBox 276">
            <a:extLst>
              <a:ext uri="{FF2B5EF4-FFF2-40B4-BE49-F238E27FC236}">
                <a16:creationId xmlns:a16="http://schemas.microsoft.com/office/drawing/2014/main" id="{242D7ADD-42FA-FF42-8BCD-F2A3B5441B9A}"/>
              </a:ext>
            </a:extLst>
          </p:cNvPr>
          <p:cNvSpPr txBox="1">
            <a:spLocks noChangeArrowheads="1"/>
          </p:cNvSpPr>
          <p:nvPr/>
        </p:nvSpPr>
        <p:spPr bwMode="auto">
          <a:xfrm>
            <a:off x="8770938" y="2663825"/>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latin typeface="Calibri" panose="020F0502020204030204" pitchFamily="34" charset="0"/>
                <a:ea typeface="Baskerville" panose="02020502070401020303" pitchFamily="18" charset="0"/>
                <a:cs typeface="Calibri" panose="020F0502020204030204" pitchFamily="34" charset="0"/>
              </a:rPr>
              <a:t>ES</a:t>
            </a:r>
            <a:endParaRPr lang="ru-RU" altLang="ru-RU" sz="1200" b="1">
              <a:latin typeface="Calibri" panose="020F0502020204030204" pitchFamily="34" charset="0"/>
              <a:ea typeface="Baskerville" panose="02020502070401020303" pitchFamily="18" charset="0"/>
              <a:cs typeface="Calibri" panose="020F0502020204030204" pitchFamily="34" charset="0"/>
            </a:endParaRPr>
          </a:p>
        </p:txBody>
      </p:sp>
      <p:sp>
        <p:nvSpPr>
          <p:cNvPr id="32890" name="TextBox 277">
            <a:extLst>
              <a:ext uri="{FF2B5EF4-FFF2-40B4-BE49-F238E27FC236}">
                <a16:creationId xmlns:a16="http://schemas.microsoft.com/office/drawing/2014/main" id="{EB1CAFF4-848C-4646-9951-95D7E6B7D23B}"/>
              </a:ext>
            </a:extLst>
          </p:cNvPr>
          <p:cNvSpPr txBox="1">
            <a:spLocks noChangeArrowheads="1"/>
          </p:cNvSpPr>
          <p:nvPr/>
        </p:nvSpPr>
        <p:spPr bwMode="auto">
          <a:xfrm>
            <a:off x="8775700" y="3241675"/>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latin typeface="Calibri" panose="020F0502020204030204" pitchFamily="34" charset="0"/>
                <a:ea typeface="Baskerville" panose="02020502070401020303" pitchFamily="18" charset="0"/>
                <a:cs typeface="Calibri" panose="020F0502020204030204" pitchFamily="34" charset="0"/>
              </a:rPr>
              <a:t>AS</a:t>
            </a:r>
            <a:endParaRPr lang="ru-RU" altLang="ru-RU" sz="1200" b="1">
              <a:latin typeface="Calibri" panose="020F0502020204030204" pitchFamily="34" charset="0"/>
              <a:ea typeface="Baskerville" panose="02020502070401020303" pitchFamily="18"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2708059" y="5391624"/>
            <a:ext cx="3623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7030A0"/>
                </a:solidFill>
              </a:rPr>
              <a:t>Семейство фокусирующих секступолей</a:t>
            </a:r>
            <a:r>
              <a:rPr lang="en-US" altLang="ru-RU" sz="1200" b="1" dirty="0">
                <a:solidFill>
                  <a:srgbClr val="7030A0"/>
                </a:solidFill>
              </a:rPr>
              <a:t>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79525" y="5382905"/>
            <a:ext cx="64722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2591117" y="5697806"/>
            <a:ext cx="3841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B050"/>
                </a:solidFill>
              </a:rPr>
              <a:t>Семейство дефокусирующих секступолей</a:t>
            </a:r>
            <a:r>
              <a:rPr lang="en-US" altLang="ru-RU" sz="1200" b="1" dirty="0">
                <a:solidFill>
                  <a:srgbClr val="00B050"/>
                </a:solidFill>
              </a:rPr>
              <a:t> SD</a:t>
            </a:r>
            <a:endParaRPr lang="ru-RU" altLang="ru-RU" sz="1200" b="1" dirty="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17</a:t>
            </a:fld>
            <a:endParaRPr lang="en-GB" altLang="en-US" sz="1400" dirty="0"/>
          </a:p>
        </p:txBody>
      </p: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181" y="2787650"/>
            <a:ext cx="6382178"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2376488" y="2442782"/>
            <a:ext cx="4394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70C0"/>
                </a:solidFill>
              </a:rPr>
              <a:t>Первое семейство фокусирующих квадруполей </a:t>
            </a:r>
            <a:r>
              <a:rPr lang="en-US" altLang="ru-RU" sz="1200" b="1" dirty="0">
                <a:solidFill>
                  <a:srgbClr val="0070C0"/>
                </a:solidFill>
              </a:rPr>
              <a:t>QF1</a:t>
            </a:r>
            <a:endParaRPr lang="ru-RU" altLang="ru-RU" sz="1200" b="1" dirty="0">
              <a:solidFill>
                <a:srgbClr val="0070C0"/>
              </a:solidFill>
            </a:endParaRPr>
          </a:p>
        </p:txBody>
      </p: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3569" y="3356840"/>
            <a:ext cx="7805737" cy="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2372076" y="2934488"/>
            <a:ext cx="4373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945200"/>
                </a:solidFill>
              </a:rPr>
              <a:t>Второе семейство фокусирующих квадруполей </a:t>
            </a:r>
            <a:r>
              <a:rPr lang="en-US" altLang="ru-RU" sz="1200" b="1" dirty="0">
                <a:solidFill>
                  <a:srgbClr val="945200"/>
                </a:solidFill>
              </a:rPr>
              <a:t>QF2</a:t>
            </a:r>
            <a:endParaRPr lang="ru-RU" altLang="ru-RU" sz="1200" b="1" dirty="0">
              <a:solidFill>
                <a:srgbClr val="945200"/>
              </a:solidFill>
            </a:endParaRPr>
          </a:p>
        </p:txBody>
      </p:sp>
      <p:sp>
        <p:nvSpPr>
          <p:cNvPr id="101" name="Прямоугольник 34">
            <a:extLst>
              <a:ext uri="{FF2B5EF4-FFF2-40B4-BE49-F238E27FC236}">
                <a16:creationId xmlns:a16="http://schemas.microsoft.com/office/drawing/2014/main" id="{2788432D-6C6A-F844-96CB-4F73EAC8236B}"/>
              </a:ext>
            </a:extLst>
          </p:cNvPr>
          <p:cNvSpPr>
            <a:spLocks noChangeArrowheads="1"/>
          </p:cNvSpPr>
          <p:nvPr/>
        </p:nvSpPr>
        <p:spPr bwMode="auto">
          <a:xfrm>
            <a:off x="1028700" y="4005262"/>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2" name="Прямоугольник 34">
            <a:extLst>
              <a:ext uri="{FF2B5EF4-FFF2-40B4-BE49-F238E27FC236}">
                <a16:creationId xmlns:a16="http://schemas.microsoft.com/office/drawing/2014/main" id="{F9B3AD87-1B6A-9B46-8A3C-330EB74B0BE8}"/>
              </a:ext>
            </a:extLst>
          </p:cNvPr>
          <p:cNvSpPr>
            <a:spLocks noChangeArrowheads="1"/>
          </p:cNvSpPr>
          <p:nvPr/>
        </p:nvSpPr>
        <p:spPr bwMode="auto">
          <a:xfrm>
            <a:off x="677864" y="4005262"/>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3" name="Прямоугольник 62">
            <a:extLst>
              <a:ext uri="{FF2B5EF4-FFF2-40B4-BE49-F238E27FC236}">
                <a16:creationId xmlns:a16="http://schemas.microsoft.com/office/drawing/2014/main" id="{41081057-B76E-054C-B308-23444A4D3A5F}"/>
              </a:ext>
            </a:extLst>
          </p:cNvPr>
          <p:cNvSpPr>
            <a:spLocks noChangeArrowheads="1"/>
          </p:cNvSpPr>
          <p:nvPr/>
        </p:nvSpPr>
        <p:spPr bwMode="auto">
          <a:xfrm>
            <a:off x="7779994" y="4006128"/>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4" name="Прямоугольник 65">
            <a:extLst>
              <a:ext uri="{FF2B5EF4-FFF2-40B4-BE49-F238E27FC236}">
                <a16:creationId xmlns:a16="http://schemas.microsoft.com/office/drawing/2014/main" id="{442A392C-F7C0-7247-8C95-E3FC84D97485}"/>
              </a:ext>
            </a:extLst>
          </p:cNvPr>
          <p:cNvSpPr>
            <a:spLocks noChangeArrowheads="1"/>
          </p:cNvSpPr>
          <p:nvPr/>
        </p:nvSpPr>
        <p:spPr bwMode="auto">
          <a:xfrm>
            <a:off x="8129196"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05" name="Прямая соединительная линия 103">
            <a:extLst>
              <a:ext uri="{FF2B5EF4-FFF2-40B4-BE49-F238E27FC236}">
                <a16:creationId xmlns:a16="http://schemas.microsoft.com/office/drawing/2014/main" id="{38A2541B-A03F-D54E-A12E-094161D06324}"/>
              </a:ext>
            </a:extLst>
          </p:cNvPr>
          <p:cNvCxnSpPr>
            <a:cxnSpLocks noChangeShapeType="1"/>
          </p:cNvCxnSpPr>
          <p:nvPr/>
        </p:nvCxnSpPr>
        <p:spPr bwMode="auto">
          <a:xfrm>
            <a:off x="613569"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Прямая соединительная линия 282">
            <a:extLst>
              <a:ext uri="{FF2B5EF4-FFF2-40B4-BE49-F238E27FC236}">
                <a16:creationId xmlns:a16="http://schemas.microsoft.com/office/drawing/2014/main" id="{5C8654E6-189A-BF4C-B2D4-47BCFC3177D8}"/>
              </a:ext>
            </a:extLst>
          </p:cNvPr>
          <p:cNvCxnSpPr>
            <a:cxnSpLocks noChangeShapeType="1"/>
          </p:cNvCxnSpPr>
          <p:nvPr/>
        </p:nvCxnSpPr>
        <p:spPr bwMode="auto">
          <a:xfrm flipH="1" flipV="1">
            <a:off x="7000875" y="3349625"/>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Прямая соединительная линия 282">
            <a:extLst>
              <a:ext uri="{FF2B5EF4-FFF2-40B4-BE49-F238E27FC236}">
                <a16:creationId xmlns:a16="http://schemas.microsoft.com/office/drawing/2014/main" id="{0B4485C0-64FA-9441-8F80-81D7F92E75BE}"/>
              </a:ext>
            </a:extLst>
          </p:cNvPr>
          <p:cNvCxnSpPr>
            <a:cxnSpLocks noChangeShapeType="1"/>
          </p:cNvCxnSpPr>
          <p:nvPr/>
        </p:nvCxnSpPr>
        <p:spPr bwMode="auto">
          <a:xfrm flipH="1" flipV="1">
            <a:off x="8419306" y="3355976"/>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Прямая соединительная линия 222">
            <a:extLst>
              <a:ext uri="{FF2B5EF4-FFF2-40B4-BE49-F238E27FC236}">
                <a16:creationId xmlns:a16="http://schemas.microsoft.com/office/drawing/2014/main" id="{52FAC50A-11FA-9949-BCAF-61B7C1918198}"/>
              </a:ext>
            </a:extLst>
          </p:cNvPr>
          <p:cNvCxnSpPr>
            <a:cxnSpLocks noChangeShapeType="1"/>
          </p:cNvCxnSpPr>
          <p:nvPr/>
        </p:nvCxnSpPr>
        <p:spPr bwMode="auto">
          <a:xfrm flipH="1">
            <a:off x="1323181" y="278130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Прямая соединительная линия 103">
            <a:extLst>
              <a:ext uri="{FF2B5EF4-FFF2-40B4-BE49-F238E27FC236}">
                <a16:creationId xmlns:a16="http://schemas.microsoft.com/office/drawing/2014/main" id="{EBDF8EC5-4013-BC40-AC5F-56101025CCA2}"/>
              </a:ext>
            </a:extLst>
          </p:cNvPr>
          <p:cNvCxnSpPr>
            <a:cxnSpLocks noChangeShapeType="1"/>
          </p:cNvCxnSpPr>
          <p:nvPr/>
        </p:nvCxnSpPr>
        <p:spPr bwMode="auto">
          <a:xfrm>
            <a:off x="2032794" y="3355976"/>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Прямая соединительная линия 224">
            <a:extLst>
              <a:ext uri="{FF2B5EF4-FFF2-40B4-BE49-F238E27FC236}">
                <a16:creationId xmlns:a16="http://schemas.microsoft.com/office/drawing/2014/main" id="{5A44E3CE-DDC0-C549-81EA-3EEA73DD2A79}"/>
              </a:ext>
            </a:extLst>
          </p:cNvPr>
          <p:cNvCxnSpPr>
            <a:cxnSpLocks noChangeShapeType="1"/>
          </p:cNvCxnSpPr>
          <p:nvPr/>
        </p:nvCxnSpPr>
        <p:spPr bwMode="auto">
          <a:xfrm>
            <a:off x="7705359"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FD67BB68-A8C3-B441-9363-611C22599BC5}"/>
              </a:ext>
            </a:extLst>
          </p:cNvPr>
          <p:cNvSpPr txBox="1"/>
          <p:nvPr/>
        </p:nvSpPr>
        <p:spPr>
          <a:xfrm>
            <a:off x="2359193" y="735087"/>
            <a:ext cx="4200189" cy="461665"/>
          </a:xfrm>
          <a:prstGeom prst="rect">
            <a:avLst/>
          </a:prstGeom>
          <a:noFill/>
        </p:spPr>
        <p:txBody>
          <a:bodyPr wrap="none" rtlCol="0">
            <a:spAutoFit/>
          </a:bodyPr>
          <a:lstStyle/>
          <a:p>
            <a:r>
              <a:rPr lang="ru-RU" dirty="0"/>
              <a:t>Полностью Регулярная арка</a:t>
            </a:r>
          </a:p>
        </p:txBody>
      </p:sp>
    </p:spTree>
    <p:extLst>
      <p:ext uri="{BB962C8B-B14F-4D97-AF65-F5344CB8AC3E}">
        <p14:creationId xmlns:p14="http://schemas.microsoft.com/office/powerpoint/2010/main" val="305591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79525" y="5382905"/>
            <a:ext cx="64722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18</a:t>
            </a:fld>
            <a:endParaRPr lang="en-GB" altLang="en-US" sz="1400" dirty="0"/>
          </a:p>
        </p:txBody>
      </p: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181" y="2787650"/>
            <a:ext cx="6382178"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3569" y="3356840"/>
            <a:ext cx="7805737" cy="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Прямоугольник 34">
            <a:extLst>
              <a:ext uri="{FF2B5EF4-FFF2-40B4-BE49-F238E27FC236}">
                <a16:creationId xmlns:a16="http://schemas.microsoft.com/office/drawing/2014/main" id="{2788432D-6C6A-F844-96CB-4F73EAC8236B}"/>
              </a:ext>
            </a:extLst>
          </p:cNvPr>
          <p:cNvSpPr>
            <a:spLocks noChangeArrowheads="1"/>
          </p:cNvSpPr>
          <p:nvPr/>
        </p:nvSpPr>
        <p:spPr bwMode="auto">
          <a:xfrm>
            <a:off x="1028700" y="4005262"/>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2" name="Прямоугольник 34">
            <a:extLst>
              <a:ext uri="{FF2B5EF4-FFF2-40B4-BE49-F238E27FC236}">
                <a16:creationId xmlns:a16="http://schemas.microsoft.com/office/drawing/2014/main" id="{F9B3AD87-1B6A-9B46-8A3C-330EB74B0BE8}"/>
              </a:ext>
            </a:extLst>
          </p:cNvPr>
          <p:cNvSpPr>
            <a:spLocks noChangeArrowheads="1"/>
          </p:cNvSpPr>
          <p:nvPr/>
        </p:nvSpPr>
        <p:spPr bwMode="auto">
          <a:xfrm>
            <a:off x="677864" y="4005262"/>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3" name="Прямоугольник 62">
            <a:extLst>
              <a:ext uri="{FF2B5EF4-FFF2-40B4-BE49-F238E27FC236}">
                <a16:creationId xmlns:a16="http://schemas.microsoft.com/office/drawing/2014/main" id="{41081057-B76E-054C-B308-23444A4D3A5F}"/>
              </a:ext>
            </a:extLst>
          </p:cNvPr>
          <p:cNvSpPr>
            <a:spLocks noChangeArrowheads="1"/>
          </p:cNvSpPr>
          <p:nvPr/>
        </p:nvSpPr>
        <p:spPr bwMode="auto">
          <a:xfrm>
            <a:off x="7779994" y="4006128"/>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104" name="Прямоугольник 65">
            <a:extLst>
              <a:ext uri="{FF2B5EF4-FFF2-40B4-BE49-F238E27FC236}">
                <a16:creationId xmlns:a16="http://schemas.microsoft.com/office/drawing/2014/main" id="{442A392C-F7C0-7247-8C95-E3FC84D97485}"/>
              </a:ext>
            </a:extLst>
          </p:cNvPr>
          <p:cNvSpPr>
            <a:spLocks noChangeArrowheads="1"/>
          </p:cNvSpPr>
          <p:nvPr/>
        </p:nvSpPr>
        <p:spPr bwMode="auto">
          <a:xfrm>
            <a:off x="8129196"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05" name="Прямая соединительная линия 103">
            <a:extLst>
              <a:ext uri="{FF2B5EF4-FFF2-40B4-BE49-F238E27FC236}">
                <a16:creationId xmlns:a16="http://schemas.microsoft.com/office/drawing/2014/main" id="{38A2541B-A03F-D54E-A12E-094161D06324}"/>
              </a:ext>
            </a:extLst>
          </p:cNvPr>
          <p:cNvCxnSpPr>
            <a:cxnSpLocks noChangeShapeType="1"/>
          </p:cNvCxnSpPr>
          <p:nvPr/>
        </p:nvCxnSpPr>
        <p:spPr bwMode="auto">
          <a:xfrm>
            <a:off x="613569"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Прямая соединительная линия 282">
            <a:extLst>
              <a:ext uri="{FF2B5EF4-FFF2-40B4-BE49-F238E27FC236}">
                <a16:creationId xmlns:a16="http://schemas.microsoft.com/office/drawing/2014/main" id="{5C8654E6-189A-BF4C-B2D4-47BCFC3177D8}"/>
              </a:ext>
            </a:extLst>
          </p:cNvPr>
          <p:cNvCxnSpPr>
            <a:cxnSpLocks noChangeShapeType="1"/>
          </p:cNvCxnSpPr>
          <p:nvPr/>
        </p:nvCxnSpPr>
        <p:spPr bwMode="auto">
          <a:xfrm flipH="1" flipV="1">
            <a:off x="7000875" y="3349625"/>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Прямая соединительная линия 282">
            <a:extLst>
              <a:ext uri="{FF2B5EF4-FFF2-40B4-BE49-F238E27FC236}">
                <a16:creationId xmlns:a16="http://schemas.microsoft.com/office/drawing/2014/main" id="{0B4485C0-64FA-9441-8F80-81D7F92E75BE}"/>
              </a:ext>
            </a:extLst>
          </p:cNvPr>
          <p:cNvCxnSpPr>
            <a:cxnSpLocks noChangeShapeType="1"/>
          </p:cNvCxnSpPr>
          <p:nvPr/>
        </p:nvCxnSpPr>
        <p:spPr bwMode="auto">
          <a:xfrm flipH="1" flipV="1">
            <a:off x="8419306" y="3355976"/>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Прямая соединительная линия 222">
            <a:extLst>
              <a:ext uri="{FF2B5EF4-FFF2-40B4-BE49-F238E27FC236}">
                <a16:creationId xmlns:a16="http://schemas.microsoft.com/office/drawing/2014/main" id="{52FAC50A-11FA-9949-BCAF-61B7C1918198}"/>
              </a:ext>
            </a:extLst>
          </p:cNvPr>
          <p:cNvCxnSpPr>
            <a:cxnSpLocks noChangeShapeType="1"/>
          </p:cNvCxnSpPr>
          <p:nvPr/>
        </p:nvCxnSpPr>
        <p:spPr bwMode="auto">
          <a:xfrm flipH="1">
            <a:off x="1323181" y="278130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Прямая соединительная линия 103">
            <a:extLst>
              <a:ext uri="{FF2B5EF4-FFF2-40B4-BE49-F238E27FC236}">
                <a16:creationId xmlns:a16="http://schemas.microsoft.com/office/drawing/2014/main" id="{EBDF8EC5-4013-BC40-AC5F-56101025CCA2}"/>
              </a:ext>
            </a:extLst>
          </p:cNvPr>
          <p:cNvCxnSpPr>
            <a:cxnSpLocks noChangeShapeType="1"/>
          </p:cNvCxnSpPr>
          <p:nvPr/>
        </p:nvCxnSpPr>
        <p:spPr bwMode="auto">
          <a:xfrm>
            <a:off x="2032794" y="3355976"/>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Прямая соединительная линия 224">
            <a:extLst>
              <a:ext uri="{FF2B5EF4-FFF2-40B4-BE49-F238E27FC236}">
                <a16:creationId xmlns:a16="http://schemas.microsoft.com/office/drawing/2014/main" id="{5A44E3CE-DDC0-C549-81EA-3EEA73DD2A79}"/>
              </a:ext>
            </a:extLst>
          </p:cNvPr>
          <p:cNvCxnSpPr>
            <a:cxnSpLocks noChangeShapeType="1"/>
          </p:cNvCxnSpPr>
          <p:nvPr/>
        </p:nvCxnSpPr>
        <p:spPr bwMode="auto">
          <a:xfrm>
            <a:off x="7705359"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FD67BB68-A8C3-B441-9363-611C22599BC5}"/>
              </a:ext>
            </a:extLst>
          </p:cNvPr>
          <p:cNvSpPr txBox="1"/>
          <p:nvPr/>
        </p:nvSpPr>
        <p:spPr>
          <a:xfrm>
            <a:off x="2359193" y="735087"/>
            <a:ext cx="5036956" cy="461665"/>
          </a:xfrm>
          <a:prstGeom prst="rect">
            <a:avLst/>
          </a:prstGeom>
          <a:noFill/>
        </p:spPr>
        <p:txBody>
          <a:bodyPr wrap="none" rtlCol="0">
            <a:spAutoFit/>
          </a:bodyPr>
          <a:lstStyle/>
          <a:p>
            <a:r>
              <a:rPr lang="ru-RU" dirty="0"/>
              <a:t>Полностью Регулярная арка</a:t>
            </a:r>
            <a:r>
              <a:rPr lang="en-US" dirty="0"/>
              <a:t> (</a:t>
            </a:r>
            <a:r>
              <a:rPr lang="en-US" dirty="0" err="1"/>
              <a:t>eng</a:t>
            </a:r>
            <a:r>
              <a:rPr lang="en-US" dirty="0"/>
              <a:t>)</a:t>
            </a:r>
            <a:endParaRPr lang="ru-RU" dirty="0"/>
          </a:p>
        </p:txBody>
      </p:sp>
      <p:sp>
        <p:nvSpPr>
          <p:cNvPr id="2" name="TextBox 221">
            <a:extLst>
              <a:ext uri="{FF2B5EF4-FFF2-40B4-BE49-F238E27FC236}">
                <a16:creationId xmlns:a16="http://schemas.microsoft.com/office/drawing/2014/main" id="{7B26C35F-E8F3-7D6A-1AD7-84841E5BEE34}"/>
              </a:ext>
            </a:extLst>
          </p:cNvPr>
          <p:cNvSpPr txBox="1">
            <a:spLocks noChangeArrowheads="1"/>
          </p:cNvSpPr>
          <p:nvPr/>
        </p:nvSpPr>
        <p:spPr bwMode="auto">
          <a:xfrm>
            <a:off x="3375887" y="5372102"/>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Focusing sextupole family SF</a:t>
            </a:r>
            <a:endParaRPr lang="ru-RU" altLang="ru-RU" sz="1200" b="1" dirty="0">
              <a:solidFill>
                <a:srgbClr val="7030A0"/>
              </a:solidFill>
            </a:endParaRPr>
          </a:p>
        </p:txBody>
      </p:sp>
      <p:cxnSp>
        <p:nvCxnSpPr>
          <p:cNvPr id="3" name="Прямая соединительная линия 2">
            <a:extLst>
              <a:ext uri="{FF2B5EF4-FFF2-40B4-BE49-F238E27FC236}">
                <a16:creationId xmlns:a16="http://schemas.microsoft.com/office/drawing/2014/main" id="{B183B27E-793C-731D-CD45-433A5385AE29}"/>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27">
            <a:extLst>
              <a:ext uri="{FF2B5EF4-FFF2-40B4-BE49-F238E27FC236}">
                <a16:creationId xmlns:a16="http://schemas.microsoft.com/office/drawing/2014/main" id="{7101EB27-38BA-D9D8-BDCD-52DE1466AC95}"/>
              </a:ext>
            </a:extLst>
          </p:cNvPr>
          <p:cNvSpPr txBox="1">
            <a:spLocks noChangeArrowheads="1"/>
          </p:cNvSpPr>
          <p:nvPr/>
        </p:nvSpPr>
        <p:spPr bwMode="auto">
          <a:xfrm>
            <a:off x="3276533" y="5692000"/>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Defocusing sextupole family SD</a:t>
            </a:r>
            <a:endParaRPr lang="ru-RU" altLang="ru-RU" sz="1200" b="1" dirty="0">
              <a:solidFill>
                <a:srgbClr val="00B050"/>
              </a:solidFill>
            </a:endParaRPr>
          </a:p>
        </p:txBody>
      </p:sp>
      <p:sp>
        <p:nvSpPr>
          <p:cNvPr id="5" name="TextBox 239">
            <a:extLst>
              <a:ext uri="{FF2B5EF4-FFF2-40B4-BE49-F238E27FC236}">
                <a16:creationId xmlns:a16="http://schemas.microsoft.com/office/drawing/2014/main" id="{20961F72-8A43-5AB7-D6F7-C686881DA05A}"/>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sp>
        <p:nvSpPr>
          <p:cNvPr id="6" name="TextBox 289">
            <a:extLst>
              <a:ext uri="{FF2B5EF4-FFF2-40B4-BE49-F238E27FC236}">
                <a16:creationId xmlns:a16="http://schemas.microsoft.com/office/drawing/2014/main" id="{B80CB9E0-D96A-2F5C-0871-BDA551FE0AEF}"/>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spTree>
    <p:extLst>
      <p:ext uri="{BB962C8B-B14F-4D97-AF65-F5344CB8AC3E}">
        <p14:creationId xmlns:p14="http://schemas.microsoft.com/office/powerpoint/2010/main" val="326264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2713975" y="5382120"/>
            <a:ext cx="3623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7030A0"/>
                </a:solidFill>
              </a:rPr>
              <a:t>Семейство фокусирующих секступолей</a:t>
            </a:r>
            <a:r>
              <a:rPr lang="en-US" altLang="ru-RU" sz="1200" b="1" dirty="0">
                <a:solidFill>
                  <a:srgbClr val="7030A0"/>
                </a:solidFill>
              </a:rPr>
              <a:t>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89050" y="5384800"/>
            <a:ext cx="64595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2604169" y="5678488"/>
            <a:ext cx="3842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B050"/>
                </a:solidFill>
              </a:rPr>
              <a:t>Семейство дефокусирующих секступолей</a:t>
            </a:r>
            <a:r>
              <a:rPr lang="en-US" altLang="ru-RU" sz="1200" b="1" dirty="0">
                <a:solidFill>
                  <a:srgbClr val="00B050"/>
                </a:solidFill>
              </a:rPr>
              <a:t> SD</a:t>
            </a:r>
            <a:endParaRPr lang="ru-RU" altLang="ru-RU" sz="1200" b="1" dirty="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19</a:t>
            </a:fld>
            <a:endParaRPr lang="en-GB" altLang="en-US" sz="1400"/>
          </a:p>
        </p:txBody>
      </p: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3452813" y="2787650"/>
            <a:ext cx="2127250"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2376488" y="2442782"/>
            <a:ext cx="4394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70C0"/>
                </a:solidFill>
              </a:rPr>
              <a:t>Первое семейство фокусирующих квадруполей </a:t>
            </a:r>
            <a:r>
              <a:rPr lang="en-US" altLang="ru-RU" sz="1200" b="1" dirty="0">
                <a:solidFill>
                  <a:srgbClr val="0070C0"/>
                </a:solidFill>
              </a:rPr>
              <a:t>QF1</a:t>
            </a:r>
            <a:endParaRPr lang="ru-RU" altLang="ru-RU" sz="1200" b="1" dirty="0">
              <a:solidFill>
                <a:srgbClr val="0070C0"/>
              </a:solidFill>
            </a:endParaRPr>
          </a:p>
        </p:txBody>
      </p:sp>
      <p:sp>
        <p:nvSpPr>
          <p:cNvPr id="33881" name="TextBox 242">
            <a:extLst>
              <a:ext uri="{FF2B5EF4-FFF2-40B4-BE49-F238E27FC236}">
                <a16:creationId xmlns:a16="http://schemas.microsoft.com/office/drawing/2014/main" id="{1EC7F429-44A8-9042-8A2C-6CA630A2A532}"/>
              </a:ext>
            </a:extLst>
          </p:cNvPr>
          <p:cNvSpPr txBox="1">
            <a:spLocks noChangeArrowheads="1"/>
          </p:cNvSpPr>
          <p:nvPr/>
        </p:nvSpPr>
        <p:spPr bwMode="auto">
          <a:xfrm>
            <a:off x="1068735" y="3476323"/>
            <a:ext cx="5517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100" b="1" dirty="0">
                <a:solidFill>
                  <a:srgbClr val="FF0000"/>
                </a:solidFill>
              </a:rPr>
              <a:t>QFE1</a:t>
            </a:r>
            <a:endParaRPr lang="ru-RU" altLang="ru-RU" sz="1100" b="1" dirty="0">
              <a:solidFill>
                <a:srgbClr val="FF0000"/>
              </a:solidFill>
            </a:endParaRPr>
          </a:p>
        </p:txBody>
      </p:sp>
      <p:sp>
        <p:nvSpPr>
          <p:cNvPr id="33883" name="TextBox 246">
            <a:extLst>
              <a:ext uri="{FF2B5EF4-FFF2-40B4-BE49-F238E27FC236}">
                <a16:creationId xmlns:a16="http://schemas.microsoft.com/office/drawing/2014/main" id="{0A5DF0F7-3238-CC4F-9D2C-21DD2749D16B}"/>
              </a:ext>
            </a:extLst>
          </p:cNvPr>
          <p:cNvSpPr txBox="1">
            <a:spLocks noChangeArrowheads="1"/>
          </p:cNvSpPr>
          <p:nvPr/>
        </p:nvSpPr>
        <p:spPr bwMode="auto">
          <a:xfrm>
            <a:off x="7437786" y="3465210"/>
            <a:ext cx="5517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100" b="1" dirty="0">
                <a:solidFill>
                  <a:srgbClr val="FF0000"/>
                </a:solidFill>
              </a:rPr>
              <a:t>QFE1</a:t>
            </a:r>
            <a:endParaRPr lang="ru-RU" altLang="ru-RU" sz="1100" b="1" dirty="0">
              <a:solidFill>
                <a:srgbClr val="FF0000"/>
              </a:solidFill>
            </a:endParaRPr>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flipV="1">
            <a:off x="2033588" y="3349625"/>
            <a:ext cx="4965700"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2372076" y="2934488"/>
            <a:ext cx="4373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945200"/>
                </a:solidFill>
              </a:rPr>
              <a:t>Второе семейство фокусирующих квадруполей </a:t>
            </a:r>
            <a:r>
              <a:rPr lang="en-US" altLang="ru-RU" sz="1200" b="1" dirty="0">
                <a:solidFill>
                  <a:srgbClr val="945200"/>
                </a:solidFill>
              </a:rPr>
              <a:t>QF2</a:t>
            </a:r>
            <a:endParaRPr lang="ru-RU" altLang="ru-RU" sz="1200" b="1" dirty="0">
              <a:solidFill>
                <a:srgbClr val="945200"/>
              </a:solidFill>
            </a:endParaRPr>
          </a:p>
        </p:txBody>
      </p:sp>
      <p:sp>
        <p:nvSpPr>
          <p:cNvPr id="33894" name="TextBox 291">
            <a:extLst>
              <a:ext uri="{FF2B5EF4-FFF2-40B4-BE49-F238E27FC236}">
                <a16:creationId xmlns:a16="http://schemas.microsoft.com/office/drawing/2014/main" id="{BB071F73-0EB1-7345-8EBB-8239178F7941}"/>
              </a:ext>
            </a:extLst>
          </p:cNvPr>
          <p:cNvSpPr txBox="1">
            <a:spLocks noChangeArrowheads="1"/>
          </p:cNvSpPr>
          <p:nvPr/>
        </p:nvSpPr>
        <p:spPr bwMode="auto">
          <a:xfrm>
            <a:off x="342009" y="3463348"/>
            <a:ext cx="5517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100" b="1" dirty="0">
                <a:solidFill>
                  <a:srgbClr val="FF0000"/>
                </a:solidFill>
              </a:rPr>
              <a:t>QFE2</a:t>
            </a:r>
            <a:endParaRPr lang="ru-RU" altLang="ru-RU" sz="1100" b="1" dirty="0">
              <a:solidFill>
                <a:srgbClr val="FF0000"/>
              </a:solidFill>
            </a:endParaRPr>
          </a:p>
        </p:txBody>
      </p:sp>
      <p:sp>
        <p:nvSpPr>
          <p:cNvPr id="33895" name="TextBox 292">
            <a:extLst>
              <a:ext uri="{FF2B5EF4-FFF2-40B4-BE49-F238E27FC236}">
                <a16:creationId xmlns:a16="http://schemas.microsoft.com/office/drawing/2014/main" id="{015DB592-E293-D44A-96F8-0F7E765F8833}"/>
              </a:ext>
            </a:extLst>
          </p:cNvPr>
          <p:cNvSpPr txBox="1">
            <a:spLocks noChangeArrowheads="1"/>
          </p:cNvSpPr>
          <p:nvPr/>
        </p:nvSpPr>
        <p:spPr bwMode="auto">
          <a:xfrm>
            <a:off x="8141048" y="3463348"/>
            <a:ext cx="5517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100" b="1" dirty="0">
                <a:solidFill>
                  <a:srgbClr val="FF0000"/>
                </a:solidFill>
              </a:rPr>
              <a:t>QFE2</a:t>
            </a:r>
            <a:endParaRPr lang="ru-RU" altLang="ru-RU" sz="1100" b="1" dirty="0">
              <a:solidFill>
                <a:srgbClr val="FF0000"/>
              </a:solidFill>
            </a:endParaRPr>
          </a:p>
        </p:txBody>
      </p:sp>
      <p:sp>
        <p:nvSpPr>
          <p:cNvPr id="114" name="TextBox 113">
            <a:extLst>
              <a:ext uri="{FF2B5EF4-FFF2-40B4-BE49-F238E27FC236}">
                <a16:creationId xmlns:a16="http://schemas.microsoft.com/office/drawing/2014/main" id="{B4E11C0C-CB99-7F4F-927C-95124681AC01}"/>
              </a:ext>
            </a:extLst>
          </p:cNvPr>
          <p:cNvSpPr txBox="1"/>
          <p:nvPr/>
        </p:nvSpPr>
        <p:spPr>
          <a:xfrm>
            <a:off x="1054033" y="767513"/>
            <a:ext cx="8004114" cy="461665"/>
          </a:xfrm>
          <a:prstGeom prst="rect">
            <a:avLst/>
          </a:prstGeom>
          <a:noFill/>
        </p:spPr>
        <p:txBody>
          <a:bodyPr wrap="none" rtlCol="0">
            <a:spAutoFit/>
          </a:bodyPr>
          <a:lstStyle/>
          <a:p>
            <a:r>
              <a:rPr lang="ru-RU" dirty="0" err="1"/>
              <a:t>неРегулярная</a:t>
            </a:r>
            <a:r>
              <a:rPr lang="ru-RU" dirty="0"/>
              <a:t> арка с подавлением крайними ячейками</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DE86222B-2391-1845-A907-6548A1E2237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7410" name="Footer Placeholder 4">
            <a:extLst>
              <a:ext uri="{FF2B5EF4-FFF2-40B4-BE49-F238E27FC236}">
                <a16:creationId xmlns:a16="http://schemas.microsoft.com/office/drawing/2014/main" id="{5E9BE007-4637-4F42-B9D5-F85B210EB09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7411" name="Slide Number Placeholder 5">
            <a:extLst>
              <a:ext uri="{FF2B5EF4-FFF2-40B4-BE49-F238E27FC236}">
                <a16:creationId xmlns:a16="http://schemas.microsoft.com/office/drawing/2014/main" id="{AEDD5EB1-EEC1-1740-AFB4-E0DB324110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B18FAE-4925-B741-A4E9-30D268836F6B}" type="slidenum">
              <a:rPr lang="en-GB" altLang="en-US" sz="1400"/>
              <a:pPr>
                <a:spcBef>
                  <a:spcPct val="0"/>
                </a:spcBef>
                <a:buClrTx/>
                <a:buSzTx/>
                <a:buFontTx/>
                <a:buNone/>
              </a:pPr>
              <a:t>2</a:t>
            </a:fld>
            <a:endParaRPr lang="en-GB" altLang="en-US" sz="1400"/>
          </a:p>
        </p:txBody>
      </p:sp>
      <p:sp>
        <p:nvSpPr>
          <p:cNvPr id="17412" name="Rectangle 2">
            <a:extLst>
              <a:ext uri="{FF2B5EF4-FFF2-40B4-BE49-F238E27FC236}">
                <a16:creationId xmlns:a16="http://schemas.microsoft.com/office/drawing/2014/main" id="{D052F439-032D-FB40-9EB3-A1A015239915}"/>
              </a:ext>
            </a:extLst>
          </p:cNvPr>
          <p:cNvSpPr>
            <a:spLocks noGrp="1" noChangeArrowheads="1"/>
          </p:cNvSpPr>
          <p:nvPr>
            <p:ph type="title"/>
          </p:nvPr>
        </p:nvSpPr>
        <p:spPr/>
        <p:txBody>
          <a:bodyPr/>
          <a:lstStyle/>
          <a:p>
            <a:pPr algn="ctr" eaLnBrk="1" hangingPunct="1"/>
            <a:r>
              <a:rPr lang="en-GB" altLang="en-US" sz="2800"/>
              <a:t>Transition energy: number of quadrupole families </a:t>
            </a:r>
            <a:endParaRPr lang="ru-RU" altLang="en-US" sz="2800"/>
          </a:p>
        </p:txBody>
      </p:sp>
      <p:sp>
        <p:nvSpPr>
          <p:cNvPr id="17413" name="Rectangle 3">
            <a:extLst>
              <a:ext uri="{FF2B5EF4-FFF2-40B4-BE49-F238E27FC236}">
                <a16:creationId xmlns:a16="http://schemas.microsoft.com/office/drawing/2014/main" id="{02695A74-808A-4942-977D-01380EDC5FF3}"/>
              </a:ext>
            </a:extLst>
          </p:cNvPr>
          <p:cNvSpPr>
            <a:spLocks noGrp="1" noChangeArrowheads="1"/>
          </p:cNvSpPr>
          <p:nvPr>
            <p:ph type="body" idx="1"/>
          </p:nvPr>
        </p:nvSpPr>
        <p:spPr>
          <a:xfrm>
            <a:off x="250825" y="2017713"/>
            <a:ext cx="8704263" cy="4114800"/>
          </a:xfrm>
        </p:spPr>
        <p:txBody>
          <a:bodyPr/>
          <a:lstStyle/>
          <a:p>
            <a:pPr eaLnBrk="1" hangingPunct="1"/>
            <a:r>
              <a:rPr lang="en-GB" altLang="en-US" sz="2000"/>
              <a:t> </a:t>
            </a:r>
            <a:r>
              <a:rPr lang="en-GB" altLang="en-US" sz="2000" b="1"/>
              <a:t>The transition energy is defined as</a:t>
            </a:r>
          </a:p>
          <a:p>
            <a:pPr eaLnBrk="1" hangingPunct="1">
              <a:buFont typeface="Wingdings" pitchFamily="2" charset="2"/>
              <a:buNone/>
            </a:pPr>
            <a:endParaRPr lang="en-GB" altLang="en-US" sz="2000" b="1"/>
          </a:p>
          <a:p>
            <a:pPr eaLnBrk="1" hangingPunct="1"/>
            <a:endParaRPr lang="en-GB" altLang="en-US" sz="2000" b="1"/>
          </a:p>
          <a:p>
            <a:pPr eaLnBrk="1" hangingPunct="1"/>
            <a:endParaRPr lang="en-GB" altLang="en-US" sz="2000" b="1"/>
          </a:p>
          <a:p>
            <a:pPr eaLnBrk="1" hangingPunct="1"/>
            <a:endParaRPr lang="en-GB" altLang="en-US" sz="2000" b="1"/>
          </a:p>
          <a:p>
            <a:pPr eaLnBrk="1" hangingPunct="1"/>
            <a:r>
              <a:rPr lang="en-GB" altLang="en-US" sz="2000" b="1"/>
              <a:t>To influence effectively on the transition energy the quadrupole grouping number S must be bigger than the horizontal v&lt;</a:t>
            </a:r>
            <a:r>
              <a:rPr lang="en-GB" altLang="en-US" sz="2000"/>
              <a:t>S</a:t>
            </a:r>
            <a:endParaRPr lang="ru-RU" altLang="en-US" sz="2000"/>
          </a:p>
        </p:txBody>
      </p:sp>
      <p:sp>
        <p:nvSpPr>
          <p:cNvPr id="17414" name="Rectangle 5">
            <a:extLst>
              <a:ext uri="{FF2B5EF4-FFF2-40B4-BE49-F238E27FC236}">
                <a16:creationId xmlns:a16="http://schemas.microsoft.com/office/drawing/2014/main" id="{3A01D0C1-4C50-414B-A4EF-7A71195881B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aphicFrame>
        <p:nvGraphicFramePr>
          <p:cNvPr id="17415" name="Object 4">
            <a:extLst>
              <a:ext uri="{FF2B5EF4-FFF2-40B4-BE49-F238E27FC236}">
                <a16:creationId xmlns:a16="http://schemas.microsoft.com/office/drawing/2014/main" id="{145E194D-0529-AA40-B815-6313E79C0A2D}"/>
              </a:ext>
            </a:extLst>
          </p:cNvPr>
          <p:cNvGraphicFramePr>
            <a:graphicFrameLocks noChangeAspect="1"/>
          </p:cNvGraphicFramePr>
          <p:nvPr/>
        </p:nvGraphicFramePr>
        <p:xfrm>
          <a:off x="3203575" y="2349500"/>
          <a:ext cx="2520950" cy="1524000"/>
        </p:xfrm>
        <a:graphic>
          <a:graphicData uri="http://schemas.openxmlformats.org/presentationml/2006/ole">
            <mc:AlternateContent xmlns:mc="http://schemas.openxmlformats.org/markup-compatibility/2006">
              <mc:Choice xmlns:v="urn:schemas-microsoft-com:vml" Requires="v">
                <p:oleObj name="Equation" r:id="rId2" imgW="33350200" imgH="20193000" progId="Equation.3">
                  <p:embed/>
                </p:oleObj>
              </mc:Choice>
              <mc:Fallback>
                <p:oleObj name="Equation" r:id="rId2" imgW="33350200" imgH="20193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349500"/>
                        <a:ext cx="25209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17462"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2704616" y="5370003"/>
            <a:ext cx="3623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7030A0"/>
                </a:solidFill>
              </a:rPr>
              <a:t>Семейство фокусирующих секступолей</a:t>
            </a:r>
            <a:r>
              <a:rPr lang="en-US" altLang="ru-RU" sz="1200" b="1" dirty="0">
                <a:solidFill>
                  <a:srgbClr val="7030A0"/>
                </a:solidFill>
              </a:rPr>
              <a:t>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3411538" y="5384800"/>
            <a:ext cx="2209800"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2586673" y="5701925"/>
            <a:ext cx="3841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B050"/>
                </a:solidFill>
              </a:rPr>
              <a:t>Семейство дефокусирующих секступолей</a:t>
            </a:r>
            <a:r>
              <a:rPr lang="en-US" altLang="ru-RU" sz="1200" b="1" dirty="0">
                <a:solidFill>
                  <a:srgbClr val="00B050"/>
                </a:solidFill>
              </a:rPr>
              <a:t> SD</a:t>
            </a:r>
            <a:endParaRPr lang="ru-RU" altLang="ru-RU" sz="1200" b="1" dirty="0">
              <a:solidFill>
                <a:srgbClr val="00B050"/>
              </a:solidFill>
            </a:endParaRPr>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a:stCxn id="33798" idx="0"/>
          </p:cNvCxnSpPr>
          <p:nvPr/>
        </p:nvCxnSpPr>
        <p:spPr bwMode="auto">
          <a:xfrm flipV="1">
            <a:off x="1323182" y="2787650"/>
            <a:ext cx="793"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2376488" y="2421751"/>
            <a:ext cx="4394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0070C0"/>
                </a:solidFill>
              </a:rPr>
              <a:t>Первое семейство фокусирующих квадруполей </a:t>
            </a:r>
            <a:r>
              <a:rPr lang="en-US" altLang="ru-RU" sz="1200" b="1" dirty="0">
                <a:solidFill>
                  <a:srgbClr val="0070C0"/>
                </a:solidFill>
              </a:rPr>
              <a:t>QF1</a:t>
            </a:r>
            <a:endParaRPr lang="ru-RU" altLang="ru-RU" sz="1200" b="1" dirty="0">
              <a:solidFill>
                <a:srgbClr val="0070C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a:stCxn id="33833" idx="0"/>
          </p:cNvCxnSpPr>
          <p:nvPr/>
        </p:nvCxnSpPr>
        <p:spPr bwMode="auto">
          <a:xfrm flipV="1">
            <a:off x="7709694" y="2787650"/>
            <a:ext cx="794"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a:endCxn id="33795" idx="0"/>
          </p:cNvCxnSpPr>
          <p:nvPr/>
        </p:nvCxnSpPr>
        <p:spPr bwMode="auto">
          <a:xfrm flipH="1">
            <a:off x="613569" y="3349625"/>
            <a:ext cx="794" cy="36671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a:stCxn id="33836" idx="0"/>
          </p:cNvCxnSpPr>
          <p:nvPr/>
        </p:nvCxnSpPr>
        <p:spPr bwMode="auto">
          <a:xfrm flipV="1">
            <a:off x="8419307" y="3357563"/>
            <a:ext cx="793"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2380659" y="2956878"/>
            <a:ext cx="4373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945200"/>
                </a:solidFill>
              </a:rPr>
              <a:t>Второе семейство фокусирующих квадруполей </a:t>
            </a:r>
            <a:r>
              <a:rPr lang="en-US" altLang="ru-RU" sz="1200" b="1" dirty="0">
                <a:solidFill>
                  <a:srgbClr val="945200"/>
                </a:solidFill>
              </a:rPr>
              <a:t>QF2</a:t>
            </a:r>
            <a:endParaRPr lang="ru-RU" altLang="ru-RU" sz="1200" b="1" dirty="0">
              <a:solidFill>
                <a:srgbClr val="945200"/>
              </a:solidFill>
            </a:endParaRPr>
          </a:p>
        </p:txBody>
      </p:sp>
      <p:cxnSp>
        <p:nvCxnSpPr>
          <p:cNvPr id="122" name="Прямая соединительная линия 121">
            <a:extLst>
              <a:ext uri="{FF2B5EF4-FFF2-40B4-BE49-F238E27FC236}">
                <a16:creationId xmlns:a16="http://schemas.microsoft.com/office/drawing/2014/main" id="{6A42A666-3763-F243-AD1C-CDF3D68F3F80}"/>
              </a:ext>
            </a:extLst>
          </p:cNvPr>
          <p:cNvCxnSpPr>
            <a:cxnSpLocks/>
          </p:cNvCxnSpPr>
          <p:nvPr/>
        </p:nvCxnSpPr>
        <p:spPr bwMode="auto">
          <a:xfrm>
            <a:off x="1279525" y="6021288"/>
            <a:ext cx="647223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27">
            <a:extLst>
              <a:ext uri="{FF2B5EF4-FFF2-40B4-BE49-F238E27FC236}">
                <a16:creationId xmlns:a16="http://schemas.microsoft.com/office/drawing/2014/main" id="{E69763F9-5494-2E43-A5B3-8B7580555FCC}"/>
              </a:ext>
            </a:extLst>
          </p:cNvPr>
          <p:cNvSpPr txBox="1">
            <a:spLocks noChangeArrowheads="1"/>
          </p:cNvSpPr>
          <p:nvPr/>
        </p:nvSpPr>
        <p:spPr bwMode="auto">
          <a:xfrm>
            <a:off x="3779465" y="6051076"/>
            <a:ext cx="15215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200" b="1" dirty="0">
                <a:solidFill>
                  <a:srgbClr val="FF0000"/>
                </a:solidFill>
              </a:rPr>
              <a:t>Нет секступолей</a:t>
            </a:r>
          </a:p>
        </p:txBody>
      </p:sp>
      <p:sp>
        <p:nvSpPr>
          <p:cNvPr id="2" name="TextBox 1">
            <a:extLst>
              <a:ext uri="{FF2B5EF4-FFF2-40B4-BE49-F238E27FC236}">
                <a16:creationId xmlns:a16="http://schemas.microsoft.com/office/drawing/2014/main" id="{5AF3676F-3A99-924E-975B-C239C36B0712}"/>
              </a:ext>
            </a:extLst>
          </p:cNvPr>
          <p:cNvSpPr txBox="1"/>
          <p:nvPr/>
        </p:nvSpPr>
        <p:spPr>
          <a:xfrm>
            <a:off x="1360091" y="673356"/>
            <a:ext cx="7377905" cy="461665"/>
          </a:xfrm>
          <a:prstGeom prst="rect">
            <a:avLst/>
          </a:prstGeom>
          <a:noFill/>
        </p:spPr>
        <p:txBody>
          <a:bodyPr wrap="square" rtlCol="0">
            <a:spAutoFit/>
          </a:bodyPr>
          <a:lstStyle/>
          <a:p>
            <a:r>
              <a:rPr lang="ru-RU" dirty="0" err="1"/>
              <a:t>неРегулярная</a:t>
            </a:r>
            <a:r>
              <a:rPr lang="ru-RU" dirty="0"/>
              <a:t> арка с подавлением всей аркой</a:t>
            </a:r>
          </a:p>
        </p:txBody>
      </p:sp>
    </p:spTree>
    <p:extLst>
      <p:ext uri="{BB962C8B-B14F-4D97-AF65-F5344CB8AC3E}">
        <p14:creationId xmlns:p14="http://schemas.microsoft.com/office/powerpoint/2010/main" val="182920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375887" y="5372102"/>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Focusing sextupole family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89050" y="5384800"/>
            <a:ext cx="64595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276533" y="5692000"/>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Defocusing sextupole family SD</a:t>
            </a:r>
            <a:endParaRPr lang="ru-RU" altLang="ru-RU" sz="1200" b="1" dirty="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dirty="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21</a:t>
            </a:fld>
            <a:endParaRPr lang="en-GB" altLang="en-US" sz="1400" dirty="0"/>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2033588" y="3357563"/>
            <a:ext cx="4965700" cy="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Прямая соединительная линия 278">
            <a:extLst>
              <a:ext uri="{FF2B5EF4-FFF2-40B4-BE49-F238E27FC236}">
                <a16:creationId xmlns:a16="http://schemas.microsoft.com/office/drawing/2014/main" id="{A2A6CE18-43C3-F64F-BCF4-05F66934690B}"/>
              </a:ext>
            </a:extLst>
          </p:cNvPr>
          <p:cNvCxnSpPr>
            <a:cxnSpLocks noChangeShapeType="1"/>
          </p:cNvCxnSpPr>
          <p:nvPr/>
        </p:nvCxnSpPr>
        <p:spPr bwMode="auto">
          <a:xfrm>
            <a:off x="3453606" y="335121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Прямая соединительная линия 278">
            <a:extLst>
              <a:ext uri="{FF2B5EF4-FFF2-40B4-BE49-F238E27FC236}">
                <a16:creationId xmlns:a16="http://schemas.microsoft.com/office/drawing/2014/main" id="{EABB07E8-C4C5-A541-A8CB-0FE27798A0BE}"/>
              </a:ext>
            </a:extLst>
          </p:cNvPr>
          <p:cNvCxnSpPr>
            <a:cxnSpLocks noChangeShapeType="1"/>
          </p:cNvCxnSpPr>
          <p:nvPr/>
        </p:nvCxnSpPr>
        <p:spPr bwMode="auto">
          <a:xfrm>
            <a:off x="5583812" y="335121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Прямая соединительная линия 30">
            <a:extLst>
              <a:ext uri="{FF2B5EF4-FFF2-40B4-BE49-F238E27FC236}">
                <a16:creationId xmlns:a16="http://schemas.microsoft.com/office/drawing/2014/main" id="{F0E7B0A0-87E0-7741-8DAD-E26F42DC16E0}"/>
              </a:ext>
            </a:extLst>
          </p:cNvPr>
          <p:cNvCxnSpPr>
            <a:cxnSpLocks noChangeShapeType="1"/>
          </p:cNvCxnSpPr>
          <p:nvPr/>
        </p:nvCxnSpPr>
        <p:spPr bwMode="auto">
          <a:xfrm flipV="1">
            <a:off x="1323182" y="2787650"/>
            <a:ext cx="793"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Прямая соединительная линия 222">
            <a:extLst>
              <a:ext uri="{FF2B5EF4-FFF2-40B4-BE49-F238E27FC236}">
                <a16:creationId xmlns:a16="http://schemas.microsoft.com/office/drawing/2014/main" id="{CB367F86-18E0-9B42-A83B-A8F8CF1717BD}"/>
              </a:ext>
            </a:extLst>
          </p:cNvPr>
          <p:cNvCxnSpPr>
            <a:cxnSpLocks noChangeShapeType="1"/>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Прямая соединительная линия 224">
            <a:extLst>
              <a:ext uri="{FF2B5EF4-FFF2-40B4-BE49-F238E27FC236}">
                <a16:creationId xmlns:a16="http://schemas.microsoft.com/office/drawing/2014/main" id="{332B4679-6FDE-CC4B-98A1-2C999ED21323}"/>
              </a:ext>
            </a:extLst>
          </p:cNvPr>
          <p:cNvCxnSpPr>
            <a:cxnSpLocks noChangeShapeType="1"/>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Прямая соединительная линия 92">
            <a:extLst>
              <a:ext uri="{FF2B5EF4-FFF2-40B4-BE49-F238E27FC236}">
                <a16:creationId xmlns:a16="http://schemas.microsoft.com/office/drawing/2014/main" id="{383F1E57-D4DD-8544-9A16-3F2F3D372CE7}"/>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Box 239">
            <a:extLst>
              <a:ext uri="{FF2B5EF4-FFF2-40B4-BE49-F238E27FC236}">
                <a16:creationId xmlns:a16="http://schemas.microsoft.com/office/drawing/2014/main" id="{2C5A603E-AC59-234B-82E5-EC2CB4910EBC}"/>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cxnSp>
        <p:nvCxnSpPr>
          <p:cNvPr id="115" name="Прямая соединительная линия 245">
            <a:extLst>
              <a:ext uri="{FF2B5EF4-FFF2-40B4-BE49-F238E27FC236}">
                <a16:creationId xmlns:a16="http://schemas.microsoft.com/office/drawing/2014/main" id="{77BFCAFD-D5F6-E141-98B6-39CCF8334855}"/>
              </a:ext>
            </a:extLst>
          </p:cNvPr>
          <p:cNvCxnSpPr>
            <a:cxnSpLocks noChangeShapeType="1"/>
          </p:cNvCxnSpPr>
          <p:nvPr/>
        </p:nvCxnSpPr>
        <p:spPr bwMode="auto">
          <a:xfrm flipV="1">
            <a:off x="7709694" y="2787650"/>
            <a:ext cx="794"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AB52841E-8910-B347-ADB9-8970FB44FFB1}"/>
              </a:ext>
            </a:extLst>
          </p:cNvPr>
          <p:cNvSpPr txBox="1"/>
          <p:nvPr/>
        </p:nvSpPr>
        <p:spPr>
          <a:xfrm>
            <a:off x="3260327" y="1228022"/>
            <a:ext cx="2866234" cy="461665"/>
          </a:xfrm>
          <a:prstGeom prst="rect">
            <a:avLst/>
          </a:prstGeom>
          <a:noFill/>
        </p:spPr>
        <p:txBody>
          <a:bodyPr wrap="none" rtlCol="0">
            <a:spAutoFit/>
          </a:bodyPr>
          <a:lstStyle/>
          <a:p>
            <a:r>
              <a:rPr lang="en-US" dirty="0"/>
              <a:t>EDGE SUPPRESSOR</a:t>
            </a:r>
            <a:endParaRPr lang="ru-RU" dirty="0"/>
          </a:p>
        </p:txBody>
      </p:sp>
      <p:sp>
        <p:nvSpPr>
          <p:cNvPr id="117" name="TextBox 242">
            <a:extLst>
              <a:ext uri="{FF2B5EF4-FFF2-40B4-BE49-F238E27FC236}">
                <a16:creationId xmlns:a16="http://schemas.microsoft.com/office/drawing/2014/main" id="{8F928A0A-B5D5-E943-BF7F-29DEA026C9B5}"/>
              </a:ext>
            </a:extLst>
          </p:cNvPr>
          <p:cNvSpPr txBox="1">
            <a:spLocks noChangeArrowheads="1"/>
          </p:cNvSpPr>
          <p:nvPr/>
        </p:nvSpPr>
        <p:spPr bwMode="auto">
          <a:xfrm>
            <a:off x="1059471" y="3473604"/>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QFE1</a:t>
            </a:r>
            <a:endParaRPr lang="ru-RU" altLang="ru-RU" sz="1000" b="1" dirty="0">
              <a:solidFill>
                <a:srgbClr val="FF0000"/>
              </a:solidFill>
            </a:endParaRPr>
          </a:p>
        </p:txBody>
      </p:sp>
      <p:sp>
        <p:nvSpPr>
          <p:cNvPr id="118" name="TextBox 246">
            <a:extLst>
              <a:ext uri="{FF2B5EF4-FFF2-40B4-BE49-F238E27FC236}">
                <a16:creationId xmlns:a16="http://schemas.microsoft.com/office/drawing/2014/main" id="{DE791E99-6E0E-3144-9F91-AFDF5C3D8C10}"/>
              </a:ext>
            </a:extLst>
          </p:cNvPr>
          <p:cNvSpPr txBox="1">
            <a:spLocks noChangeArrowheads="1"/>
          </p:cNvSpPr>
          <p:nvPr/>
        </p:nvSpPr>
        <p:spPr bwMode="auto">
          <a:xfrm>
            <a:off x="7472078"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QFE1</a:t>
            </a:r>
            <a:endParaRPr lang="ru-RU" altLang="ru-RU" sz="1000" b="1" dirty="0">
              <a:solidFill>
                <a:srgbClr val="FF0000"/>
              </a:solidFill>
            </a:endParaRPr>
          </a:p>
        </p:txBody>
      </p:sp>
      <p:sp>
        <p:nvSpPr>
          <p:cNvPr id="119" name="TextBox 291">
            <a:extLst>
              <a:ext uri="{FF2B5EF4-FFF2-40B4-BE49-F238E27FC236}">
                <a16:creationId xmlns:a16="http://schemas.microsoft.com/office/drawing/2014/main" id="{A1043614-7960-E543-95FD-368AED6C9301}"/>
              </a:ext>
            </a:extLst>
          </p:cNvPr>
          <p:cNvSpPr txBox="1">
            <a:spLocks noChangeArrowheads="1"/>
          </p:cNvSpPr>
          <p:nvPr/>
        </p:nvSpPr>
        <p:spPr bwMode="auto">
          <a:xfrm>
            <a:off x="355546"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QFE2</a:t>
            </a:r>
            <a:endParaRPr lang="ru-RU" altLang="ru-RU" sz="1000" b="1" dirty="0">
              <a:solidFill>
                <a:srgbClr val="FF0000"/>
              </a:solidFill>
            </a:endParaRPr>
          </a:p>
        </p:txBody>
      </p:sp>
      <p:sp>
        <p:nvSpPr>
          <p:cNvPr id="120" name="TextBox 292">
            <a:extLst>
              <a:ext uri="{FF2B5EF4-FFF2-40B4-BE49-F238E27FC236}">
                <a16:creationId xmlns:a16="http://schemas.microsoft.com/office/drawing/2014/main" id="{839F2B6A-62E1-B746-98C9-A27E4DCFCD67}"/>
              </a:ext>
            </a:extLst>
          </p:cNvPr>
          <p:cNvSpPr txBox="1">
            <a:spLocks noChangeArrowheads="1"/>
          </p:cNvSpPr>
          <p:nvPr/>
        </p:nvSpPr>
        <p:spPr bwMode="auto">
          <a:xfrm>
            <a:off x="8164230"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QFE2</a:t>
            </a:r>
            <a:endParaRPr lang="ru-RU" altLang="ru-RU" sz="1000" b="1" dirty="0">
              <a:solidFill>
                <a:srgbClr val="FF0000"/>
              </a:solidFill>
            </a:endParaRPr>
          </a:p>
        </p:txBody>
      </p:sp>
      <p:sp>
        <p:nvSpPr>
          <p:cNvPr id="104" name="TextBox 289">
            <a:extLst>
              <a:ext uri="{FF2B5EF4-FFF2-40B4-BE49-F238E27FC236}">
                <a16:creationId xmlns:a16="http://schemas.microsoft.com/office/drawing/2014/main" id="{91A6D3F4-981C-D843-AB5C-52527212F5BE}"/>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spTree>
    <p:extLst>
      <p:ext uri="{BB962C8B-B14F-4D97-AF65-F5344CB8AC3E}">
        <p14:creationId xmlns:p14="http://schemas.microsoft.com/office/powerpoint/2010/main" val="1413650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17462"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315527" y="5395194"/>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Focusing sextupole family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3411538" y="5384800"/>
            <a:ext cx="2209800"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306002" y="5693588"/>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Defocusing sextupole family SD</a:t>
            </a:r>
            <a:endParaRPr lang="ru-RU" altLang="ru-RU" sz="1200" b="1" dirty="0">
              <a:solidFill>
                <a:srgbClr val="00B050"/>
              </a:solidFill>
            </a:endParaRPr>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a:stCxn id="33798" idx="0"/>
          </p:cNvCxnSpPr>
          <p:nvPr/>
        </p:nvCxnSpPr>
        <p:spPr bwMode="auto">
          <a:xfrm flipV="1">
            <a:off x="1323182" y="2787650"/>
            <a:ext cx="793"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a:stCxn id="33833" idx="0"/>
          </p:cNvCxnSpPr>
          <p:nvPr/>
        </p:nvCxnSpPr>
        <p:spPr bwMode="auto">
          <a:xfrm flipV="1">
            <a:off x="7709694" y="2787650"/>
            <a:ext cx="794"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a:endCxn id="33795" idx="0"/>
          </p:cNvCxnSpPr>
          <p:nvPr/>
        </p:nvCxnSpPr>
        <p:spPr bwMode="auto">
          <a:xfrm flipH="1">
            <a:off x="613569" y="3349625"/>
            <a:ext cx="794" cy="36671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a:stCxn id="33836" idx="0"/>
          </p:cNvCxnSpPr>
          <p:nvPr/>
        </p:nvCxnSpPr>
        <p:spPr bwMode="auto">
          <a:xfrm flipV="1">
            <a:off x="8419307" y="3357563"/>
            <a:ext cx="793"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cxnSp>
        <p:nvCxnSpPr>
          <p:cNvPr id="122" name="Прямая соединительная линия 121">
            <a:extLst>
              <a:ext uri="{FF2B5EF4-FFF2-40B4-BE49-F238E27FC236}">
                <a16:creationId xmlns:a16="http://schemas.microsoft.com/office/drawing/2014/main" id="{6A42A666-3763-F243-AD1C-CDF3D68F3F80}"/>
              </a:ext>
            </a:extLst>
          </p:cNvPr>
          <p:cNvCxnSpPr>
            <a:cxnSpLocks/>
          </p:cNvCxnSpPr>
          <p:nvPr/>
        </p:nvCxnSpPr>
        <p:spPr bwMode="auto">
          <a:xfrm>
            <a:off x="1279525" y="6021288"/>
            <a:ext cx="647223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27">
            <a:extLst>
              <a:ext uri="{FF2B5EF4-FFF2-40B4-BE49-F238E27FC236}">
                <a16:creationId xmlns:a16="http://schemas.microsoft.com/office/drawing/2014/main" id="{E69763F9-5494-2E43-A5B3-8B7580555FCC}"/>
              </a:ext>
            </a:extLst>
          </p:cNvPr>
          <p:cNvSpPr txBox="1">
            <a:spLocks noChangeArrowheads="1"/>
          </p:cNvSpPr>
          <p:nvPr/>
        </p:nvSpPr>
        <p:spPr bwMode="auto">
          <a:xfrm>
            <a:off x="3874320" y="6048239"/>
            <a:ext cx="1274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FF0000"/>
                </a:solidFill>
              </a:rPr>
              <a:t>No sextupoles</a:t>
            </a:r>
            <a:endParaRPr lang="ru-RU" altLang="ru-RU" sz="1200" b="1" dirty="0">
              <a:solidFill>
                <a:srgbClr val="FF0000"/>
              </a:solidFill>
            </a:endParaRPr>
          </a:p>
        </p:txBody>
      </p:sp>
      <p:sp>
        <p:nvSpPr>
          <p:cNvPr id="2" name="TextBox 1">
            <a:extLst>
              <a:ext uri="{FF2B5EF4-FFF2-40B4-BE49-F238E27FC236}">
                <a16:creationId xmlns:a16="http://schemas.microsoft.com/office/drawing/2014/main" id="{5AF3676F-3A99-924E-975B-C239C36B0712}"/>
              </a:ext>
            </a:extLst>
          </p:cNvPr>
          <p:cNvSpPr txBox="1"/>
          <p:nvPr/>
        </p:nvSpPr>
        <p:spPr>
          <a:xfrm>
            <a:off x="3062288" y="788253"/>
            <a:ext cx="2795702" cy="830997"/>
          </a:xfrm>
          <a:prstGeom prst="rect">
            <a:avLst/>
          </a:prstGeom>
          <a:noFill/>
        </p:spPr>
        <p:txBody>
          <a:bodyPr wrap="none" rtlCol="0">
            <a:spAutoFit/>
          </a:bodyPr>
          <a:lstStyle/>
          <a:p>
            <a:r>
              <a:rPr lang="en-US" dirty="0"/>
              <a:t>ARC SUPPRESSION</a:t>
            </a:r>
          </a:p>
          <a:p>
            <a:endParaRPr lang="en-US" dirty="0"/>
          </a:p>
        </p:txBody>
      </p:sp>
    </p:spTree>
    <p:extLst>
      <p:ext uri="{BB962C8B-B14F-4D97-AF65-F5344CB8AC3E}">
        <p14:creationId xmlns:p14="http://schemas.microsoft.com/office/powerpoint/2010/main" val="76160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205857" y="5395777"/>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Focusing sextupole family SF</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a:cxnSpLocks/>
          </p:cNvCxnSpPr>
          <p:nvPr/>
        </p:nvCxnSpPr>
        <p:spPr bwMode="auto">
          <a:xfrm>
            <a:off x="1639888" y="5670550"/>
            <a:ext cx="504619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990218" y="5384800"/>
            <a:ext cx="505510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202600" y="5704565"/>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Defocusing sextupole family SD</a:t>
            </a:r>
            <a:endParaRPr lang="ru-RU" altLang="ru-RU" sz="1200" b="1" dirty="0">
              <a:solidFill>
                <a:srgbClr val="00B050"/>
              </a:solidFill>
            </a:endParaRPr>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flipV="1">
            <a:off x="2024063" y="3349625"/>
            <a:ext cx="4975225" cy="1428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3823693" y="2989263"/>
            <a:ext cx="1391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Focusing family</a:t>
            </a:r>
            <a:endParaRPr lang="ru-RU" altLang="ru-RU" sz="1200" b="1" dirty="0">
              <a:solidFill>
                <a:srgbClr val="945200"/>
              </a:solidFill>
            </a:endParaRPr>
          </a:p>
        </p:txBody>
      </p:sp>
      <p:sp>
        <p:nvSpPr>
          <p:cNvPr id="108" name="Прямоугольник 40">
            <a:extLst>
              <a:ext uri="{FF2B5EF4-FFF2-40B4-BE49-F238E27FC236}">
                <a16:creationId xmlns:a16="http://schemas.microsoft.com/office/drawing/2014/main" id="{8B5FC627-5ABC-9245-AAD8-A32ACC19129D}"/>
              </a:ext>
            </a:extLst>
          </p:cNvPr>
          <p:cNvSpPr>
            <a:spLocks noChangeArrowheads="1"/>
          </p:cNvSpPr>
          <p:nvPr/>
        </p:nvSpPr>
        <p:spPr bwMode="auto">
          <a:xfrm>
            <a:off x="2368550" y="4370387"/>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09" name="Прямая соединительная линия 143">
            <a:extLst>
              <a:ext uri="{FF2B5EF4-FFF2-40B4-BE49-F238E27FC236}">
                <a16:creationId xmlns:a16="http://schemas.microsoft.com/office/drawing/2014/main" id="{C53865C5-3612-2A48-9D7B-9A15EDE7AACD}"/>
              </a:ext>
            </a:extLst>
          </p:cNvPr>
          <p:cNvCxnSpPr>
            <a:cxnSpLocks noChangeShapeType="1"/>
          </p:cNvCxnSpPr>
          <p:nvPr/>
        </p:nvCxnSpPr>
        <p:spPr bwMode="auto">
          <a:xfrm>
            <a:off x="2351088" y="4375150"/>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Прямая соединительная линия 144">
            <a:extLst>
              <a:ext uri="{FF2B5EF4-FFF2-40B4-BE49-F238E27FC236}">
                <a16:creationId xmlns:a16="http://schemas.microsoft.com/office/drawing/2014/main" id="{CB43118F-4B55-574D-906F-E13F1B1ECA7E}"/>
              </a:ext>
            </a:extLst>
          </p:cNvPr>
          <p:cNvCxnSpPr>
            <a:cxnSpLocks noChangeShapeType="1"/>
          </p:cNvCxnSpPr>
          <p:nvPr/>
        </p:nvCxnSpPr>
        <p:spPr bwMode="auto">
          <a:xfrm>
            <a:off x="2430463" y="4375150"/>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Прямоугольник 40">
            <a:extLst>
              <a:ext uri="{FF2B5EF4-FFF2-40B4-BE49-F238E27FC236}">
                <a16:creationId xmlns:a16="http://schemas.microsoft.com/office/drawing/2014/main" id="{DA6B798D-3AA3-8D42-8803-08B22CE834D6}"/>
              </a:ext>
            </a:extLst>
          </p:cNvPr>
          <p:cNvSpPr>
            <a:spLocks noChangeArrowheads="1"/>
          </p:cNvSpPr>
          <p:nvPr/>
        </p:nvSpPr>
        <p:spPr bwMode="auto">
          <a:xfrm>
            <a:off x="4495799" y="4370387"/>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12" name="Прямая соединительная линия 143">
            <a:extLst>
              <a:ext uri="{FF2B5EF4-FFF2-40B4-BE49-F238E27FC236}">
                <a16:creationId xmlns:a16="http://schemas.microsoft.com/office/drawing/2014/main" id="{0737EB62-27AB-CD49-B131-591F49933169}"/>
              </a:ext>
            </a:extLst>
          </p:cNvPr>
          <p:cNvCxnSpPr>
            <a:cxnSpLocks noChangeShapeType="1"/>
          </p:cNvCxnSpPr>
          <p:nvPr/>
        </p:nvCxnSpPr>
        <p:spPr bwMode="auto">
          <a:xfrm>
            <a:off x="4478337" y="4375150"/>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Прямая соединительная линия 144">
            <a:extLst>
              <a:ext uri="{FF2B5EF4-FFF2-40B4-BE49-F238E27FC236}">
                <a16:creationId xmlns:a16="http://schemas.microsoft.com/office/drawing/2014/main" id="{BE2246CF-86A8-884F-9FAC-473D6C22D5A5}"/>
              </a:ext>
            </a:extLst>
          </p:cNvPr>
          <p:cNvCxnSpPr>
            <a:cxnSpLocks noChangeShapeType="1"/>
          </p:cNvCxnSpPr>
          <p:nvPr/>
        </p:nvCxnSpPr>
        <p:spPr bwMode="auto">
          <a:xfrm>
            <a:off x="4557712" y="4375150"/>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Прямоугольник 72">
            <a:extLst>
              <a:ext uri="{FF2B5EF4-FFF2-40B4-BE49-F238E27FC236}">
                <a16:creationId xmlns:a16="http://schemas.microsoft.com/office/drawing/2014/main" id="{2D97EE73-D65B-A645-A355-53A547756F5E}"/>
              </a:ext>
            </a:extLst>
          </p:cNvPr>
          <p:cNvSpPr>
            <a:spLocks noChangeArrowheads="1"/>
          </p:cNvSpPr>
          <p:nvPr/>
        </p:nvSpPr>
        <p:spPr bwMode="auto">
          <a:xfrm>
            <a:off x="6624165" y="4371824"/>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15" name="Прямая соединительная линия 207">
            <a:extLst>
              <a:ext uri="{FF2B5EF4-FFF2-40B4-BE49-F238E27FC236}">
                <a16:creationId xmlns:a16="http://schemas.microsoft.com/office/drawing/2014/main" id="{BAF6B0AF-B2BF-3B48-8DE0-E633A4F5C5A3}"/>
              </a:ext>
            </a:extLst>
          </p:cNvPr>
          <p:cNvCxnSpPr>
            <a:cxnSpLocks noChangeShapeType="1"/>
          </p:cNvCxnSpPr>
          <p:nvPr/>
        </p:nvCxnSpPr>
        <p:spPr bwMode="auto">
          <a:xfrm>
            <a:off x="6606703" y="4378174"/>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Прямая соединительная линия 208">
            <a:extLst>
              <a:ext uri="{FF2B5EF4-FFF2-40B4-BE49-F238E27FC236}">
                <a16:creationId xmlns:a16="http://schemas.microsoft.com/office/drawing/2014/main" id="{6529A183-BEE8-2E4B-AC70-5D6B2E0FBE58}"/>
              </a:ext>
            </a:extLst>
          </p:cNvPr>
          <p:cNvCxnSpPr>
            <a:cxnSpLocks noChangeShapeType="1"/>
          </p:cNvCxnSpPr>
          <p:nvPr/>
        </p:nvCxnSpPr>
        <p:spPr bwMode="auto">
          <a:xfrm>
            <a:off x="6686078" y="4376587"/>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EF320D8D-7CB8-0441-9F0F-A8ACF669F0B5}"/>
              </a:ext>
            </a:extLst>
          </p:cNvPr>
          <p:cNvSpPr txBox="1"/>
          <p:nvPr/>
        </p:nvSpPr>
        <p:spPr>
          <a:xfrm>
            <a:off x="3433763" y="916276"/>
            <a:ext cx="1656223" cy="461665"/>
          </a:xfrm>
          <a:prstGeom prst="rect">
            <a:avLst/>
          </a:prstGeom>
          <a:noFill/>
        </p:spPr>
        <p:txBody>
          <a:bodyPr wrap="none" rtlCol="0">
            <a:spAutoFit/>
          </a:bodyPr>
          <a:lstStyle/>
          <a:p>
            <a:r>
              <a:rPr lang="en-US" dirty="0"/>
              <a:t>ION MODE</a:t>
            </a:r>
          </a:p>
        </p:txBody>
      </p:sp>
      <p:sp>
        <p:nvSpPr>
          <p:cNvPr id="129" name="Прямоугольник 47">
            <a:extLst>
              <a:ext uri="{FF2B5EF4-FFF2-40B4-BE49-F238E27FC236}">
                <a16:creationId xmlns:a16="http://schemas.microsoft.com/office/drawing/2014/main" id="{188364C2-A656-854B-91FF-F81EC9FF01B3}"/>
              </a:ext>
            </a:extLst>
          </p:cNvPr>
          <p:cNvSpPr>
            <a:spLocks noChangeArrowheads="1"/>
          </p:cNvSpPr>
          <p:nvPr/>
        </p:nvSpPr>
        <p:spPr bwMode="auto">
          <a:xfrm>
            <a:off x="4139322" y="370998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30" name="Прямая соединительная линия 211">
            <a:extLst>
              <a:ext uri="{FF2B5EF4-FFF2-40B4-BE49-F238E27FC236}">
                <a16:creationId xmlns:a16="http://schemas.microsoft.com/office/drawing/2014/main" id="{7BA67003-2ABC-8647-B744-095B150DF214}"/>
              </a:ext>
            </a:extLst>
          </p:cNvPr>
          <p:cNvCxnSpPr>
            <a:cxnSpLocks noChangeShapeType="1"/>
          </p:cNvCxnSpPr>
          <p:nvPr/>
        </p:nvCxnSpPr>
        <p:spPr bwMode="auto">
          <a:xfrm>
            <a:off x="4120272" y="408305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Прямая соединительная линия 212">
            <a:extLst>
              <a:ext uri="{FF2B5EF4-FFF2-40B4-BE49-F238E27FC236}">
                <a16:creationId xmlns:a16="http://schemas.microsoft.com/office/drawing/2014/main" id="{539DEFC1-BBEB-5A44-BB53-3E6A831872E0}"/>
              </a:ext>
            </a:extLst>
          </p:cNvPr>
          <p:cNvCxnSpPr>
            <a:cxnSpLocks noChangeShapeType="1"/>
          </p:cNvCxnSpPr>
          <p:nvPr/>
        </p:nvCxnSpPr>
        <p:spPr bwMode="auto">
          <a:xfrm>
            <a:off x="4202822" y="408305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Прямоугольник 47">
            <a:extLst>
              <a:ext uri="{FF2B5EF4-FFF2-40B4-BE49-F238E27FC236}">
                <a16:creationId xmlns:a16="http://schemas.microsoft.com/office/drawing/2014/main" id="{347C172B-3CB5-784B-A08B-5F126C49A5FD}"/>
              </a:ext>
            </a:extLst>
          </p:cNvPr>
          <p:cNvSpPr>
            <a:spLocks noChangeArrowheads="1"/>
          </p:cNvSpPr>
          <p:nvPr/>
        </p:nvSpPr>
        <p:spPr bwMode="auto">
          <a:xfrm>
            <a:off x="4848227"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33" name="Прямая соединительная линия 211">
            <a:extLst>
              <a:ext uri="{FF2B5EF4-FFF2-40B4-BE49-F238E27FC236}">
                <a16:creationId xmlns:a16="http://schemas.microsoft.com/office/drawing/2014/main" id="{61B5D144-1288-0742-B955-DFB74736F037}"/>
              </a:ext>
            </a:extLst>
          </p:cNvPr>
          <p:cNvCxnSpPr>
            <a:cxnSpLocks noChangeShapeType="1"/>
          </p:cNvCxnSpPr>
          <p:nvPr/>
        </p:nvCxnSpPr>
        <p:spPr bwMode="auto">
          <a:xfrm>
            <a:off x="4829177"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Прямая соединительная линия 212">
            <a:extLst>
              <a:ext uri="{FF2B5EF4-FFF2-40B4-BE49-F238E27FC236}">
                <a16:creationId xmlns:a16="http://schemas.microsoft.com/office/drawing/2014/main" id="{3AC40B81-E744-ED49-9515-F79031D125D1}"/>
              </a:ext>
            </a:extLst>
          </p:cNvPr>
          <p:cNvCxnSpPr>
            <a:cxnSpLocks noChangeShapeType="1"/>
          </p:cNvCxnSpPr>
          <p:nvPr/>
        </p:nvCxnSpPr>
        <p:spPr bwMode="auto">
          <a:xfrm>
            <a:off x="4911727"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Прямоугольник 47">
            <a:extLst>
              <a:ext uri="{FF2B5EF4-FFF2-40B4-BE49-F238E27FC236}">
                <a16:creationId xmlns:a16="http://schemas.microsoft.com/office/drawing/2014/main" id="{5A3A222B-96BC-2E4A-8270-56FEDB5643A5}"/>
              </a:ext>
            </a:extLst>
          </p:cNvPr>
          <p:cNvSpPr>
            <a:spLocks noChangeArrowheads="1"/>
          </p:cNvSpPr>
          <p:nvPr/>
        </p:nvSpPr>
        <p:spPr bwMode="auto">
          <a:xfrm>
            <a:off x="2725224" y="3720306"/>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36" name="Прямая соединительная линия 211">
            <a:extLst>
              <a:ext uri="{FF2B5EF4-FFF2-40B4-BE49-F238E27FC236}">
                <a16:creationId xmlns:a16="http://schemas.microsoft.com/office/drawing/2014/main" id="{9BB9A374-13F8-1C49-8802-F4AFD167BCF6}"/>
              </a:ext>
            </a:extLst>
          </p:cNvPr>
          <p:cNvCxnSpPr>
            <a:cxnSpLocks noChangeShapeType="1"/>
          </p:cNvCxnSpPr>
          <p:nvPr/>
        </p:nvCxnSpPr>
        <p:spPr bwMode="auto">
          <a:xfrm>
            <a:off x="2706174" y="4093368"/>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Прямая соединительная линия 212">
            <a:extLst>
              <a:ext uri="{FF2B5EF4-FFF2-40B4-BE49-F238E27FC236}">
                <a16:creationId xmlns:a16="http://schemas.microsoft.com/office/drawing/2014/main" id="{C83425C8-07E2-A747-8E3C-50B9767FAE0F}"/>
              </a:ext>
            </a:extLst>
          </p:cNvPr>
          <p:cNvCxnSpPr>
            <a:cxnSpLocks noChangeShapeType="1"/>
          </p:cNvCxnSpPr>
          <p:nvPr/>
        </p:nvCxnSpPr>
        <p:spPr bwMode="auto">
          <a:xfrm>
            <a:off x="2788724" y="4093368"/>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Прямоугольник 47">
            <a:extLst>
              <a:ext uri="{FF2B5EF4-FFF2-40B4-BE49-F238E27FC236}">
                <a16:creationId xmlns:a16="http://schemas.microsoft.com/office/drawing/2014/main" id="{E6FE8BB1-D951-2D45-866F-462B3855D2A9}"/>
              </a:ext>
            </a:extLst>
          </p:cNvPr>
          <p:cNvSpPr>
            <a:spLocks noChangeArrowheads="1"/>
          </p:cNvSpPr>
          <p:nvPr/>
        </p:nvSpPr>
        <p:spPr bwMode="auto">
          <a:xfrm>
            <a:off x="2009268" y="3712370"/>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39" name="Прямая соединительная линия 211">
            <a:extLst>
              <a:ext uri="{FF2B5EF4-FFF2-40B4-BE49-F238E27FC236}">
                <a16:creationId xmlns:a16="http://schemas.microsoft.com/office/drawing/2014/main" id="{685FE3B7-BED9-B444-9ED0-7BFFE4E94AFA}"/>
              </a:ext>
            </a:extLst>
          </p:cNvPr>
          <p:cNvCxnSpPr>
            <a:cxnSpLocks noChangeShapeType="1"/>
          </p:cNvCxnSpPr>
          <p:nvPr/>
        </p:nvCxnSpPr>
        <p:spPr bwMode="auto">
          <a:xfrm>
            <a:off x="1990218" y="4085432"/>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Прямая соединительная линия 212">
            <a:extLst>
              <a:ext uri="{FF2B5EF4-FFF2-40B4-BE49-F238E27FC236}">
                <a16:creationId xmlns:a16="http://schemas.microsoft.com/office/drawing/2014/main" id="{1D77326B-342C-3A48-BDC0-7078E5B4C80B}"/>
              </a:ext>
            </a:extLst>
          </p:cNvPr>
          <p:cNvCxnSpPr>
            <a:cxnSpLocks noChangeShapeType="1"/>
          </p:cNvCxnSpPr>
          <p:nvPr/>
        </p:nvCxnSpPr>
        <p:spPr bwMode="auto">
          <a:xfrm>
            <a:off x="2072768" y="4085432"/>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Прямоугольник 59">
            <a:extLst>
              <a:ext uri="{FF2B5EF4-FFF2-40B4-BE49-F238E27FC236}">
                <a16:creationId xmlns:a16="http://schemas.microsoft.com/office/drawing/2014/main" id="{813C6620-B20D-A54D-BFEA-42515756BA21}"/>
              </a:ext>
            </a:extLst>
          </p:cNvPr>
          <p:cNvSpPr>
            <a:spLocks noChangeArrowheads="1"/>
          </p:cNvSpPr>
          <p:nvPr/>
        </p:nvSpPr>
        <p:spPr bwMode="auto">
          <a:xfrm>
            <a:off x="627221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9" name="Прямая соединительная линия 217">
            <a:extLst>
              <a:ext uri="{FF2B5EF4-FFF2-40B4-BE49-F238E27FC236}">
                <a16:creationId xmlns:a16="http://schemas.microsoft.com/office/drawing/2014/main" id="{4FC4223C-5684-5045-A9A2-7A2736397C78}"/>
              </a:ext>
            </a:extLst>
          </p:cNvPr>
          <p:cNvCxnSpPr>
            <a:cxnSpLocks noChangeShapeType="1"/>
          </p:cNvCxnSpPr>
          <p:nvPr/>
        </p:nvCxnSpPr>
        <p:spPr bwMode="auto">
          <a:xfrm>
            <a:off x="6253163"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Прямая соединительная линия 218">
            <a:extLst>
              <a:ext uri="{FF2B5EF4-FFF2-40B4-BE49-F238E27FC236}">
                <a16:creationId xmlns:a16="http://schemas.microsoft.com/office/drawing/2014/main" id="{AF33BC5F-3B04-B14A-98AB-6175834BDD2F}"/>
              </a:ext>
            </a:extLst>
          </p:cNvPr>
          <p:cNvCxnSpPr>
            <a:cxnSpLocks noChangeShapeType="1"/>
          </p:cNvCxnSpPr>
          <p:nvPr/>
        </p:nvCxnSpPr>
        <p:spPr bwMode="auto">
          <a:xfrm>
            <a:off x="6335713"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Прямоугольник 59">
            <a:extLst>
              <a:ext uri="{FF2B5EF4-FFF2-40B4-BE49-F238E27FC236}">
                <a16:creationId xmlns:a16="http://schemas.microsoft.com/office/drawing/2014/main" id="{40C5A754-13C4-844B-8DE6-37125A0E26B3}"/>
              </a:ext>
            </a:extLst>
          </p:cNvPr>
          <p:cNvSpPr>
            <a:spLocks noChangeArrowheads="1"/>
          </p:cNvSpPr>
          <p:nvPr/>
        </p:nvSpPr>
        <p:spPr bwMode="auto">
          <a:xfrm>
            <a:off x="6981826" y="3712370"/>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59" name="Прямая соединительная линия 217">
            <a:extLst>
              <a:ext uri="{FF2B5EF4-FFF2-40B4-BE49-F238E27FC236}">
                <a16:creationId xmlns:a16="http://schemas.microsoft.com/office/drawing/2014/main" id="{39400418-FF44-2D4C-AD8E-92C40C7669C7}"/>
              </a:ext>
            </a:extLst>
          </p:cNvPr>
          <p:cNvCxnSpPr>
            <a:cxnSpLocks noChangeShapeType="1"/>
          </p:cNvCxnSpPr>
          <p:nvPr/>
        </p:nvCxnSpPr>
        <p:spPr bwMode="auto">
          <a:xfrm>
            <a:off x="6962776" y="4085432"/>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Прямая соединительная линия 218">
            <a:extLst>
              <a:ext uri="{FF2B5EF4-FFF2-40B4-BE49-F238E27FC236}">
                <a16:creationId xmlns:a16="http://schemas.microsoft.com/office/drawing/2014/main" id="{AF123B67-D255-5247-863C-1F1F9C01B890}"/>
              </a:ext>
            </a:extLst>
          </p:cNvPr>
          <p:cNvCxnSpPr>
            <a:cxnSpLocks noChangeShapeType="1"/>
          </p:cNvCxnSpPr>
          <p:nvPr/>
        </p:nvCxnSpPr>
        <p:spPr bwMode="auto">
          <a:xfrm>
            <a:off x="7045326" y="4085432"/>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 name="TextBox 242">
            <a:extLst>
              <a:ext uri="{FF2B5EF4-FFF2-40B4-BE49-F238E27FC236}">
                <a16:creationId xmlns:a16="http://schemas.microsoft.com/office/drawing/2014/main" id="{9001A6D4-9BB3-5445-8720-48BEB3F1A1F7}"/>
              </a:ext>
            </a:extLst>
          </p:cNvPr>
          <p:cNvSpPr txBox="1">
            <a:spLocks noChangeArrowheads="1"/>
          </p:cNvSpPr>
          <p:nvPr/>
        </p:nvSpPr>
        <p:spPr bwMode="auto">
          <a:xfrm>
            <a:off x="1059471" y="3473604"/>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QFE1</a:t>
            </a:r>
            <a:endParaRPr lang="ru-RU" altLang="ru-RU" sz="1000" b="1" dirty="0">
              <a:solidFill>
                <a:srgbClr val="FF0000"/>
              </a:solidFill>
            </a:endParaRPr>
          </a:p>
        </p:txBody>
      </p:sp>
      <p:sp>
        <p:nvSpPr>
          <p:cNvPr id="162" name="TextBox 246">
            <a:extLst>
              <a:ext uri="{FF2B5EF4-FFF2-40B4-BE49-F238E27FC236}">
                <a16:creationId xmlns:a16="http://schemas.microsoft.com/office/drawing/2014/main" id="{6BCD77E7-0212-D74F-B289-DBE2FA159C5F}"/>
              </a:ext>
            </a:extLst>
          </p:cNvPr>
          <p:cNvSpPr txBox="1">
            <a:spLocks noChangeArrowheads="1"/>
          </p:cNvSpPr>
          <p:nvPr/>
        </p:nvSpPr>
        <p:spPr bwMode="auto">
          <a:xfrm>
            <a:off x="7472078"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QFE1</a:t>
            </a:r>
            <a:endParaRPr lang="ru-RU" altLang="ru-RU" sz="1000" b="1" dirty="0">
              <a:solidFill>
                <a:srgbClr val="FF0000"/>
              </a:solidFill>
            </a:endParaRPr>
          </a:p>
        </p:txBody>
      </p:sp>
      <p:sp>
        <p:nvSpPr>
          <p:cNvPr id="163" name="TextBox 291">
            <a:extLst>
              <a:ext uri="{FF2B5EF4-FFF2-40B4-BE49-F238E27FC236}">
                <a16:creationId xmlns:a16="http://schemas.microsoft.com/office/drawing/2014/main" id="{131B0FF7-B8E7-EF4D-9676-A14C0A608B47}"/>
              </a:ext>
            </a:extLst>
          </p:cNvPr>
          <p:cNvSpPr txBox="1">
            <a:spLocks noChangeArrowheads="1"/>
          </p:cNvSpPr>
          <p:nvPr/>
        </p:nvSpPr>
        <p:spPr bwMode="auto">
          <a:xfrm>
            <a:off x="355546"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QFE2</a:t>
            </a:r>
            <a:endParaRPr lang="ru-RU" altLang="ru-RU" sz="1000" b="1" dirty="0">
              <a:solidFill>
                <a:srgbClr val="FF0000"/>
              </a:solidFill>
            </a:endParaRPr>
          </a:p>
        </p:txBody>
      </p:sp>
      <p:sp>
        <p:nvSpPr>
          <p:cNvPr id="164" name="TextBox 292">
            <a:extLst>
              <a:ext uri="{FF2B5EF4-FFF2-40B4-BE49-F238E27FC236}">
                <a16:creationId xmlns:a16="http://schemas.microsoft.com/office/drawing/2014/main" id="{33D3BD24-9FE7-4D4C-955A-DDF7B2FCBB61}"/>
              </a:ext>
            </a:extLst>
          </p:cNvPr>
          <p:cNvSpPr txBox="1">
            <a:spLocks noChangeArrowheads="1"/>
          </p:cNvSpPr>
          <p:nvPr/>
        </p:nvSpPr>
        <p:spPr bwMode="auto">
          <a:xfrm>
            <a:off x="8164230" y="3477260"/>
            <a:ext cx="5180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QFE2</a:t>
            </a:r>
            <a:endParaRPr lang="ru-RU" altLang="ru-RU" sz="1000" b="1" dirty="0">
              <a:solidFill>
                <a:srgbClr val="FF0000"/>
              </a:solidFill>
            </a:endParaRPr>
          </a:p>
        </p:txBody>
      </p:sp>
      <p:cxnSp>
        <p:nvCxnSpPr>
          <p:cNvPr id="165" name="Прямая соединительная линия 278">
            <a:extLst>
              <a:ext uri="{FF2B5EF4-FFF2-40B4-BE49-F238E27FC236}">
                <a16:creationId xmlns:a16="http://schemas.microsoft.com/office/drawing/2014/main" id="{BDBDF291-72F1-7941-8545-41FA6F841A4D}"/>
              </a:ext>
            </a:extLst>
          </p:cNvPr>
          <p:cNvCxnSpPr>
            <a:cxnSpLocks noChangeShapeType="1"/>
          </p:cNvCxnSpPr>
          <p:nvPr/>
        </p:nvCxnSpPr>
        <p:spPr bwMode="auto">
          <a:xfrm>
            <a:off x="3453606" y="3364706"/>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Прямая соединительная линия 278">
            <a:extLst>
              <a:ext uri="{FF2B5EF4-FFF2-40B4-BE49-F238E27FC236}">
                <a16:creationId xmlns:a16="http://schemas.microsoft.com/office/drawing/2014/main" id="{2F9D41EC-E6AA-4F40-BC61-ED508B16E287}"/>
              </a:ext>
            </a:extLst>
          </p:cNvPr>
          <p:cNvCxnSpPr>
            <a:cxnSpLocks noChangeShapeType="1"/>
          </p:cNvCxnSpPr>
          <p:nvPr/>
        </p:nvCxnSpPr>
        <p:spPr bwMode="auto">
          <a:xfrm>
            <a:off x="5580856" y="3364706"/>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79100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a:t>Yu. Senichev,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24</a:t>
            </a:fld>
            <a:endParaRPr lang="en-GB" altLang="en-US"/>
          </a:p>
        </p:txBody>
      </p:sp>
      <p:cxnSp>
        <p:nvCxnSpPr>
          <p:cNvPr id="9" name="Прямая соединительная линия 8">
            <a:extLst>
              <a:ext uri="{FF2B5EF4-FFF2-40B4-BE49-F238E27FC236}">
                <a16:creationId xmlns:a16="http://schemas.microsoft.com/office/drawing/2014/main" id="{41201885-53C8-6D4E-AEFA-08FB2A1121AB}"/>
              </a:ext>
            </a:extLst>
          </p:cNvPr>
          <p:cNvCxnSpPr/>
          <p:nvPr/>
        </p:nvCxnSpPr>
        <p:spPr bwMode="auto">
          <a:xfrm>
            <a:off x="2080068" y="4437110"/>
            <a:ext cx="638361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Прямоугольник 15">
            <a:extLst>
              <a:ext uri="{FF2B5EF4-FFF2-40B4-BE49-F238E27FC236}">
                <a16:creationId xmlns:a16="http://schemas.microsoft.com/office/drawing/2014/main" id="{171CB9A9-74CE-7743-A82F-B52F0B85B8B2}"/>
              </a:ext>
            </a:extLst>
          </p:cNvPr>
          <p:cNvSpPr/>
          <p:nvPr/>
        </p:nvSpPr>
        <p:spPr bwMode="auto">
          <a:xfrm>
            <a:off x="250371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2"/>
              </a:solidFill>
              <a:effectLst/>
              <a:latin typeface="Tahoma" pitchFamily="34" charset="0"/>
            </a:endParaRPr>
          </a:p>
        </p:txBody>
      </p:sp>
      <p:sp>
        <p:nvSpPr>
          <p:cNvPr id="20" name="Прямоугольник 19">
            <a:extLst>
              <a:ext uri="{FF2B5EF4-FFF2-40B4-BE49-F238E27FC236}">
                <a16:creationId xmlns:a16="http://schemas.microsoft.com/office/drawing/2014/main" id="{05EA135B-9D5A-B948-80CF-3CF26D91B63D}"/>
              </a:ext>
            </a:extLst>
          </p:cNvPr>
          <p:cNvSpPr/>
          <p:nvPr/>
        </p:nvSpPr>
        <p:spPr bwMode="auto">
          <a:xfrm>
            <a:off x="349240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1" name="Прямоугольник 20">
            <a:extLst>
              <a:ext uri="{FF2B5EF4-FFF2-40B4-BE49-F238E27FC236}">
                <a16:creationId xmlns:a16="http://schemas.microsoft.com/office/drawing/2014/main" id="{1D3C8FB5-C151-AB46-B87D-7A8A907CE323}"/>
              </a:ext>
            </a:extLst>
          </p:cNvPr>
          <p:cNvSpPr/>
          <p:nvPr/>
        </p:nvSpPr>
        <p:spPr bwMode="auto">
          <a:xfrm>
            <a:off x="448109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A719B2D2-3745-EA4B-97EF-C0376226035F}"/>
              </a:ext>
            </a:extLst>
          </p:cNvPr>
          <p:cNvSpPr/>
          <p:nvPr/>
        </p:nvSpPr>
        <p:spPr bwMode="auto">
          <a:xfrm>
            <a:off x="546978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3" name="Прямоугольник 22">
            <a:extLst>
              <a:ext uri="{FF2B5EF4-FFF2-40B4-BE49-F238E27FC236}">
                <a16:creationId xmlns:a16="http://schemas.microsoft.com/office/drawing/2014/main" id="{A6AD9AAD-22E0-3D4F-99D3-19BBBC433B5E}"/>
              </a:ext>
            </a:extLst>
          </p:cNvPr>
          <p:cNvSpPr/>
          <p:nvPr/>
        </p:nvSpPr>
        <p:spPr bwMode="auto">
          <a:xfrm>
            <a:off x="645847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4" name="Прямоугольник 23">
            <a:extLst>
              <a:ext uri="{FF2B5EF4-FFF2-40B4-BE49-F238E27FC236}">
                <a16:creationId xmlns:a16="http://schemas.microsoft.com/office/drawing/2014/main" id="{1EF1AAB8-FB2F-884B-A604-BCF739615AD1}"/>
              </a:ext>
            </a:extLst>
          </p:cNvPr>
          <p:cNvSpPr/>
          <p:nvPr/>
        </p:nvSpPr>
        <p:spPr bwMode="auto">
          <a:xfrm>
            <a:off x="744716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6" name="Прямоугольник 25">
            <a:extLst>
              <a:ext uri="{FF2B5EF4-FFF2-40B4-BE49-F238E27FC236}">
                <a16:creationId xmlns:a16="http://schemas.microsoft.com/office/drawing/2014/main" id="{7DF562D8-67ED-114C-82C8-3E8C72DFBD17}"/>
              </a:ext>
            </a:extLst>
          </p:cNvPr>
          <p:cNvSpPr/>
          <p:nvPr/>
        </p:nvSpPr>
        <p:spPr bwMode="auto">
          <a:xfrm>
            <a:off x="3253941"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7" name="Прямоугольник 26">
            <a:extLst>
              <a:ext uri="{FF2B5EF4-FFF2-40B4-BE49-F238E27FC236}">
                <a16:creationId xmlns:a16="http://schemas.microsoft.com/office/drawing/2014/main" id="{26F71161-16AE-8C4E-B6F7-5BACFE17AC5B}"/>
              </a:ext>
            </a:extLst>
          </p:cNvPr>
          <p:cNvSpPr/>
          <p:nvPr/>
        </p:nvSpPr>
        <p:spPr bwMode="auto">
          <a:xfrm>
            <a:off x="4242254" y="4437113"/>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25A3F510-8ADB-F246-B24F-084847A15D2C}"/>
              </a:ext>
            </a:extLst>
          </p:cNvPr>
          <p:cNvSpPr/>
          <p:nvPr/>
        </p:nvSpPr>
        <p:spPr bwMode="auto">
          <a:xfrm>
            <a:off x="5230567" y="3902731"/>
            <a:ext cx="119608" cy="534381"/>
          </a:xfrm>
          <a:prstGeom prst="rect">
            <a:avLst/>
          </a:prstGeom>
          <a:solidFill>
            <a:schemeClr val="accent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9" name="Прямоугольник 28">
            <a:extLst>
              <a:ext uri="{FF2B5EF4-FFF2-40B4-BE49-F238E27FC236}">
                <a16:creationId xmlns:a16="http://schemas.microsoft.com/office/drawing/2014/main" id="{DE0BC14F-A564-B44A-A84A-0A8C448EEB10}"/>
              </a:ext>
            </a:extLst>
          </p:cNvPr>
          <p:cNvSpPr/>
          <p:nvPr/>
        </p:nvSpPr>
        <p:spPr bwMode="auto">
          <a:xfrm>
            <a:off x="6219634" y="4437112"/>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0" name="Прямоугольник 29">
            <a:extLst>
              <a:ext uri="{FF2B5EF4-FFF2-40B4-BE49-F238E27FC236}">
                <a16:creationId xmlns:a16="http://schemas.microsoft.com/office/drawing/2014/main" id="{047BA0B2-CB2D-0544-90CB-ABB4A937B6FC}"/>
              </a:ext>
            </a:extLst>
          </p:cNvPr>
          <p:cNvSpPr/>
          <p:nvPr/>
        </p:nvSpPr>
        <p:spPr bwMode="auto">
          <a:xfrm>
            <a:off x="7207947"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1" name="Прямоугольник 30">
            <a:extLst>
              <a:ext uri="{FF2B5EF4-FFF2-40B4-BE49-F238E27FC236}">
                <a16:creationId xmlns:a16="http://schemas.microsoft.com/office/drawing/2014/main" id="{26EC498D-798D-FA4A-A29D-24AFCA05EB6B}"/>
              </a:ext>
            </a:extLst>
          </p:cNvPr>
          <p:cNvSpPr/>
          <p:nvPr/>
        </p:nvSpPr>
        <p:spPr bwMode="auto">
          <a:xfrm>
            <a:off x="2265251" y="4437111"/>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6382A11A-E2DF-FD4E-9C7E-4557EE4D2DB4}"/>
              </a:ext>
            </a:extLst>
          </p:cNvPr>
          <p:cNvSpPr/>
          <p:nvPr/>
        </p:nvSpPr>
        <p:spPr bwMode="auto">
          <a:xfrm>
            <a:off x="8196260" y="4437110"/>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01188C6E-432F-E244-ADCD-87CA1450284D}"/>
              </a:ext>
            </a:extLst>
          </p:cNvPr>
          <p:cNvSpPr/>
          <p:nvPr/>
        </p:nvSpPr>
        <p:spPr bwMode="auto">
          <a:xfrm>
            <a:off x="645942" y="4275087"/>
            <a:ext cx="943393" cy="324029"/>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2"/>
              </a:solidFill>
              <a:effectLst/>
              <a:latin typeface="Tahoma" pitchFamily="34" charset="0"/>
            </a:endParaRPr>
          </a:p>
        </p:txBody>
      </p:sp>
      <p:sp>
        <p:nvSpPr>
          <p:cNvPr id="39" name="Прямоугольник 38">
            <a:extLst>
              <a:ext uri="{FF2B5EF4-FFF2-40B4-BE49-F238E27FC236}">
                <a16:creationId xmlns:a16="http://schemas.microsoft.com/office/drawing/2014/main" id="{AF5BA019-B8BA-E940-9230-FEAF81D8EB97}"/>
              </a:ext>
            </a:extLst>
          </p:cNvPr>
          <p:cNvSpPr/>
          <p:nvPr/>
        </p:nvSpPr>
        <p:spPr bwMode="auto">
          <a:xfrm>
            <a:off x="1691680" y="4391382"/>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AD63E8A4-E5D9-8344-BF25-40EFDFC625AE}"/>
              </a:ext>
            </a:extLst>
          </p:cNvPr>
          <p:cNvSpPr/>
          <p:nvPr/>
        </p:nvSpPr>
        <p:spPr bwMode="auto">
          <a:xfrm>
            <a:off x="1691680" y="4444961"/>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DFFD765A-8405-094D-B39A-8CEF507E6F18}"/>
              </a:ext>
            </a:extLst>
          </p:cNvPr>
          <p:cNvSpPr txBox="1"/>
          <p:nvPr/>
        </p:nvSpPr>
        <p:spPr>
          <a:xfrm>
            <a:off x="493909" y="3931731"/>
            <a:ext cx="1247457" cy="307777"/>
          </a:xfrm>
          <a:prstGeom prst="rect">
            <a:avLst/>
          </a:prstGeom>
          <a:noFill/>
        </p:spPr>
        <p:txBody>
          <a:bodyPr wrap="none" rtlCol="0">
            <a:spAutoFit/>
          </a:bodyPr>
          <a:lstStyle/>
          <a:p>
            <a:r>
              <a:rPr lang="ru-RU" sz="1400" dirty="0"/>
              <a:t>суперпериод</a:t>
            </a:r>
          </a:p>
        </p:txBody>
      </p:sp>
      <p:cxnSp>
        <p:nvCxnSpPr>
          <p:cNvPr id="44" name="Прямая соединительная линия 43">
            <a:extLst>
              <a:ext uri="{FF2B5EF4-FFF2-40B4-BE49-F238E27FC236}">
                <a16:creationId xmlns:a16="http://schemas.microsoft.com/office/drawing/2014/main" id="{83800F97-57FC-9041-9E7C-E10ACA1F11C3}"/>
              </a:ext>
            </a:extLst>
          </p:cNvPr>
          <p:cNvCxnSpPr/>
          <p:nvPr/>
        </p:nvCxnSpPr>
        <p:spPr bwMode="auto">
          <a:xfrm>
            <a:off x="2325055" y="5301208"/>
            <a:ext cx="0" cy="30205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78071B5-4111-AC42-BD1C-C4C4557E4557}"/>
              </a:ext>
            </a:extLst>
          </p:cNvPr>
          <p:cNvSpPr txBox="1"/>
          <p:nvPr/>
        </p:nvSpPr>
        <p:spPr>
          <a:xfrm>
            <a:off x="2777802" y="5397218"/>
            <a:ext cx="1071127" cy="307777"/>
          </a:xfrm>
          <a:prstGeom prst="rect">
            <a:avLst/>
          </a:prstGeom>
          <a:noFill/>
        </p:spPr>
        <p:txBody>
          <a:bodyPr wrap="none" rtlCol="0">
            <a:spAutoFit/>
          </a:bodyPr>
          <a:lstStyle/>
          <a:p>
            <a:r>
              <a:rPr lang="ru-RU" sz="1400" dirty="0"/>
              <a:t>1-я ячейка</a:t>
            </a:r>
          </a:p>
        </p:txBody>
      </p:sp>
      <p:sp>
        <p:nvSpPr>
          <p:cNvPr id="49" name="TextBox 48">
            <a:extLst>
              <a:ext uri="{FF2B5EF4-FFF2-40B4-BE49-F238E27FC236}">
                <a16:creationId xmlns:a16="http://schemas.microsoft.com/office/drawing/2014/main" id="{6D9F3FFC-F181-CD42-85D4-4DE0AFAF8368}"/>
              </a:ext>
            </a:extLst>
          </p:cNvPr>
          <p:cNvSpPr txBox="1"/>
          <p:nvPr/>
        </p:nvSpPr>
        <p:spPr>
          <a:xfrm>
            <a:off x="4754805" y="5400426"/>
            <a:ext cx="1071127" cy="307777"/>
          </a:xfrm>
          <a:prstGeom prst="rect">
            <a:avLst/>
          </a:prstGeom>
          <a:noFill/>
        </p:spPr>
        <p:txBody>
          <a:bodyPr wrap="none" rtlCol="0">
            <a:spAutoFit/>
          </a:bodyPr>
          <a:lstStyle/>
          <a:p>
            <a:r>
              <a:rPr lang="ru-RU" sz="1400" dirty="0"/>
              <a:t>2-я ячейка</a:t>
            </a:r>
          </a:p>
        </p:txBody>
      </p:sp>
      <p:sp>
        <p:nvSpPr>
          <p:cNvPr id="50" name="TextBox 49">
            <a:extLst>
              <a:ext uri="{FF2B5EF4-FFF2-40B4-BE49-F238E27FC236}">
                <a16:creationId xmlns:a16="http://schemas.microsoft.com/office/drawing/2014/main" id="{05CCAD5C-3A43-CC47-A85D-3836EE8A2815}"/>
              </a:ext>
            </a:extLst>
          </p:cNvPr>
          <p:cNvSpPr txBox="1"/>
          <p:nvPr/>
        </p:nvSpPr>
        <p:spPr>
          <a:xfrm>
            <a:off x="6731808" y="5400426"/>
            <a:ext cx="1071127" cy="307777"/>
          </a:xfrm>
          <a:prstGeom prst="rect">
            <a:avLst/>
          </a:prstGeom>
          <a:noFill/>
        </p:spPr>
        <p:txBody>
          <a:bodyPr wrap="none" rtlCol="0">
            <a:spAutoFit/>
          </a:bodyPr>
          <a:lstStyle/>
          <a:p>
            <a:r>
              <a:rPr lang="ru-RU" sz="1400" dirty="0"/>
              <a:t>3-я ячейка</a:t>
            </a:r>
          </a:p>
        </p:txBody>
      </p:sp>
      <p:sp>
        <p:nvSpPr>
          <p:cNvPr id="52" name="TextBox 51">
            <a:extLst>
              <a:ext uri="{FF2B5EF4-FFF2-40B4-BE49-F238E27FC236}">
                <a16:creationId xmlns:a16="http://schemas.microsoft.com/office/drawing/2014/main" id="{92991B31-89F2-2E4E-B702-815C2A8901C5}"/>
              </a:ext>
            </a:extLst>
          </p:cNvPr>
          <p:cNvSpPr txBox="1"/>
          <p:nvPr/>
        </p:nvSpPr>
        <p:spPr>
          <a:xfrm>
            <a:off x="2440782" y="3902729"/>
            <a:ext cx="753732" cy="307777"/>
          </a:xfrm>
          <a:prstGeom prst="rect">
            <a:avLst/>
          </a:prstGeom>
          <a:noFill/>
        </p:spPr>
        <p:txBody>
          <a:bodyPr wrap="none" rtlCol="0">
            <a:spAutoFit/>
          </a:bodyPr>
          <a:lstStyle/>
          <a:p>
            <a:r>
              <a:rPr lang="ru-RU" sz="1400" dirty="0"/>
              <a:t>магнит</a:t>
            </a:r>
          </a:p>
        </p:txBody>
      </p:sp>
      <p:sp>
        <p:nvSpPr>
          <p:cNvPr id="53" name="TextBox 52">
            <a:extLst>
              <a:ext uri="{FF2B5EF4-FFF2-40B4-BE49-F238E27FC236}">
                <a16:creationId xmlns:a16="http://schemas.microsoft.com/office/drawing/2014/main" id="{A7BF350A-680E-6C4B-94D4-BE1A4D563672}"/>
              </a:ext>
            </a:extLst>
          </p:cNvPr>
          <p:cNvSpPr txBox="1"/>
          <p:nvPr/>
        </p:nvSpPr>
        <p:spPr>
          <a:xfrm>
            <a:off x="5020842" y="3580483"/>
            <a:ext cx="502061" cy="307777"/>
          </a:xfrm>
          <a:prstGeom prst="rect">
            <a:avLst/>
          </a:prstGeom>
          <a:noFill/>
        </p:spPr>
        <p:txBody>
          <a:bodyPr wrap="none" rtlCol="0">
            <a:spAutoFit/>
          </a:bodyPr>
          <a:lstStyle/>
          <a:p>
            <a:r>
              <a:rPr lang="en-US" sz="1400" dirty="0"/>
              <a:t>QF1</a:t>
            </a:r>
            <a:endParaRPr lang="ru-RU" sz="1400" dirty="0"/>
          </a:p>
        </p:txBody>
      </p:sp>
      <p:sp>
        <p:nvSpPr>
          <p:cNvPr id="54" name="TextBox 53">
            <a:extLst>
              <a:ext uri="{FF2B5EF4-FFF2-40B4-BE49-F238E27FC236}">
                <a16:creationId xmlns:a16="http://schemas.microsoft.com/office/drawing/2014/main" id="{4A1E578A-F368-7347-B234-1831C8B530F4}"/>
              </a:ext>
            </a:extLst>
          </p:cNvPr>
          <p:cNvSpPr txBox="1"/>
          <p:nvPr/>
        </p:nvSpPr>
        <p:spPr>
          <a:xfrm>
            <a:off x="7016719" y="3580482"/>
            <a:ext cx="502061" cy="307777"/>
          </a:xfrm>
          <a:prstGeom prst="rect">
            <a:avLst/>
          </a:prstGeom>
          <a:noFill/>
        </p:spPr>
        <p:txBody>
          <a:bodyPr wrap="none" rtlCol="0">
            <a:spAutoFit/>
          </a:bodyPr>
          <a:lstStyle/>
          <a:p>
            <a:r>
              <a:rPr lang="en-US" sz="1400" dirty="0"/>
              <a:t>QF2</a:t>
            </a:r>
            <a:endParaRPr lang="ru-RU" sz="1400" dirty="0"/>
          </a:p>
        </p:txBody>
      </p:sp>
      <p:sp>
        <p:nvSpPr>
          <p:cNvPr id="55" name="TextBox 54">
            <a:extLst>
              <a:ext uri="{FF2B5EF4-FFF2-40B4-BE49-F238E27FC236}">
                <a16:creationId xmlns:a16="http://schemas.microsoft.com/office/drawing/2014/main" id="{1115CFBE-3E1B-6549-B6C2-AE3E54FEE8AC}"/>
              </a:ext>
            </a:extLst>
          </p:cNvPr>
          <p:cNvSpPr txBox="1"/>
          <p:nvPr/>
        </p:nvSpPr>
        <p:spPr>
          <a:xfrm>
            <a:off x="3062336" y="3580482"/>
            <a:ext cx="502061" cy="307777"/>
          </a:xfrm>
          <a:prstGeom prst="rect">
            <a:avLst/>
          </a:prstGeom>
          <a:noFill/>
        </p:spPr>
        <p:txBody>
          <a:bodyPr wrap="none" rtlCol="0">
            <a:spAutoFit/>
          </a:bodyPr>
          <a:lstStyle/>
          <a:p>
            <a:r>
              <a:rPr lang="en-US" sz="1400" dirty="0"/>
              <a:t>QF2</a:t>
            </a:r>
            <a:endParaRPr lang="ru-RU" sz="1400" dirty="0"/>
          </a:p>
        </p:txBody>
      </p:sp>
      <p:sp>
        <p:nvSpPr>
          <p:cNvPr id="56" name="TextBox 55">
            <a:extLst>
              <a:ext uri="{FF2B5EF4-FFF2-40B4-BE49-F238E27FC236}">
                <a16:creationId xmlns:a16="http://schemas.microsoft.com/office/drawing/2014/main" id="{3F4F5AE2-44E6-FC4D-B70F-CCE3E5071308}"/>
              </a:ext>
            </a:extLst>
          </p:cNvPr>
          <p:cNvSpPr txBox="1"/>
          <p:nvPr/>
        </p:nvSpPr>
        <p:spPr>
          <a:xfrm>
            <a:off x="2108489" y="4993431"/>
            <a:ext cx="433132" cy="307777"/>
          </a:xfrm>
          <a:prstGeom prst="rect">
            <a:avLst/>
          </a:prstGeom>
          <a:noFill/>
        </p:spPr>
        <p:txBody>
          <a:bodyPr wrap="none" rtlCol="0">
            <a:spAutoFit/>
          </a:bodyPr>
          <a:lstStyle/>
          <a:p>
            <a:r>
              <a:rPr lang="en-US" sz="1400" dirty="0"/>
              <a:t>QD</a:t>
            </a:r>
          </a:p>
        </p:txBody>
      </p:sp>
      <p:sp>
        <p:nvSpPr>
          <p:cNvPr id="59" name="TextBox 58">
            <a:extLst>
              <a:ext uri="{FF2B5EF4-FFF2-40B4-BE49-F238E27FC236}">
                <a16:creationId xmlns:a16="http://schemas.microsoft.com/office/drawing/2014/main" id="{4E34804E-F475-6240-911D-23A0FEC0468D}"/>
              </a:ext>
            </a:extLst>
          </p:cNvPr>
          <p:cNvSpPr txBox="1"/>
          <p:nvPr/>
        </p:nvSpPr>
        <p:spPr>
          <a:xfrm>
            <a:off x="4085492" y="4993431"/>
            <a:ext cx="433132" cy="307777"/>
          </a:xfrm>
          <a:prstGeom prst="rect">
            <a:avLst/>
          </a:prstGeom>
          <a:noFill/>
        </p:spPr>
        <p:txBody>
          <a:bodyPr wrap="none" rtlCol="0">
            <a:spAutoFit/>
          </a:bodyPr>
          <a:lstStyle/>
          <a:p>
            <a:r>
              <a:rPr lang="en-US" sz="1400" dirty="0"/>
              <a:t>QD</a:t>
            </a:r>
          </a:p>
        </p:txBody>
      </p:sp>
      <p:sp>
        <p:nvSpPr>
          <p:cNvPr id="61" name="TextBox 60">
            <a:extLst>
              <a:ext uri="{FF2B5EF4-FFF2-40B4-BE49-F238E27FC236}">
                <a16:creationId xmlns:a16="http://schemas.microsoft.com/office/drawing/2014/main" id="{0C8F5024-3874-0544-A5EC-95FD98C97FEA}"/>
              </a:ext>
            </a:extLst>
          </p:cNvPr>
          <p:cNvSpPr txBox="1"/>
          <p:nvPr/>
        </p:nvSpPr>
        <p:spPr>
          <a:xfrm>
            <a:off x="6062495" y="4993431"/>
            <a:ext cx="433132" cy="307777"/>
          </a:xfrm>
          <a:prstGeom prst="rect">
            <a:avLst/>
          </a:prstGeom>
          <a:noFill/>
        </p:spPr>
        <p:txBody>
          <a:bodyPr wrap="none" rtlCol="0">
            <a:spAutoFit/>
          </a:bodyPr>
          <a:lstStyle/>
          <a:p>
            <a:r>
              <a:rPr lang="en-US" sz="1400" dirty="0"/>
              <a:t>QD</a:t>
            </a:r>
          </a:p>
        </p:txBody>
      </p:sp>
      <p:sp>
        <p:nvSpPr>
          <p:cNvPr id="66" name="TextBox 65">
            <a:extLst>
              <a:ext uri="{FF2B5EF4-FFF2-40B4-BE49-F238E27FC236}">
                <a16:creationId xmlns:a16="http://schemas.microsoft.com/office/drawing/2014/main" id="{626C0484-81B0-C34A-A1C8-C2CB5B8D13B7}"/>
              </a:ext>
            </a:extLst>
          </p:cNvPr>
          <p:cNvSpPr txBox="1"/>
          <p:nvPr/>
        </p:nvSpPr>
        <p:spPr>
          <a:xfrm>
            <a:off x="8039498" y="5002080"/>
            <a:ext cx="433132" cy="307777"/>
          </a:xfrm>
          <a:prstGeom prst="rect">
            <a:avLst/>
          </a:prstGeom>
          <a:noFill/>
        </p:spPr>
        <p:txBody>
          <a:bodyPr wrap="none" rtlCol="0">
            <a:spAutoFit/>
          </a:bodyPr>
          <a:lstStyle/>
          <a:p>
            <a:r>
              <a:rPr lang="en-US" sz="1400" dirty="0"/>
              <a:t>QD</a:t>
            </a:r>
          </a:p>
        </p:txBody>
      </p:sp>
      <p:cxnSp>
        <p:nvCxnSpPr>
          <p:cNvPr id="67" name="Прямая соединительная линия 66">
            <a:extLst>
              <a:ext uri="{FF2B5EF4-FFF2-40B4-BE49-F238E27FC236}">
                <a16:creationId xmlns:a16="http://schemas.microsoft.com/office/drawing/2014/main" id="{31225EF0-97BB-BE47-8A3F-AA5334FB4621}"/>
              </a:ext>
            </a:extLst>
          </p:cNvPr>
          <p:cNvCxnSpPr/>
          <p:nvPr/>
        </p:nvCxnSpPr>
        <p:spPr bwMode="auto">
          <a:xfrm>
            <a:off x="4302058"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Прямая соединительная линия 67">
            <a:extLst>
              <a:ext uri="{FF2B5EF4-FFF2-40B4-BE49-F238E27FC236}">
                <a16:creationId xmlns:a16="http://schemas.microsoft.com/office/drawing/2014/main" id="{24B39F79-1990-A041-AB34-A11A35BF5457}"/>
              </a:ext>
            </a:extLst>
          </p:cNvPr>
          <p:cNvCxnSpPr/>
          <p:nvPr/>
        </p:nvCxnSpPr>
        <p:spPr bwMode="auto">
          <a:xfrm>
            <a:off x="6279061"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Прямая соединительная линия 68">
            <a:extLst>
              <a:ext uri="{FF2B5EF4-FFF2-40B4-BE49-F238E27FC236}">
                <a16:creationId xmlns:a16="http://schemas.microsoft.com/office/drawing/2014/main" id="{64DC1C5F-A8E6-8D47-AC02-E5540118FCAE}"/>
              </a:ext>
            </a:extLst>
          </p:cNvPr>
          <p:cNvCxnSpPr/>
          <p:nvPr/>
        </p:nvCxnSpPr>
        <p:spPr bwMode="auto">
          <a:xfrm>
            <a:off x="8256064" y="5301208"/>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018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a:t>Yu. Senichev,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25</a:t>
            </a:fld>
            <a:endParaRPr lang="en-GB" altLang="en-US" dirty="0"/>
          </a:p>
        </p:txBody>
      </p:sp>
      <p:cxnSp>
        <p:nvCxnSpPr>
          <p:cNvPr id="9" name="Прямая соединительная линия 8">
            <a:extLst>
              <a:ext uri="{FF2B5EF4-FFF2-40B4-BE49-F238E27FC236}">
                <a16:creationId xmlns:a16="http://schemas.microsoft.com/office/drawing/2014/main" id="{41201885-53C8-6D4E-AEFA-08FB2A1121AB}"/>
              </a:ext>
            </a:extLst>
          </p:cNvPr>
          <p:cNvCxnSpPr/>
          <p:nvPr/>
        </p:nvCxnSpPr>
        <p:spPr bwMode="auto">
          <a:xfrm>
            <a:off x="2080068" y="4437110"/>
            <a:ext cx="638361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Прямоугольник 15">
            <a:extLst>
              <a:ext uri="{FF2B5EF4-FFF2-40B4-BE49-F238E27FC236}">
                <a16:creationId xmlns:a16="http://schemas.microsoft.com/office/drawing/2014/main" id="{171CB9A9-74CE-7743-A82F-B52F0B85B8B2}"/>
              </a:ext>
            </a:extLst>
          </p:cNvPr>
          <p:cNvSpPr/>
          <p:nvPr/>
        </p:nvSpPr>
        <p:spPr bwMode="auto">
          <a:xfrm>
            <a:off x="250371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2"/>
              </a:solidFill>
              <a:effectLst/>
              <a:latin typeface="Tahoma" pitchFamily="34" charset="0"/>
            </a:endParaRPr>
          </a:p>
        </p:txBody>
      </p:sp>
      <p:sp>
        <p:nvSpPr>
          <p:cNvPr id="20" name="Прямоугольник 19">
            <a:extLst>
              <a:ext uri="{FF2B5EF4-FFF2-40B4-BE49-F238E27FC236}">
                <a16:creationId xmlns:a16="http://schemas.microsoft.com/office/drawing/2014/main" id="{05EA135B-9D5A-B948-80CF-3CF26D91B63D}"/>
              </a:ext>
            </a:extLst>
          </p:cNvPr>
          <p:cNvSpPr/>
          <p:nvPr/>
        </p:nvSpPr>
        <p:spPr bwMode="auto">
          <a:xfrm>
            <a:off x="349240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1" name="Прямоугольник 20">
            <a:extLst>
              <a:ext uri="{FF2B5EF4-FFF2-40B4-BE49-F238E27FC236}">
                <a16:creationId xmlns:a16="http://schemas.microsoft.com/office/drawing/2014/main" id="{1D3C8FB5-C151-AB46-B87D-7A8A907CE323}"/>
              </a:ext>
            </a:extLst>
          </p:cNvPr>
          <p:cNvSpPr/>
          <p:nvPr/>
        </p:nvSpPr>
        <p:spPr bwMode="auto">
          <a:xfrm>
            <a:off x="448109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A719B2D2-3745-EA4B-97EF-C0376226035F}"/>
              </a:ext>
            </a:extLst>
          </p:cNvPr>
          <p:cNvSpPr/>
          <p:nvPr/>
        </p:nvSpPr>
        <p:spPr bwMode="auto">
          <a:xfrm>
            <a:off x="546978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3" name="Прямоугольник 22">
            <a:extLst>
              <a:ext uri="{FF2B5EF4-FFF2-40B4-BE49-F238E27FC236}">
                <a16:creationId xmlns:a16="http://schemas.microsoft.com/office/drawing/2014/main" id="{A6AD9AAD-22E0-3D4F-99D3-19BBBC433B5E}"/>
              </a:ext>
            </a:extLst>
          </p:cNvPr>
          <p:cNvSpPr/>
          <p:nvPr/>
        </p:nvSpPr>
        <p:spPr bwMode="auto">
          <a:xfrm>
            <a:off x="645847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4" name="Прямоугольник 23">
            <a:extLst>
              <a:ext uri="{FF2B5EF4-FFF2-40B4-BE49-F238E27FC236}">
                <a16:creationId xmlns:a16="http://schemas.microsoft.com/office/drawing/2014/main" id="{1EF1AAB8-FB2F-884B-A604-BCF739615AD1}"/>
              </a:ext>
            </a:extLst>
          </p:cNvPr>
          <p:cNvSpPr/>
          <p:nvPr/>
        </p:nvSpPr>
        <p:spPr bwMode="auto">
          <a:xfrm>
            <a:off x="744716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6" name="Прямоугольник 25">
            <a:extLst>
              <a:ext uri="{FF2B5EF4-FFF2-40B4-BE49-F238E27FC236}">
                <a16:creationId xmlns:a16="http://schemas.microsoft.com/office/drawing/2014/main" id="{7DF562D8-67ED-114C-82C8-3E8C72DFBD17}"/>
              </a:ext>
            </a:extLst>
          </p:cNvPr>
          <p:cNvSpPr/>
          <p:nvPr/>
        </p:nvSpPr>
        <p:spPr bwMode="auto">
          <a:xfrm>
            <a:off x="3253941"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7" name="Прямоугольник 26">
            <a:extLst>
              <a:ext uri="{FF2B5EF4-FFF2-40B4-BE49-F238E27FC236}">
                <a16:creationId xmlns:a16="http://schemas.microsoft.com/office/drawing/2014/main" id="{26F71161-16AE-8C4E-B6F7-5BACFE17AC5B}"/>
              </a:ext>
            </a:extLst>
          </p:cNvPr>
          <p:cNvSpPr/>
          <p:nvPr/>
        </p:nvSpPr>
        <p:spPr bwMode="auto">
          <a:xfrm>
            <a:off x="4242254" y="4437113"/>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25A3F510-8ADB-F246-B24F-084847A15D2C}"/>
              </a:ext>
            </a:extLst>
          </p:cNvPr>
          <p:cNvSpPr/>
          <p:nvPr/>
        </p:nvSpPr>
        <p:spPr bwMode="auto">
          <a:xfrm>
            <a:off x="5230567" y="3902731"/>
            <a:ext cx="119608" cy="534381"/>
          </a:xfrm>
          <a:prstGeom prst="rect">
            <a:avLst/>
          </a:prstGeom>
          <a:solidFill>
            <a:schemeClr val="accent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9" name="Прямоугольник 28">
            <a:extLst>
              <a:ext uri="{FF2B5EF4-FFF2-40B4-BE49-F238E27FC236}">
                <a16:creationId xmlns:a16="http://schemas.microsoft.com/office/drawing/2014/main" id="{DE0BC14F-A564-B44A-A84A-0A8C448EEB10}"/>
              </a:ext>
            </a:extLst>
          </p:cNvPr>
          <p:cNvSpPr/>
          <p:nvPr/>
        </p:nvSpPr>
        <p:spPr bwMode="auto">
          <a:xfrm>
            <a:off x="6219634" y="4437112"/>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0" name="Прямоугольник 29">
            <a:extLst>
              <a:ext uri="{FF2B5EF4-FFF2-40B4-BE49-F238E27FC236}">
                <a16:creationId xmlns:a16="http://schemas.microsoft.com/office/drawing/2014/main" id="{047BA0B2-CB2D-0544-90CB-ABB4A937B6FC}"/>
              </a:ext>
            </a:extLst>
          </p:cNvPr>
          <p:cNvSpPr/>
          <p:nvPr/>
        </p:nvSpPr>
        <p:spPr bwMode="auto">
          <a:xfrm>
            <a:off x="7207947"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1" name="Прямоугольник 30">
            <a:extLst>
              <a:ext uri="{FF2B5EF4-FFF2-40B4-BE49-F238E27FC236}">
                <a16:creationId xmlns:a16="http://schemas.microsoft.com/office/drawing/2014/main" id="{26EC498D-798D-FA4A-A29D-24AFCA05EB6B}"/>
              </a:ext>
            </a:extLst>
          </p:cNvPr>
          <p:cNvSpPr/>
          <p:nvPr/>
        </p:nvSpPr>
        <p:spPr bwMode="auto">
          <a:xfrm>
            <a:off x="2265251" y="4437111"/>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6382A11A-E2DF-FD4E-9C7E-4557EE4D2DB4}"/>
              </a:ext>
            </a:extLst>
          </p:cNvPr>
          <p:cNvSpPr/>
          <p:nvPr/>
        </p:nvSpPr>
        <p:spPr bwMode="auto">
          <a:xfrm>
            <a:off x="8196260" y="4437110"/>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01188C6E-432F-E244-ADCD-87CA1450284D}"/>
              </a:ext>
            </a:extLst>
          </p:cNvPr>
          <p:cNvSpPr/>
          <p:nvPr/>
        </p:nvSpPr>
        <p:spPr bwMode="auto">
          <a:xfrm>
            <a:off x="645942" y="4275087"/>
            <a:ext cx="943393" cy="324029"/>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2"/>
              </a:solidFill>
              <a:effectLst/>
              <a:latin typeface="Tahoma" pitchFamily="34" charset="0"/>
            </a:endParaRPr>
          </a:p>
        </p:txBody>
      </p:sp>
      <p:sp>
        <p:nvSpPr>
          <p:cNvPr id="39" name="Прямоугольник 38">
            <a:extLst>
              <a:ext uri="{FF2B5EF4-FFF2-40B4-BE49-F238E27FC236}">
                <a16:creationId xmlns:a16="http://schemas.microsoft.com/office/drawing/2014/main" id="{AF5BA019-B8BA-E940-9230-FEAF81D8EB97}"/>
              </a:ext>
            </a:extLst>
          </p:cNvPr>
          <p:cNvSpPr/>
          <p:nvPr/>
        </p:nvSpPr>
        <p:spPr bwMode="auto">
          <a:xfrm>
            <a:off x="1691680" y="4391382"/>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AD63E8A4-E5D9-8344-BF25-40EFDFC625AE}"/>
              </a:ext>
            </a:extLst>
          </p:cNvPr>
          <p:cNvSpPr/>
          <p:nvPr/>
        </p:nvSpPr>
        <p:spPr bwMode="auto">
          <a:xfrm>
            <a:off x="1691680" y="4444961"/>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DFFD765A-8405-094D-B39A-8CEF507E6F18}"/>
              </a:ext>
            </a:extLst>
          </p:cNvPr>
          <p:cNvSpPr txBox="1"/>
          <p:nvPr/>
        </p:nvSpPr>
        <p:spPr>
          <a:xfrm>
            <a:off x="493909" y="3931731"/>
            <a:ext cx="1119217" cy="307777"/>
          </a:xfrm>
          <a:prstGeom prst="rect">
            <a:avLst/>
          </a:prstGeom>
          <a:noFill/>
        </p:spPr>
        <p:txBody>
          <a:bodyPr wrap="none" rtlCol="0">
            <a:spAutoFit/>
          </a:bodyPr>
          <a:lstStyle/>
          <a:p>
            <a:r>
              <a:rPr lang="en-US" sz="1400" dirty="0"/>
              <a:t>superperiod</a:t>
            </a:r>
            <a:endParaRPr lang="ru-RU" sz="1400" dirty="0"/>
          </a:p>
        </p:txBody>
      </p:sp>
      <p:cxnSp>
        <p:nvCxnSpPr>
          <p:cNvPr id="44" name="Прямая соединительная линия 43">
            <a:extLst>
              <a:ext uri="{FF2B5EF4-FFF2-40B4-BE49-F238E27FC236}">
                <a16:creationId xmlns:a16="http://schemas.microsoft.com/office/drawing/2014/main" id="{83800F97-57FC-9041-9E7C-E10ACA1F11C3}"/>
              </a:ext>
            </a:extLst>
          </p:cNvPr>
          <p:cNvCxnSpPr/>
          <p:nvPr/>
        </p:nvCxnSpPr>
        <p:spPr bwMode="auto">
          <a:xfrm>
            <a:off x="2325055" y="5301208"/>
            <a:ext cx="0" cy="30205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78071B5-4111-AC42-BD1C-C4C4557E4557}"/>
              </a:ext>
            </a:extLst>
          </p:cNvPr>
          <p:cNvSpPr txBox="1"/>
          <p:nvPr/>
        </p:nvSpPr>
        <p:spPr>
          <a:xfrm>
            <a:off x="2873670" y="5397712"/>
            <a:ext cx="739818" cy="307777"/>
          </a:xfrm>
          <a:prstGeom prst="rect">
            <a:avLst/>
          </a:prstGeom>
          <a:noFill/>
        </p:spPr>
        <p:txBody>
          <a:bodyPr wrap="none" rtlCol="0">
            <a:spAutoFit/>
          </a:bodyPr>
          <a:lstStyle/>
          <a:p>
            <a:r>
              <a:rPr lang="ru-RU" sz="1400" dirty="0"/>
              <a:t>1</a:t>
            </a:r>
            <a:r>
              <a:rPr lang="en-US" sz="1400" dirty="0"/>
              <a:t>st</a:t>
            </a:r>
            <a:r>
              <a:rPr lang="ru-RU" sz="1400" dirty="0"/>
              <a:t> </a:t>
            </a:r>
            <a:r>
              <a:rPr lang="en-US" sz="1400" dirty="0"/>
              <a:t>cell</a:t>
            </a:r>
            <a:endParaRPr lang="ru-RU" sz="1400" dirty="0"/>
          </a:p>
        </p:txBody>
      </p:sp>
      <p:sp>
        <p:nvSpPr>
          <p:cNvPr id="49" name="TextBox 48">
            <a:extLst>
              <a:ext uri="{FF2B5EF4-FFF2-40B4-BE49-F238E27FC236}">
                <a16:creationId xmlns:a16="http://schemas.microsoft.com/office/drawing/2014/main" id="{6D9F3FFC-F181-CD42-85D4-4DE0AFAF8368}"/>
              </a:ext>
            </a:extLst>
          </p:cNvPr>
          <p:cNvSpPr txBox="1"/>
          <p:nvPr/>
        </p:nvSpPr>
        <p:spPr>
          <a:xfrm>
            <a:off x="4827252" y="5397218"/>
            <a:ext cx="799130" cy="307777"/>
          </a:xfrm>
          <a:prstGeom prst="rect">
            <a:avLst/>
          </a:prstGeom>
          <a:noFill/>
        </p:spPr>
        <p:txBody>
          <a:bodyPr wrap="none" rtlCol="0">
            <a:spAutoFit/>
          </a:bodyPr>
          <a:lstStyle/>
          <a:p>
            <a:r>
              <a:rPr lang="ru-RU" sz="1400" dirty="0"/>
              <a:t>2</a:t>
            </a:r>
            <a:r>
              <a:rPr lang="en-US" sz="1400" dirty="0"/>
              <a:t>nd</a:t>
            </a:r>
            <a:r>
              <a:rPr lang="ru-RU" sz="1400" dirty="0"/>
              <a:t> </a:t>
            </a:r>
            <a:r>
              <a:rPr lang="en-US" sz="1400" dirty="0"/>
              <a:t>cell</a:t>
            </a:r>
            <a:endParaRPr lang="ru-RU" sz="1400" dirty="0"/>
          </a:p>
        </p:txBody>
      </p:sp>
      <p:sp>
        <p:nvSpPr>
          <p:cNvPr id="50" name="TextBox 49">
            <a:extLst>
              <a:ext uri="{FF2B5EF4-FFF2-40B4-BE49-F238E27FC236}">
                <a16:creationId xmlns:a16="http://schemas.microsoft.com/office/drawing/2014/main" id="{05CCAD5C-3A43-CC47-A85D-3836EE8A2815}"/>
              </a:ext>
            </a:extLst>
          </p:cNvPr>
          <p:cNvSpPr txBox="1"/>
          <p:nvPr/>
        </p:nvSpPr>
        <p:spPr>
          <a:xfrm>
            <a:off x="6858075" y="5400660"/>
            <a:ext cx="699743" cy="307777"/>
          </a:xfrm>
          <a:prstGeom prst="rect">
            <a:avLst/>
          </a:prstGeom>
          <a:noFill/>
        </p:spPr>
        <p:txBody>
          <a:bodyPr wrap="none" rtlCol="0">
            <a:spAutoFit/>
          </a:bodyPr>
          <a:lstStyle/>
          <a:p>
            <a:r>
              <a:rPr lang="ru-RU" sz="1400" dirty="0"/>
              <a:t>3</a:t>
            </a:r>
            <a:r>
              <a:rPr lang="en-US" sz="1400" dirty="0"/>
              <a:t>d</a:t>
            </a:r>
            <a:r>
              <a:rPr lang="ru-RU" sz="1400" dirty="0"/>
              <a:t> </a:t>
            </a:r>
            <a:r>
              <a:rPr lang="en-US" sz="1400" dirty="0"/>
              <a:t>cell</a:t>
            </a:r>
            <a:endParaRPr lang="ru-RU" sz="1400" dirty="0"/>
          </a:p>
        </p:txBody>
      </p:sp>
      <p:sp>
        <p:nvSpPr>
          <p:cNvPr id="52" name="TextBox 51">
            <a:extLst>
              <a:ext uri="{FF2B5EF4-FFF2-40B4-BE49-F238E27FC236}">
                <a16:creationId xmlns:a16="http://schemas.microsoft.com/office/drawing/2014/main" id="{92991B31-89F2-2E4E-B702-815C2A8901C5}"/>
              </a:ext>
            </a:extLst>
          </p:cNvPr>
          <p:cNvSpPr txBox="1"/>
          <p:nvPr/>
        </p:nvSpPr>
        <p:spPr>
          <a:xfrm>
            <a:off x="2440782" y="3902729"/>
            <a:ext cx="782587" cy="307777"/>
          </a:xfrm>
          <a:prstGeom prst="rect">
            <a:avLst/>
          </a:prstGeom>
          <a:noFill/>
        </p:spPr>
        <p:txBody>
          <a:bodyPr wrap="none" rtlCol="0">
            <a:spAutoFit/>
          </a:bodyPr>
          <a:lstStyle/>
          <a:p>
            <a:r>
              <a:rPr lang="en-US" sz="1400" dirty="0"/>
              <a:t>magnet</a:t>
            </a:r>
            <a:endParaRPr lang="ru-RU" sz="1400" dirty="0"/>
          </a:p>
        </p:txBody>
      </p:sp>
      <p:sp>
        <p:nvSpPr>
          <p:cNvPr id="53" name="TextBox 52">
            <a:extLst>
              <a:ext uri="{FF2B5EF4-FFF2-40B4-BE49-F238E27FC236}">
                <a16:creationId xmlns:a16="http://schemas.microsoft.com/office/drawing/2014/main" id="{A7BF350A-680E-6C4B-94D4-BE1A4D563672}"/>
              </a:ext>
            </a:extLst>
          </p:cNvPr>
          <p:cNvSpPr txBox="1"/>
          <p:nvPr/>
        </p:nvSpPr>
        <p:spPr>
          <a:xfrm>
            <a:off x="5020842" y="3580483"/>
            <a:ext cx="502061" cy="307777"/>
          </a:xfrm>
          <a:prstGeom prst="rect">
            <a:avLst/>
          </a:prstGeom>
          <a:noFill/>
        </p:spPr>
        <p:txBody>
          <a:bodyPr wrap="none" rtlCol="0">
            <a:spAutoFit/>
          </a:bodyPr>
          <a:lstStyle/>
          <a:p>
            <a:r>
              <a:rPr lang="en-US" sz="1400" dirty="0"/>
              <a:t>QF1</a:t>
            </a:r>
            <a:endParaRPr lang="ru-RU" sz="1400" dirty="0"/>
          </a:p>
        </p:txBody>
      </p:sp>
      <p:sp>
        <p:nvSpPr>
          <p:cNvPr id="54" name="TextBox 53">
            <a:extLst>
              <a:ext uri="{FF2B5EF4-FFF2-40B4-BE49-F238E27FC236}">
                <a16:creationId xmlns:a16="http://schemas.microsoft.com/office/drawing/2014/main" id="{4A1E578A-F368-7347-B234-1831C8B530F4}"/>
              </a:ext>
            </a:extLst>
          </p:cNvPr>
          <p:cNvSpPr txBox="1"/>
          <p:nvPr/>
        </p:nvSpPr>
        <p:spPr>
          <a:xfrm>
            <a:off x="7016719" y="3580482"/>
            <a:ext cx="502061" cy="307777"/>
          </a:xfrm>
          <a:prstGeom prst="rect">
            <a:avLst/>
          </a:prstGeom>
          <a:noFill/>
        </p:spPr>
        <p:txBody>
          <a:bodyPr wrap="none" rtlCol="0">
            <a:spAutoFit/>
          </a:bodyPr>
          <a:lstStyle/>
          <a:p>
            <a:r>
              <a:rPr lang="en-US" sz="1400" dirty="0"/>
              <a:t>QF2</a:t>
            </a:r>
            <a:endParaRPr lang="ru-RU" sz="1400" dirty="0"/>
          </a:p>
        </p:txBody>
      </p:sp>
      <p:sp>
        <p:nvSpPr>
          <p:cNvPr id="55" name="TextBox 54">
            <a:extLst>
              <a:ext uri="{FF2B5EF4-FFF2-40B4-BE49-F238E27FC236}">
                <a16:creationId xmlns:a16="http://schemas.microsoft.com/office/drawing/2014/main" id="{1115CFBE-3E1B-6549-B6C2-AE3E54FEE8AC}"/>
              </a:ext>
            </a:extLst>
          </p:cNvPr>
          <p:cNvSpPr txBox="1"/>
          <p:nvPr/>
        </p:nvSpPr>
        <p:spPr>
          <a:xfrm>
            <a:off x="3062336" y="3580482"/>
            <a:ext cx="502061" cy="307777"/>
          </a:xfrm>
          <a:prstGeom prst="rect">
            <a:avLst/>
          </a:prstGeom>
          <a:noFill/>
        </p:spPr>
        <p:txBody>
          <a:bodyPr wrap="none" rtlCol="0">
            <a:spAutoFit/>
          </a:bodyPr>
          <a:lstStyle/>
          <a:p>
            <a:r>
              <a:rPr lang="en-US" sz="1400" dirty="0"/>
              <a:t>QF2</a:t>
            </a:r>
            <a:endParaRPr lang="ru-RU" sz="1400" dirty="0"/>
          </a:p>
        </p:txBody>
      </p:sp>
      <p:sp>
        <p:nvSpPr>
          <p:cNvPr id="56" name="TextBox 55">
            <a:extLst>
              <a:ext uri="{FF2B5EF4-FFF2-40B4-BE49-F238E27FC236}">
                <a16:creationId xmlns:a16="http://schemas.microsoft.com/office/drawing/2014/main" id="{3F4F5AE2-44E6-FC4D-B70F-CCE3E5071308}"/>
              </a:ext>
            </a:extLst>
          </p:cNvPr>
          <p:cNvSpPr txBox="1"/>
          <p:nvPr/>
        </p:nvSpPr>
        <p:spPr>
          <a:xfrm>
            <a:off x="2108489" y="4993431"/>
            <a:ext cx="433132" cy="307777"/>
          </a:xfrm>
          <a:prstGeom prst="rect">
            <a:avLst/>
          </a:prstGeom>
          <a:noFill/>
        </p:spPr>
        <p:txBody>
          <a:bodyPr wrap="none" rtlCol="0">
            <a:spAutoFit/>
          </a:bodyPr>
          <a:lstStyle/>
          <a:p>
            <a:r>
              <a:rPr lang="en-US" sz="1400" dirty="0"/>
              <a:t>QD</a:t>
            </a:r>
          </a:p>
        </p:txBody>
      </p:sp>
      <p:sp>
        <p:nvSpPr>
          <p:cNvPr id="59" name="TextBox 58">
            <a:extLst>
              <a:ext uri="{FF2B5EF4-FFF2-40B4-BE49-F238E27FC236}">
                <a16:creationId xmlns:a16="http://schemas.microsoft.com/office/drawing/2014/main" id="{4E34804E-F475-6240-911D-23A0FEC0468D}"/>
              </a:ext>
            </a:extLst>
          </p:cNvPr>
          <p:cNvSpPr txBox="1"/>
          <p:nvPr/>
        </p:nvSpPr>
        <p:spPr>
          <a:xfrm>
            <a:off x="4085492" y="4993431"/>
            <a:ext cx="433132" cy="307777"/>
          </a:xfrm>
          <a:prstGeom prst="rect">
            <a:avLst/>
          </a:prstGeom>
          <a:noFill/>
        </p:spPr>
        <p:txBody>
          <a:bodyPr wrap="none" rtlCol="0">
            <a:spAutoFit/>
          </a:bodyPr>
          <a:lstStyle/>
          <a:p>
            <a:r>
              <a:rPr lang="en-US" sz="1400" dirty="0"/>
              <a:t>QD</a:t>
            </a:r>
          </a:p>
        </p:txBody>
      </p:sp>
      <p:sp>
        <p:nvSpPr>
          <p:cNvPr id="61" name="TextBox 60">
            <a:extLst>
              <a:ext uri="{FF2B5EF4-FFF2-40B4-BE49-F238E27FC236}">
                <a16:creationId xmlns:a16="http://schemas.microsoft.com/office/drawing/2014/main" id="{0C8F5024-3874-0544-A5EC-95FD98C97FEA}"/>
              </a:ext>
            </a:extLst>
          </p:cNvPr>
          <p:cNvSpPr txBox="1"/>
          <p:nvPr/>
        </p:nvSpPr>
        <p:spPr>
          <a:xfrm>
            <a:off x="6062495" y="4993431"/>
            <a:ext cx="433132" cy="307777"/>
          </a:xfrm>
          <a:prstGeom prst="rect">
            <a:avLst/>
          </a:prstGeom>
          <a:noFill/>
        </p:spPr>
        <p:txBody>
          <a:bodyPr wrap="none" rtlCol="0">
            <a:spAutoFit/>
          </a:bodyPr>
          <a:lstStyle/>
          <a:p>
            <a:r>
              <a:rPr lang="en-US" sz="1400" dirty="0"/>
              <a:t>QD</a:t>
            </a:r>
          </a:p>
        </p:txBody>
      </p:sp>
      <p:sp>
        <p:nvSpPr>
          <p:cNvPr id="66" name="TextBox 65">
            <a:extLst>
              <a:ext uri="{FF2B5EF4-FFF2-40B4-BE49-F238E27FC236}">
                <a16:creationId xmlns:a16="http://schemas.microsoft.com/office/drawing/2014/main" id="{626C0484-81B0-C34A-A1C8-C2CB5B8D13B7}"/>
              </a:ext>
            </a:extLst>
          </p:cNvPr>
          <p:cNvSpPr txBox="1"/>
          <p:nvPr/>
        </p:nvSpPr>
        <p:spPr>
          <a:xfrm>
            <a:off x="8039498" y="5002080"/>
            <a:ext cx="433132" cy="307777"/>
          </a:xfrm>
          <a:prstGeom prst="rect">
            <a:avLst/>
          </a:prstGeom>
          <a:noFill/>
        </p:spPr>
        <p:txBody>
          <a:bodyPr wrap="none" rtlCol="0">
            <a:spAutoFit/>
          </a:bodyPr>
          <a:lstStyle/>
          <a:p>
            <a:r>
              <a:rPr lang="en-US" sz="1400" dirty="0"/>
              <a:t>QD</a:t>
            </a:r>
          </a:p>
        </p:txBody>
      </p:sp>
      <p:cxnSp>
        <p:nvCxnSpPr>
          <p:cNvPr id="67" name="Прямая соединительная линия 66">
            <a:extLst>
              <a:ext uri="{FF2B5EF4-FFF2-40B4-BE49-F238E27FC236}">
                <a16:creationId xmlns:a16="http://schemas.microsoft.com/office/drawing/2014/main" id="{31225EF0-97BB-BE47-8A3F-AA5334FB4621}"/>
              </a:ext>
            </a:extLst>
          </p:cNvPr>
          <p:cNvCxnSpPr/>
          <p:nvPr/>
        </p:nvCxnSpPr>
        <p:spPr bwMode="auto">
          <a:xfrm>
            <a:off x="4302058"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Прямая соединительная линия 67">
            <a:extLst>
              <a:ext uri="{FF2B5EF4-FFF2-40B4-BE49-F238E27FC236}">
                <a16:creationId xmlns:a16="http://schemas.microsoft.com/office/drawing/2014/main" id="{24B39F79-1990-A041-AB34-A11A35BF5457}"/>
              </a:ext>
            </a:extLst>
          </p:cNvPr>
          <p:cNvCxnSpPr/>
          <p:nvPr/>
        </p:nvCxnSpPr>
        <p:spPr bwMode="auto">
          <a:xfrm>
            <a:off x="6279061"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Прямая соединительная линия 68">
            <a:extLst>
              <a:ext uri="{FF2B5EF4-FFF2-40B4-BE49-F238E27FC236}">
                <a16:creationId xmlns:a16="http://schemas.microsoft.com/office/drawing/2014/main" id="{64DC1C5F-A8E6-8D47-AC02-E5540118FCAE}"/>
              </a:ext>
            </a:extLst>
          </p:cNvPr>
          <p:cNvCxnSpPr/>
          <p:nvPr/>
        </p:nvCxnSpPr>
        <p:spPr bwMode="auto">
          <a:xfrm>
            <a:off x="8256064" y="5301208"/>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388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a:t>Yu. Senichev,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26</a:t>
            </a:fld>
            <a:endParaRPr lang="en-GB" altLang="en-US"/>
          </a:p>
        </p:txBody>
      </p:sp>
      <p:cxnSp>
        <p:nvCxnSpPr>
          <p:cNvPr id="9" name="Прямая соединительная линия 8">
            <a:extLst>
              <a:ext uri="{FF2B5EF4-FFF2-40B4-BE49-F238E27FC236}">
                <a16:creationId xmlns:a16="http://schemas.microsoft.com/office/drawing/2014/main" id="{41201885-53C8-6D4E-AEFA-08FB2A1121AB}"/>
              </a:ext>
            </a:extLst>
          </p:cNvPr>
          <p:cNvCxnSpPr/>
          <p:nvPr/>
        </p:nvCxnSpPr>
        <p:spPr bwMode="auto">
          <a:xfrm>
            <a:off x="2080068" y="4437110"/>
            <a:ext cx="638361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Прямоугольник 15">
            <a:extLst>
              <a:ext uri="{FF2B5EF4-FFF2-40B4-BE49-F238E27FC236}">
                <a16:creationId xmlns:a16="http://schemas.microsoft.com/office/drawing/2014/main" id="{171CB9A9-74CE-7743-A82F-B52F0B85B8B2}"/>
              </a:ext>
            </a:extLst>
          </p:cNvPr>
          <p:cNvSpPr/>
          <p:nvPr/>
        </p:nvSpPr>
        <p:spPr bwMode="auto">
          <a:xfrm>
            <a:off x="250371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2"/>
              </a:solidFill>
              <a:effectLst/>
              <a:latin typeface="Tahoma" pitchFamily="34" charset="0"/>
            </a:endParaRPr>
          </a:p>
        </p:txBody>
      </p:sp>
      <p:sp>
        <p:nvSpPr>
          <p:cNvPr id="20" name="Прямоугольник 19">
            <a:extLst>
              <a:ext uri="{FF2B5EF4-FFF2-40B4-BE49-F238E27FC236}">
                <a16:creationId xmlns:a16="http://schemas.microsoft.com/office/drawing/2014/main" id="{05EA135B-9D5A-B948-80CF-3CF26D91B63D}"/>
              </a:ext>
            </a:extLst>
          </p:cNvPr>
          <p:cNvSpPr/>
          <p:nvPr/>
        </p:nvSpPr>
        <p:spPr bwMode="auto">
          <a:xfrm>
            <a:off x="349240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1" name="Прямоугольник 20">
            <a:extLst>
              <a:ext uri="{FF2B5EF4-FFF2-40B4-BE49-F238E27FC236}">
                <a16:creationId xmlns:a16="http://schemas.microsoft.com/office/drawing/2014/main" id="{1D3C8FB5-C151-AB46-B87D-7A8A907CE323}"/>
              </a:ext>
            </a:extLst>
          </p:cNvPr>
          <p:cNvSpPr/>
          <p:nvPr/>
        </p:nvSpPr>
        <p:spPr bwMode="auto">
          <a:xfrm>
            <a:off x="448109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A719B2D2-3745-EA4B-97EF-C0376226035F}"/>
              </a:ext>
            </a:extLst>
          </p:cNvPr>
          <p:cNvSpPr/>
          <p:nvPr/>
        </p:nvSpPr>
        <p:spPr bwMode="auto">
          <a:xfrm>
            <a:off x="546978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3" name="Прямоугольник 22">
            <a:extLst>
              <a:ext uri="{FF2B5EF4-FFF2-40B4-BE49-F238E27FC236}">
                <a16:creationId xmlns:a16="http://schemas.microsoft.com/office/drawing/2014/main" id="{A6AD9AAD-22E0-3D4F-99D3-19BBBC433B5E}"/>
              </a:ext>
            </a:extLst>
          </p:cNvPr>
          <p:cNvSpPr/>
          <p:nvPr/>
        </p:nvSpPr>
        <p:spPr bwMode="auto">
          <a:xfrm>
            <a:off x="645847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4" name="Прямоугольник 23">
            <a:extLst>
              <a:ext uri="{FF2B5EF4-FFF2-40B4-BE49-F238E27FC236}">
                <a16:creationId xmlns:a16="http://schemas.microsoft.com/office/drawing/2014/main" id="{1EF1AAB8-FB2F-884B-A604-BCF739615AD1}"/>
              </a:ext>
            </a:extLst>
          </p:cNvPr>
          <p:cNvSpPr/>
          <p:nvPr/>
        </p:nvSpPr>
        <p:spPr bwMode="auto">
          <a:xfrm>
            <a:off x="744716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6" name="Прямоугольник 25">
            <a:extLst>
              <a:ext uri="{FF2B5EF4-FFF2-40B4-BE49-F238E27FC236}">
                <a16:creationId xmlns:a16="http://schemas.microsoft.com/office/drawing/2014/main" id="{7DF562D8-67ED-114C-82C8-3E8C72DFBD17}"/>
              </a:ext>
            </a:extLst>
          </p:cNvPr>
          <p:cNvSpPr/>
          <p:nvPr/>
        </p:nvSpPr>
        <p:spPr bwMode="auto">
          <a:xfrm>
            <a:off x="3253941"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7" name="Прямоугольник 26">
            <a:extLst>
              <a:ext uri="{FF2B5EF4-FFF2-40B4-BE49-F238E27FC236}">
                <a16:creationId xmlns:a16="http://schemas.microsoft.com/office/drawing/2014/main" id="{26F71161-16AE-8C4E-B6F7-5BACFE17AC5B}"/>
              </a:ext>
            </a:extLst>
          </p:cNvPr>
          <p:cNvSpPr/>
          <p:nvPr/>
        </p:nvSpPr>
        <p:spPr bwMode="auto">
          <a:xfrm>
            <a:off x="4242254" y="4437113"/>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25A3F510-8ADB-F246-B24F-084847A15D2C}"/>
              </a:ext>
            </a:extLst>
          </p:cNvPr>
          <p:cNvSpPr/>
          <p:nvPr/>
        </p:nvSpPr>
        <p:spPr bwMode="auto">
          <a:xfrm>
            <a:off x="5230567" y="3902731"/>
            <a:ext cx="119608" cy="534381"/>
          </a:xfrm>
          <a:prstGeom prst="rect">
            <a:avLst/>
          </a:prstGeom>
          <a:solidFill>
            <a:schemeClr val="accent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9" name="Прямоугольник 28">
            <a:extLst>
              <a:ext uri="{FF2B5EF4-FFF2-40B4-BE49-F238E27FC236}">
                <a16:creationId xmlns:a16="http://schemas.microsoft.com/office/drawing/2014/main" id="{DE0BC14F-A564-B44A-A84A-0A8C448EEB10}"/>
              </a:ext>
            </a:extLst>
          </p:cNvPr>
          <p:cNvSpPr/>
          <p:nvPr/>
        </p:nvSpPr>
        <p:spPr bwMode="auto">
          <a:xfrm>
            <a:off x="6219634" y="4437112"/>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0" name="Прямоугольник 29">
            <a:extLst>
              <a:ext uri="{FF2B5EF4-FFF2-40B4-BE49-F238E27FC236}">
                <a16:creationId xmlns:a16="http://schemas.microsoft.com/office/drawing/2014/main" id="{047BA0B2-CB2D-0544-90CB-ABB4A937B6FC}"/>
              </a:ext>
            </a:extLst>
          </p:cNvPr>
          <p:cNvSpPr/>
          <p:nvPr/>
        </p:nvSpPr>
        <p:spPr bwMode="auto">
          <a:xfrm>
            <a:off x="7207947"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1" name="Прямоугольник 30">
            <a:extLst>
              <a:ext uri="{FF2B5EF4-FFF2-40B4-BE49-F238E27FC236}">
                <a16:creationId xmlns:a16="http://schemas.microsoft.com/office/drawing/2014/main" id="{26EC498D-798D-FA4A-A29D-24AFCA05EB6B}"/>
              </a:ext>
            </a:extLst>
          </p:cNvPr>
          <p:cNvSpPr/>
          <p:nvPr/>
        </p:nvSpPr>
        <p:spPr bwMode="auto">
          <a:xfrm>
            <a:off x="2265251" y="4437111"/>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6382A11A-E2DF-FD4E-9C7E-4557EE4D2DB4}"/>
              </a:ext>
            </a:extLst>
          </p:cNvPr>
          <p:cNvSpPr/>
          <p:nvPr/>
        </p:nvSpPr>
        <p:spPr bwMode="auto">
          <a:xfrm>
            <a:off x="8196260" y="4437110"/>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01188C6E-432F-E244-ADCD-87CA1450284D}"/>
              </a:ext>
            </a:extLst>
          </p:cNvPr>
          <p:cNvSpPr/>
          <p:nvPr/>
        </p:nvSpPr>
        <p:spPr bwMode="auto">
          <a:xfrm>
            <a:off x="645942" y="4275087"/>
            <a:ext cx="943393" cy="324029"/>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2"/>
              </a:solidFill>
              <a:effectLst/>
              <a:latin typeface="Tahoma" pitchFamily="34" charset="0"/>
            </a:endParaRPr>
          </a:p>
        </p:txBody>
      </p:sp>
      <p:sp>
        <p:nvSpPr>
          <p:cNvPr id="39" name="Прямоугольник 38">
            <a:extLst>
              <a:ext uri="{FF2B5EF4-FFF2-40B4-BE49-F238E27FC236}">
                <a16:creationId xmlns:a16="http://schemas.microsoft.com/office/drawing/2014/main" id="{AF5BA019-B8BA-E940-9230-FEAF81D8EB97}"/>
              </a:ext>
            </a:extLst>
          </p:cNvPr>
          <p:cNvSpPr/>
          <p:nvPr/>
        </p:nvSpPr>
        <p:spPr bwMode="auto">
          <a:xfrm>
            <a:off x="1691680" y="4391382"/>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AD63E8A4-E5D9-8344-BF25-40EFDFC625AE}"/>
              </a:ext>
            </a:extLst>
          </p:cNvPr>
          <p:cNvSpPr/>
          <p:nvPr/>
        </p:nvSpPr>
        <p:spPr bwMode="auto">
          <a:xfrm>
            <a:off x="1691680" y="4444961"/>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DFFD765A-8405-094D-B39A-8CEF507E6F18}"/>
              </a:ext>
            </a:extLst>
          </p:cNvPr>
          <p:cNvSpPr txBox="1"/>
          <p:nvPr/>
        </p:nvSpPr>
        <p:spPr>
          <a:xfrm>
            <a:off x="484291" y="3913310"/>
            <a:ext cx="1266693" cy="307777"/>
          </a:xfrm>
          <a:prstGeom prst="rect">
            <a:avLst/>
          </a:prstGeom>
          <a:noFill/>
        </p:spPr>
        <p:txBody>
          <a:bodyPr wrap="none" rtlCol="0">
            <a:spAutoFit/>
          </a:bodyPr>
          <a:lstStyle/>
          <a:p>
            <a:r>
              <a:rPr lang="en-US" sz="1400" b="1" dirty="0"/>
              <a:t>superperiod</a:t>
            </a:r>
            <a:endParaRPr lang="ru-RU" sz="1400" b="1" dirty="0"/>
          </a:p>
        </p:txBody>
      </p:sp>
      <p:cxnSp>
        <p:nvCxnSpPr>
          <p:cNvPr id="44" name="Прямая соединительная линия 43">
            <a:extLst>
              <a:ext uri="{FF2B5EF4-FFF2-40B4-BE49-F238E27FC236}">
                <a16:creationId xmlns:a16="http://schemas.microsoft.com/office/drawing/2014/main" id="{83800F97-57FC-9041-9E7C-E10ACA1F11C3}"/>
              </a:ext>
            </a:extLst>
          </p:cNvPr>
          <p:cNvCxnSpPr/>
          <p:nvPr/>
        </p:nvCxnSpPr>
        <p:spPr bwMode="auto">
          <a:xfrm>
            <a:off x="2325055" y="5301208"/>
            <a:ext cx="0" cy="30205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78071B5-4111-AC42-BD1C-C4C4557E4557}"/>
              </a:ext>
            </a:extLst>
          </p:cNvPr>
          <p:cNvSpPr txBox="1"/>
          <p:nvPr/>
        </p:nvSpPr>
        <p:spPr>
          <a:xfrm>
            <a:off x="2927072" y="5397216"/>
            <a:ext cx="772969" cy="307777"/>
          </a:xfrm>
          <a:prstGeom prst="rect">
            <a:avLst/>
          </a:prstGeom>
          <a:noFill/>
        </p:spPr>
        <p:txBody>
          <a:bodyPr wrap="none" rtlCol="0">
            <a:spAutoFit/>
          </a:bodyPr>
          <a:lstStyle/>
          <a:p>
            <a:r>
              <a:rPr lang="ru-RU" sz="1400" b="1" dirty="0"/>
              <a:t>1</a:t>
            </a:r>
            <a:r>
              <a:rPr lang="en-US" sz="1400" b="1" baseline="30000" dirty="0"/>
              <a:t>st</a:t>
            </a:r>
            <a:r>
              <a:rPr lang="ru-RU" sz="1400" b="1" dirty="0"/>
              <a:t> </a:t>
            </a:r>
            <a:r>
              <a:rPr lang="en-US" sz="1400" b="1" dirty="0"/>
              <a:t>cell</a:t>
            </a:r>
            <a:endParaRPr lang="ru-RU" sz="1400" b="1" dirty="0"/>
          </a:p>
        </p:txBody>
      </p:sp>
      <p:sp>
        <p:nvSpPr>
          <p:cNvPr id="49" name="TextBox 48">
            <a:extLst>
              <a:ext uri="{FF2B5EF4-FFF2-40B4-BE49-F238E27FC236}">
                <a16:creationId xmlns:a16="http://schemas.microsoft.com/office/drawing/2014/main" id="{6D9F3FFC-F181-CD42-85D4-4DE0AFAF8368}"/>
              </a:ext>
            </a:extLst>
          </p:cNvPr>
          <p:cNvSpPr txBox="1"/>
          <p:nvPr/>
        </p:nvSpPr>
        <p:spPr>
          <a:xfrm>
            <a:off x="4942851" y="5397217"/>
            <a:ext cx="814647" cy="307777"/>
          </a:xfrm>
          <a:prstGeom prst="rect">
            <a:avLst/>
          </a:prstGeom>
          <a:noFill/>
        </p:spPr>
        <p:txBody>
          <a:bodyPr wrap="none" rtlCol="0">
            <a:spAutoFit/>
          </a:bodyPr>
          <a:lstStyle/>
          <a:p>
            <a:r>
              <a:rPr lang="ru-RU" sz="1400" b="1" dirty="0"/>
              <a:t>2</a:t>
            </a:r>
            <a:r>
              <a:rPr lang="en-US" sz="1400" b="1" baseline="30000" dirty="0"/>
              <a:t>nd</a:t>
            </a:r>
            <a:r>
              <a:rPr lang="ru-RU" sz="1400" b="1" dirty="0"/>
              <a:t> </a:t>
            </a:r>
            <a:r>
              <a:rPr lang="en-US" sz="1400" b="1" dirty="0"/>
              <a:t>cell</a:t>
            </a:r>
            <a:endParaRPr lang="ru-RU" sz="1400" b="1" dirty="0"/>
          </a:p>
        </p:txBody>
      </p:sp>
      <p:sp>
        <p:nvSpPr>
          <p:cNvPr id="50" name="TextBox 49">
            <a:extLst>
              <a:ext uri="{FF2B5EF4-FFF2-40B4-BE49-F238E27FC236}">
                <a16:creationId xmlns:a16="http://schemas.microsoft.com/office/drawing/2014/main" id="{05CCAD5C-3A43-CC47-A85D-3836EE8A2815}"/>
              </a:ext>
            </a:extLst>
          </p:cNvPr>
          <p:cNvSpPr txBox="1"/>
          <p:nvPr/>
        </p:nvSpPr>
        <p:spPr>
          <a:xfrm>
            <a:off x="6839096" y="5397215"/>
            <a:ext cx="737702" cy="307777"/>
          </a:xfrm>
          <a:prstGeom prst="rect">
            <a:avLst/>
          </a:prstGeom>
          <a:noFill/>
        </p:spPr>
        <p:txBody>
          <a:bodyPr wrap="none" rtlCol="0">
            <a:spAutoFit/>
          </a:bodyPr>
          <a:lstStyle/>
          <a:p>
            <a:r>
              <a:rPr lang="ru-RU" sz="1400" b="1" dirty="0"/>
              <a:t>3</a:t>
            </a:r>
            <a:r>
              <a:rPr lang="en-US" sz="1400" b="1" baseline="30000" dirty="0"/>
              <a:t>d</a:t>
            </a:r>
            <a:r>
              <a:rPr lang="ru-RU" sz="1400" b="1" dirty="0"/>
              <a:t> </a:t>
            </a:r>
            <a:r>
              <a:rPr lang="en-US" sz="1400" b="1" dirty="0"/>
              <a:t>cell</a:t>
            </a:r>
            <a:endParaRPr lang="ru-RU" sz="1400" b="1" dirty="0"/>
          </a:p>
        </p:txBody>
      </p:sp>
      <p:sp>
        <p:nvSpPr>
          <p:cNvPr id="52" name="TextBox 51">
            <a:extLst>
              <a:ext uri="{FF2B5EF4-FFF2-40B4-BE49-F238E27FC236}">
                <a16:creationId xmlns:a16="http://schemas.microsoft.com/office/drawing/2014/main" id="{92991B31-89F2-2E4E-B702-815C2A8901C5}"/>
              </a:ext>
            </a:extLst>
          </p:cNvPr>
          <p:cNvSpPr txBox="1"/>
          <p:nvPr/>
        </p:nvSpPr>
        <p:spPr>
          <a:xfrm>
            <a:off x="2385308" y="3913311"/>
            <a:ext cx="873957" cy="307777"/>
          </a:xfrm>
          <a:prstGeom prst="rect">
            <a:avLst/>
          </a:prstGeom>
          <a:noFill/>
        </p:spPr>
        <p:txBody>
          <a:bodyPr wrap="none" rtlCol="0">
            <a:spAutoFit/>
          </a:bodyPr>
          <a:lstStyle/>
          <a:p>
            <a:r>
              <a:rPr lang="en-US" sz="1400" b="1" dirty="0"/>
              <a:t>magnet</a:t>
            </a:r>
            <a:endParaRPr lang="ru-RU" sz="1400" b="1" dirty="0"/>
          </a:p>
        </p:txBody>
      </p:sp>
      <p:sp>
        <p:nvSpPr>
          <p:cNvPr id="53" name="TextBox 52">
            <a:extLst>
              <a:ext uri="{FF2B5EF4-FFF2-40B4-BE49-F238E27FC236}">
                <a16:creationId xmlns:a16="http://schemas.microsoft.com/office/drawing/2014/main" id="{A7BF350A-680E-6C4B-94D4-BE1A4D563672}"/>
              </a:ext>
            </a:extLst>
          </p:cNvPr>
          <p:cNvSpPr txBox="1"/>
          <p:nvPr/>
        </p:nvSpPr>
        <p:spPr>
          <a:xfrm>
            <a:off x="5020842" y="3580483"/>
            <a:ext cx="540533" cy="307777"/>
          </a:xfrm>
          <a:prstGeom prst="rect">
            <a:avLst/>
          </a:prstGeom>
          <a:noFill/>
        </p:spPr>
        <p:txBody>
          <a:bodyPr wrap="none" rtlCol="0">
            <a:spAutoFit/>
          </a:bodyPr>
          <a:lstStyle/>
          <a:p>
            <a:r>
              <a:rPr lang="en-US" sz="1400" b="1" dirty="0"/>
              <a:t>QF1</a:t>
            </a:r>
            <a:endParaRPr lang="ru-RU" sz="1400" b="1" dirty="0"/>
          </a:p>
        </p:txBody>
      </p:sp>
      <p:sp>
        <p:nvSpPr>
          <p:cNvPr id="54" name="TextBox 53">
            <a:extLst>
              <a:ext uri="{FF2B5EF4-FFF2-40B4-BE49-F238E27FC236}">
                <a16:creationId xmlns:a16="http://schemas.microsoft.com/office/drawing/2014/main" id="{4A1E578A-F368-7347-B234-1831C8B530F4}"/>
              </a:ext>
            </a:extLst>
          </p:cNvPr>
          <p:cNvSpPr txBox="1"/>
          <p:nvPr/>
        </p:nvSpPr>
        <p:spPr>
          <a:xfrm>
            <a:off x="7016719" y="3580482"/>
            <a:ext cx="540533" cy="307777"/>
          </a:xfrm>
          <a:prstGeom prst="rect">
            <a:avLst/>
          </a:prstGeom>
          <a:noFill/>
        </p:spPr>
        <p:txBody>
          <a:bodyPr wrap="none" rtlCol="0">
            <a:spAutoFit/>
          </a:bodyPr>
          <a:lstStyle/>
          <a:p>
            <a:r>
              <a:rPr lang="en-US" sz="1400" b="1" dirty="0"/>
              <a:t>QF2</a:t>
            </a:r>
            <a:endParaRPr lang="ru-RU" sz="1400" b="1" dirty="0"/>
          </a:p>
        </p:txBody>
      </p:sp>
      <p:sp>
        <p:nvSpPr>
          <p:cNvPr id="55" name="TextBox 54">
            <a:extLst>
              <a:ext uri="{FF2B5EF4-FFF2-40B4-BE49-F238E27FC236}">
                <a16:creationId xmlns:a16="http://schemas.microsoft.com/office/drawing/2014/main" id="{1115CFBE-3E1B-6549-B6C2-AE3E54FEE8AC}"/>
              </a:ext>
            </a:extLst>
          </p:cNvPr>
          <p:cNvSpPr txBox="1"/>
          <p:nvPr/>
        </p:nvSpPr>
        <p:spPr>
          <a:xfrm>
            <a:off x="3062336" y="3580482"/>
            <a:ext cx="540533" cy="307777"/>
          </a:xfrm>
          <a:prstGeom prst="rect">
            <a:avLst/>
          </a:prstGeom>
          <a:noFill/>
        </p:spPr>
        <p:txBody>
          <a:bodyPr wrap="none" rtlCol="0">
            <a:spAutoFit/>
          </a:bodyPr>
          <a:lstStyle/>
          <a:p>
            <a:r>
              <a:rPr lang="en-US" sz="1400" b="1" dirty="0"/>
              <a:t>QF2</a:t>
            </a:r>
            <a:endParaRPr lang="ru-RU" sz="1400" b="1" dirty="0"/>
          </a:p>
        </p:txBody>
      </p:sp>
      <p:sp>
        <p:nvSpPr>
          <p:cNvPr id="56" name="TextBox 55">
            <a:extLst>
              <a:ext uri="{FF2B5EF4-FFF2-40B4-BE49-F238E27FC236}">
                <a16:creationId xmlns:a16="http://schemas.microsoft.com/office/drawing/2014/main" id="{3F4F5AE2-44E6-FC4D-B70F-CCE3E5071308}"/>
              </a:ext>
            </a:extLst>
          </p:cNvPr>
          <p:cNvSpPr txBox="1"/>
          <p:nvPr/>
        </p:nvSpPr>
        <p:spPr>
          <a:xfrm>
            <a:off x="2108489" y="4993431"/>
            <a:ext cx="458780" cy="307777"/>
          </a:xfrm>
          <a:prstGeom prst="rect">
            <a:avLst/>
          </a:prstGeom>
          <a:noFill/>
        </p:spPr>
        <p:txBody>
          <a:bodyPr wrap="none" rtlCol="0">
            <a:spAutoFit/>
          </a:bodyPr>
          <a:lstStyle/>
          <a:p>
            <a:r>
              <a:rPr lang="en-US" sz="1400" b="1" dirty="0"/>
              <a:t>QD</a:t>
            </a:r>
          </a:p>
        </p:txBody>
      </p:sp>
      <p:sp>
        <p:nvSpPr>
          <p:cNvPr id="59" name="TextBox 58">
            <a:extLst>
              <a:ext uri="{FF2B5EF4-FFF2-40B4-BE49-F238E27FC236}">
                <a16:creationId xmlns:a16="http://schemas.microsoft.com/office/drawing/2014/main" id="{4E34804E-F475-6240-911D-23A0FEC0468D}"/>
              </a:ext>
            </a:extLst>
          </p:cNvPr>
          <p:cNvSpPr txBox="1"/>
          <p:nvPr/>
        </p:nvSpPr>
        <p:spPr>
          <a:xfrm>
            <a:off x="4085492" y="4993431"/>
            <a:ext cx="458780" cy="307777"/>
          </a:xfrm>
          <a:prstGeom prst="rect">
            <a:avLst/>
          </a:prstGeom>
          <a:noFill/>
        </p:spPr>
        <p:txBody>
          <a:bodyPr wrap="none" rtlCol="0">
            <a:spAutoFit/>
          </a:bodyPr>
          <a:lstStyle/>
          <a:p>
            <a:r>
              <a:rPr lang="en-US" sz="1400" b="1" dirty="0"/>
              <a:t>QD</a:t>
            </a:r>
          </a:p>
        </p:txBody>
      </p:sp>
      <p:sp>
        <p:nvSpPr>
          <p:cNvPr id="61" name="TextBox 60">
            <a:extLst>
              <a:ext uri="{FF2B5EF4-FFF2-40B4-BE49-F238E27FC236}">
                <a16:creationId xmlns:a16="http://schemas.microsoft.com/office/drawing/2014/main" id="{0C8F5024-3874-0544-A5EC-95FD98C97FEA}"/>
              </a:ext>
            </a:extLst>
          </p:cNvPr>
          <p:cNvSpPr txBox="1"/>
          <p:nvPr/>
        </p:nvSpPr>
        <p:spPr>
          <a:xfrm>
            <a:off x="6062495" y="4993431"/>
            <a:ext cx="458780" cy="307777"/>
          </a:xfrm>
          <a:prstGeom prst="rect">
            <a:avLst/>
          </a:prstGeom>
          <a:noFill/>
        </p:spPr>
        <p:txBody>
          <a:bodyPr wrap="none" rtlCol="0">
            <a:spAutoFit/>
          </a:bodyPr>
          <a:lstStyle/>
          <a:p>
            <a:r>
              <a:rPr lang="en-US" sz="1400" b="1" dirty="0"/>
              <a:t>QD</a:t>
            </a:r>
          </a:p>
        </p:txBody>
      </p:sp>
      <p:sp>
        <p:nvSpPr>
          <p:cNvPr id="66" name="TextBox 65">
            <a:extLst>
              <a:ext uri="{FF2B5EF4-FFF2-40B4-BE49-F238E27FC236}">
                <a16:creationId xmlns:a16="http://schemas.microsoft.com/office/drawing/2014/main" id="{626C0484-81B0-C34A-A1C8-C2CB5B8D13B7}"/>
              </a:ext>
            </a:extLst>
          </p:cNvPr>
          <p:cNvSpPr txBox="1"/>
          <p:nvPr/>
        </p:nvSpPr>
        <p:spPr>
          <a:xfrm>
            <a:off x="8039498" y="5002080"/>
            <a:ext cx="458780" cy="307777"/>
          </a:xfrm>
          <a:prstGeom prst="rect">
            <a:avLst/>
          </a:prstGeom>
          <a:noFill/>
        </p:spPr>
        <p:txBody>
          <a:bodyPr wrap="none" rtlCol="0">
            <a:spAutoFit/>
          </a:bodyPr>
          <a:lstStyle/>
          <a:p>
            <a:r>
              <a:rPr lang="en-US" sz="1400" b="1" dirty="0"/>
              <a:t>QD</a:t>
            </a:r>
          </a:p>
        </p:txBody>
      </p:sp>
      <p:cxnSp>
        <p:nvCxnSpPr>
          <p:cNvPr id="67" name="Прямая соединительная линия 66">
            <a:extLst>
              <a:ext uri="{FF2B5EF4-FFF2-40B4-BE49-F238E27FC236}">
                <a16:creationId xmlns:a16="http://schemas.microsoft.com/office/drawing/2014/main" id="{31225EF0-97BB-BE47-8A3F-AA5334FB4621}"/>
              </a:ext>
            </a:extLst>
          </p:cNvPr>
          <p:cNvCxnSpPr/>
          <p:nvPr/>
        </p:nvCxnSpPr>
        <p:spPr bwMode="auto">
          <a:xfrm>
            <a:off x="4302058"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Прямая соединительная линия 67">
            <a:extLst>
              <a:ext uri="{FF2B5EF4-FFF2-40B4-BE49-F238E27FC236}">
                <a16:creationId xmlns:a16="http://schemas.microsoft.com/office/drawing/2014/main" id="{24B39F79-1990-A041-AB34-A11A35BF5457}"/>
              </a:ext>
            </a:extLst>
          </p:cNvPr>
          <p:cNvCxnSpPr/>
          <p:nvPr/>
        </p:nvCxnSpPr>
        <p:spPr bwMode="auto">
          <a:xfrm>
            <a:off x="6279061"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Прямая соединительная линия 68">
            <a:extLst>
              <a:ext uri="{FF2B5EF4-FFF2-40B4-BE49-F238E27FC236}">
                <a16:creationId xmlns:a16="http://schemas.microsoft.com/office/drawing/2014/main" id="{64DC1C5F-A8E6-8D47-AC02-E5540118FCAE}"/>
              </a:ext>
            </a:extLst>
          </p:cNvPr>
          <p:cNvCxnSpPr/>
          <p:nvPr/>
        </p:nvCxnSpPr>
        <p:spPr bwMode="auto">
          <a:xfrm>
            <a:off x="8256064" y="5301208"/>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7964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205857" y="5395777"/>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Defocusing sextupole family SD</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89050" y="5384800"/>
            <a:ext cx="64595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306002" y="5693588"/>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Focusing sextupole family SF</a:t>
            </a:r>
            <a:endParaRPr lang="ru-RU" altLang="ru-RU" sz="1200" b="1" dirty="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27</a:t>
            </a:fld>
            <a:endParaRPr lang="en-GB" altLang="en-US" sz="1400" dirty="0"/>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p:cNvCxnSpPr>
          <p:nvPr/>
        </p:nvCxnSpPr>
        <p:spPr bwMode="auto">
          <a:xfrm flipV="1">
            <a:off x="1323975" y="2787650"/>
            <a:ext cx="0"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sp>
        <p:nvSpPr>
          <p:cNvPr id="33881" name="TextBox 242">
            <a:extLst>
              <a:ext uri="{FF2B5EF4-FFF2-40B4-BE49-F238E27FC236}">
                <a16:creationId xmlns:a16="http://schemas.microsoft.com/office/drawing/2014/main" id="{1EC7F429-44A8-9042-8A2C-6CA630A2A532}"/>
              </a:ext>
            </a:extLst>
          </p:cNvPr>
          <p:cNvSpPr txBox="1">
            <a:spLocks noChangeArrowheads="1"/>
          </p:cNvSpPr>
          <p:nvPr/>
        </p:nvSpPr>
        <p:spPr bwMode="auto">
          <a:xfrm>
            <a:off x="915988" y="3473450"/>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QFE1</a:t>
            </a:r>
            <a:endParaRPr lang="ru-RU" altLang="ru-RU" sz="1000" b="1" dirty="0">
              <a:solidFill>
                <a:srgbClr val="FF000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p:cNvCxnSpPr>
          <p:nvPr/>
        </p:nvCxnSpPr>
        <p:spPr bwMode="auto">
          <a:xfrm flipV="1">
            <a:off x="7708900" y="2787650"/>
            <a:ext cx="1588"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3" name="TextBox 246">
            <a:extLst>
              <a:ext uri="{FF2B5EF4-FFF2-40B4-BE49-F238E27FC236}">
                <a16:creationId xmlns:a16="http://schemas.microsoft.com/office/drawing/2014/main" id="{0A5DF0F7-3238-CC4F-9D2C-21DD2749D16B}"/>
              </a:ext>
            </a:extLst>
          </p:cNvPr>
          <p:cNvSpPr txBox="1">
            <a:spLocks noChangeArrowheads="1"/>
          </p:cNvSpPr>
          <p:nvPr/>
        </p:nvSpPr>
        <p:spPr bwMode="auto">
          <a:xfrm>
            <a:off x="7364251" y="3473292"/>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QFE1</a:t>
            </a:r>
            <a:endParaRPr lang="ru-RU" altLang="ru-RU" sz="1000" b="1" dirty="0">
              <a:solidFill>
                <a:srgbClr val="FF0000"/>
              </a:solidFill>
            </a:endParaRPr>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p:cNvCxnSpPr>
          <p:nvPr/>
        </p:nvCxnSpPr>
        <p:spPr bwMode="auto">
          <a:xfrm>
            <a:off x="614363" y="3349625"/>
            <a:ext cx="0" cy="12382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p:cNvCxnSpPr>
          <p:nvPr/>
        </p:nvCxnSpPr>
        <p:spPr bwMode="auto">
          <a:xfrm flipV="1">
            <a:off x="8420100" y="3357563"/>
            <a:ext cx="0" cy="11430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sp>
        <p:nvSpPr>
          <p:cNvPr id="33894" name="TextBox 291">
            <a:extLst>
              <a:ext uri="{FF2B5EF4-FFF2-40B4-BE49-F238E27FC236}">
                <a16:creationId xmlns:a16="http://schemas.microsoft.com/office/drawing/2014/main" id="{BB071F73-0EB1-7345-8EBB-8239178F7941}"/>
              </a:ext>
            </a:extLst>
          </p:cNvPr>
          <p:cNvSpPr txBox="1">
            <a:spLocks noChangeArrowheads="1"/>
          </p:cNvSpPr>
          <p:nvPr/>
        </p:nvSpPr>
        <p:spPr bwMode="auto">
          <a:xfrm>
            <a:off x="246695" y="3483770"/>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 QFE2</a:t>
            </a:r>
            <a:endParaRPr lang="ru-RU" altLang="ru-RU" sz="1000" b="1" dirty="0">
              <a:solidFill>
                <a:srgbClr val="FF0000"/>
              </a:solidFill>
            </a:endParaRPr>
          </a:p>
        </p:txBody>
      </p:sp>
      <p:sp>
        <p:nvSpPr>
          <p:cNvPr id="33895" name="TextBox 292">
            <a:extLst>
              <a:ext uri="{FF2B5EF4-FFF2-40B4-BE49-F238E27FC236}">
                <a16:creationId xmlns:a16="http://schemas.microsoft.com/office/drawing/2014/main" id="{015DB592-E293-D44A-96F8-0F7E765F8833}"/>
              </a:ext>
            </a:extLst>
          </p:cNvPr>
          <p:cNvSpPr txBox="1">
            <a:spLocks noChangeArrowheads="1"/>
          </p:cNvSpPr>
          <p:nvPr/>
        </p:nvSpPr>
        <p:spPr bwMode="auto">
          <a:xfrm>
            <a:off x="8072119" y="3473605"/>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QFE2</a:t>
            </a:r>
            <a:endParaRPr lang="ru-RU" altLang="ru-RU" sz="1000" b="1" dirty="0">
              <a:solidFill>
                <a:srgbClr val="FF0000"/>
              </a:solidFill>
            </a:endParaRPr>
          </a:p>
        </p:txBody>
      </p:sp>
    </p:spTree>
    <p:extLst>
      <p:ext uri="{BB962C8B-B14F-4D97-AF65-F5344CB8AC3E}">
        <p14:creationId xmlns:p14="http://schemas.microsoft.com/office/powerpoint/2010/main" val="204602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28</a:t>
            </a:fld>
            <a:endParaRPr lang="en-GB" altLang="en-US"/>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91780" y="3973319"/>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67844"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b="1" dirty="0"/>
              <a:t>3 </a:t>
            </a:r>
            <a:r>
              <a:rPr lang="ru-RU" sz="1300" b="1" dirty="0"/>
              <a:t>ФОДО</a:t>
            </a:r>
            <a:endParaRPr kumimoji="0" lang="ru-RU" sz="1300" b="1" i="0" u="none" strike="noStrike" cap="none" normalizeH="0" baseline="0" dirty="0">
              <a:ln>
                <a:noFill/>
              </a:ln>
              <a:solidFill>
                <a:schemeClr val="tx1"/>
              </a:solidFill>
              <a:effectLst/>
              <a:latin typeface="Tahoma" pitchFamily="34" charset="0"/>
            </a:endParaRPr>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103948"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40052"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80606"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5" name="TextBox 74">
            <a:extLst>
              <a:ext uri="{FF2B5EF4-FFF2-40B4-BE49-F238E27FC236}">
                <a16:creationId xmlns:a16="http://schemas.microsoft.com/office/drawing/2014/main" id="{8D168CE0-42B5-5044-BE5D-6EB80F6F44E5}"/>
              </a:ext>
            </a:extLst>
          </p:cNvPr>
          <p:cNvSpPr txBox="1"/>
          <p:nvPr/>
        </p:nvSpPr>
        <p:spPr>
          <a:xfrm>
            <a:off x="2473934" y="3690803"/>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50807" y="3690803"/>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27" name="TextBox 26">
            <a:extLst>
              <a:ext uri="{FF2B5EF4-FFF2-40B4-BE49-F238E27FC236}">
                <a16:creationId xmlns:a16="http://schemas.microsoft.com/office/drawing/2014/main" id="{16FDFFAE-6033-5649-84AD-544089EFACD1}"/>
              </a:ext>
            </a:extLst>
          </p:cNvPr>
          <p:cNvSpPr txBox="1"/>
          <p:nvPr/>
        </p:nvSpPr>
        <p:spPr>
          <a:xfrm>
            <a:off x="1076865" y="3804021"/>
            <a:ext cx="1580069" cy="307777"/>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Регулярная арка</a:t>
            </a:r>
            <a:endParaRPr lang="en-US" sz="1400" dirty="0">
              <a:latin typeface="Times New Roman" panose="02020603050405020304" pitchFamily="18" charset="0"/>
              <a:cs typeface="Times New Roman" panose="02020603050405020304" pitchFamily="18" charset="0"/>
            </a:endParaRPr>
          </a:p>
        </p:txBody>
      </p:sp>
      <p:cxnSp>
        <p:nvCxnSpPr>
          <p:cNvPr id="28" name="Прямая соединительная линия 27">
            <a:extLst>
              <a:ext uri="{FF2B5EF4-FFF2-40B4-BE49-F238E27FC236}">
                <a16:creationId xmlns:a16="http://schemas.microsoft.com/office/drawing/2014/main" id="{A5DB738A-06C1-3640-9080-A10A644D06FB}"/>
              </a:ext>
            </a:extLst>
          </p:cNvPr>
          <p:cNvCxnSpPr/>
          <p:nvPr/>
        </p:nvCxnSpPr>
        <p:spPr bwMode="auto">
          <a:xfrm>
            <a:off x="3167845" y="3429000"/>
            <a:ext cx="0" cy="538802"/>
          </a:xfrm>
          <a:prstGeom prst="line">
            <a:avLst/>
          </a:prstGeom>
          <a:solidFill>
            <a:schemeClr val="accent1"/>
          </a:solidFill>
          <a:ln w="9525"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Прямая соединительная линия 31">
            <a:extLst>
              <a:ext uri="{FF2B5EF4-FFF2-40B4-BE49-F238E27FC236}">
                <a16:creationId xmlns:a16="http://schemas.microsoft.com/office/drawing/2014/main" id="{F887B3FE-D11C-2D4E-81D6-BC00B8D01294}"/>
              </a:ext>
            </a:extLst>
          </p:cNvPr>
          <p:cNvCxnSpPr/>
          <p:nvPr/>
        </p:nvCxnSpPr>
        <p:spPr bwMode="auto">
          <a:xfrm>
            <a:off x="6921160" y="3485126"/>
            <a:ext cx="1" cy="482676"/>
          </a:xfrm>
          <a:prstGeom prst="line">
            <a:avLst/>
          </a:prstGeom>
          <a:solidFill>
            <a:schemeClr val="accent1"/>
          </a:solidFill>
          <a:ln w="9525"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Прямая со стрелкой 15">
            <a:extLst>
              <a:ext uri="{FF2B5EF4-FFF2-40B4-BE49-F238E27FC236}">
                <a16:creationId xmlns:a16="http://schemas.microsoft.com/office/drawing/2014/main" id="{554EC7F5-96CF-4F4E-B3A5-FAFF900BF789}"/>
              </a:ext>
            </a:extLst>
          </p:cNvPr>
          <p:cNvCxnSpPr>
            <a:stCxn id="40" idx="3"/>
          </p:cNvCxnSpPr>
          <p:nvPr/>
        </p:nvCxnSpPr>
        <p:spPr bwMode="auto">
          <a:xfrm>
            <a:off x="5836418" y="3596152"/>
            <a:ext cx="1014389"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Прямая со стрелкой 38">
            <a:extLst>
              <a:ext uri="{FF2B5EF4-FFF2-40B4-BE49-F238E27FC236}">
                <a16:creationId xmlns:a16="http://schemas.microsoft.com/office/drawing/2014/main" id="{74ACCEF8-2EEE-ED48-B128-D90A56C5EEE6}"/>
              </a:ext>
            </a:extLst>
          </p:cNvPr>
          <p:cNvCxnSpPr>
            <a:stCxn id="40" idx="1"/>
          </p:cNvCxnSpPr>
          <p:nvPr/>
        </p:nvCxnSpPr>
        <p:spPr bwMode="auto">
          <a:xfrm flipH="1">
            <a:off x="3238199" y="3596152"/>
            <a:ext cx="1018150"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3BDB5897-2019-954A-9B86-03A0996C185D}"/>
              </a:ext>
            </a:extLst>
          </p:cNvPr>
          <p:cNvSpPr txBox="1"/>
          <p:nvPr/>
        </p:nvSpPr>
        <p:spPr>
          <a:xfrm>
            <a:off x="4256349" y="3442263"/>
            <a:ext cx="1580069" cy="307777"/>
          </a:xfrm>
          <a:prstGeom prst="rect">
            <a:avLst/>
          </a:prstGeom>
          <a:noFill/>
        </p:spPr>
        <p:txBody>
          <a:bodyPr wrap="square" rtlCol="0">
            <a:spAutoFit/>
          </a:bodyPr>
          <a:lstStyle/>
          <a:p>
            <a:pPr algn="ctr"/>
            <a:r>
              <a:rPr lang="ru-RU" sz="1400" dirty="0">
                <a:latin typeface="Times New Roman" panose="02020603050405020304" pitchFamily="18" charset="0"/>
                <a:cs typeface="Times New Roman" panose="02020603050405020304" pitchFamily="18" charset="0"/>
              </a:rPr>
              <a:t>4 суперпериода</a:t>
            </a:r>
            <a:endParaRPr lang="en-US" sz="1400" dirty="0">
              <a:latin typeface="Times New Roman" panose="02020603050405020304" pitchFamily="18"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CD62B453-42DA-C6C2-1387-77608E916394}"/>
              </a:ext>
            </a:extLst>
          </p:cNvPr>
          <p:cNvCxnSpPr/>
          <p:nvPr/>
        </p:nvCxnSpPr>
        <p:spPr bwMode="auto">
          <a:xfrm>
            <a:off x="2591780" y="4965311"/>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Прямоугольник 20">
            <a:extLst>
              <a:ext uri="{FF2B5EF4-FFF2-40B4-BE49-F238E27FC236}">
                <a16:creationId xmlns:a16="http://schemas.microsoft.com/office/drawing/2014/main" id="{3AB56864-52B0-25F0-3EF8-7441FAAD95A9}"/>
              </a:ext>
            </a:extLst>
          </p:cNvPr>
          <p:cNvSpPr/>
          <p:nvPr/>
        </p:nvSpPr>
        <p:spPr bwMode="auto">
          <a:xfrm>
            <a:off x="3167844" y="482129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b="1" dirty="0"/>
              <a:t>3 FODO</a:t>
            </a:r>
            <a:endParaRPr kumimoji="0" lang="ru-RU" sz="1300" b="1" i="0" u="none" strike="noStrike" cap="none" normalizeH="0" baseline="0" dirty="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609733AD-2D46-7A83-6045-682EF0DD92F0}"/>
              </a:ext>
            </a:extLst>
          </p:cNvPr>
          <p:cNvSpPr/>
          <p:nvPr/>
        </p:nvSpPr>
        <p:spPr bwMode="auto">
          <a:xfrm>
            <a:off x="4103948" y="482129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23" name="Прямоугольник 22">
            <a:extLst>
              <a:ext uri="{FF2B5EF4-FFF2-40B4-BE49-F238E27FC236}">
                <a16:creationId xmlns:a16="http://schemas.microsoft.com/office/drawing/2014/main" id="{284175FC-F61C-B577-F325-18294126B3DE}"/>
              </a:ext>
            </a:extLst>
          </p:cNvPr>
          <p:cNvSpPr/>
          <p:nvPr/>
        </p:nvSpPr>
        <p:spPr bwMode="auto">
          <a:xfrm>
            <a:off x="5040052" y="482129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24" name="Прямоугольник 23">
            <a:extLst>
              <a:ext uri="{FF2B5EF4-FFF2-40B4-BE49-F238E27FC236}">
                <a16:creationId xmlns:a16="http://schemas.microsoft.com/office/drawing/2014/main" id="{5A8F5832-ACEC-8D64-A14E-0202285B97CE}"/>
              </a:ext>
            </a:extLst>
          </p:cNvPr>
          <p:cNvSpPr/>
          <p:nvPr/>
        </p:nvSpPr>
        <p:spPr bwMode="auto">
          <a:xfrm>
            <a:off x="5980606" y="482129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25" name="TextBox 24">
            <a:extLst>
              <a:ext uri="{FF2B5EF4-FFF2-40B4-BE49-F238E27FC236}">
                <a16:creationId xmlns:a16="http://schemas.microsoft.com/office/drawing/2014/main" id="{05386317-8D03-5DB1-201F-69795494129B}"/>
              </a:ext>
            </a:extLst>
          </p:cNvPr>
          <p:cNvSpPr txBox="1"/>
          <p:nvPr/>
        </p:nvSpPr>
        <p:spPr>
          <a:xfrm>
            <a:off x="2473934" y="4682795"/>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26" name="TextBox 25">
            <a:extLst>
              <a:ext uri="{FF2B5EF4-FFF2-40B4-BE49-F238E27FC236}">
                <a16:creationId xmlns:a16="http://schemas.microsoft.com/office/drawing/2014/main" id="{E652D417-5318-D25A-001F-DC7894A2796B}"/>
              </a:ext>
            </a:extLst>
          </p:cNvPr>
          <p:cNvSpPr txBox="1"/>
          <p:nvPr/>
        </p:nvSpPr>
        <p:spPr>
          <a:xfrm>
            <a:off x="6850807" y="4682795"/>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29" name="TextBox 28">
            <a:extLst>
              <a:ext uri="{FF2B5EF4-FFF2-40B4-BE49-F238E27FC236}">
                <a16:creationId xmlns:a16="http://schemas.microsoft.com/office/drawing/2014/main" id="{D6D80877-6AD9-587C-D0D6-7CB033BF3BA6}"/>
              </a:ext>
            </a:extLst>
          </p:cNvPr>
          <p:cNvSpPr txBox="1"/>
          <p:nvPr/>
        </p:nvSpPr>
        <p:spPr>
          <a:xfrm>
            <a:off x="1537830" y="4796013"/>
            <a:ext cx="111910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Regular arc</a:t>
            </a:r>
          </a:p>
        </p:txBody>
      </p:sp>
      <p:cxnSp>
        <p:nvCxnSpPr>
          <p:cNvPr id="30" name="Прямая соединительная линия 29">
            <a:extLst>
              <a:ext uri="{FF2B5EF4-FFF2-40B4-BE49-F238E27FC236}">
                <a16:creationId xmlns:a16="http://schemas.microsoft.com/office/drawing/2014/main" id="{FA49C27C-603F-DBAB-D48F-3D037BE02C5F}"/>
              </a:ext>
            </a:extLst>
          </p:cNvPr>
          <p:cNvCxnSpPr/>
          <p:nvPr/>
        </p:nvCxnSpPr>
        <p:spPr bwMode="auto">
          <a:xfrm>
            <a:off x="3167845" y="4420992"/>
            <a:ext cx="0" cy="538802"/>
          </a:xfrm>
          <a:prstGeom prst="line">
            <a:avLst/>
          </a:prstGeom>
          <a:solidFill>
            <a:schemeClr val="accent1"/>
          </a:solidFill>
          <a:ln w="9525"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Прямая соединительная линия 30">
            <a:extLst>
              <a:ext uri="{FF2B5EF4-FFF2-40B4-BE49-F238E27FC236}">
                <a16:creationId xmlns:a16="http://schemas.microsoft.com/office/drawing/2014/main" id="{7EBEBB31-0171-3F64-1746-6A1A25EC15AD}"/>
              </a:ext>
            </a:extLst>
          </p:cNvPr>
          <p:cNvCxnSpPr/>
          <p:nvPr/>
        </p:nvCxnSpPr>
        <p:spPr bwMode="auto">
          <a:xfrm>
            <a:off x="6921160" y="4477118"/>
            <a:ext cx="1" cy="482676"/>
          </a:xfrm>
          <a:prstGeom prst="line">
            <a:avLst/>
          </a:prstGeom>
          <a:solidFill>
            <a:schemeClr val="accent1"/>
          </a:solidFill>
          <a:ln w="9525" cap="flat" cmpd="sng" algn="ctr">
            <a:solidFill>
              <a:schemeClr val="tx1"/>
            </a:solidFill>
            <a:prstDash val="sys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Прямая со стрелкой 32">
            <a:extLst>
              <a:ext uri="{FF2B5EF4-FFF2-40B4-BE49-F238E27FC236}">
                <a16:creationId xmlns:a16="http://schemas.microsoft.com/office/drawing/2014/main" id="{366D21AA-2647-38CF-A29F-EAFD763A8E40}"/>
              </a:ext>
            </a:extLst>
          </p:cNvPr>
          <p:cNvCxnSpPr>
            <a:stCxn id="35" idx="3"/>
          </p:cNvCxnSpPr>
          <p:nvPr/>
        </p:nvCxnSpPr>
        <p:spPr bwMode="auto">
          <a:xfrm>
            <a:off x="5836418" y="4588144"/>
            <a:ext cx="1014389"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Прямая со стрелкой 33">
            <a:extLst>
              <a:ext uri="{FF2B5EF4-FFF2-40B4-BE49-F238E27FC236}">
                <a16:creationId xmlns:a16="http://schemas.microsoft.com/office/drawing/2014/main" id="{D2D217BA-37AC-55AE-4411-618B040E6EBF}"/>
              </a:ext>
            </a:extLst>
          </p:cNvPr>
          <p:cNvCxnSpPr>
            <a:stCxn id="35" idx="1"/>
          </p:cNvCxnSpPr>
          <p:nvPr/>
        </p:nvCxnSpPr>
        <p:spPr bwMode="auto">
          <a:xfrm flipH="1">
            <a:off x="3238199" y="4588144"/>
            <a:ext cx="1018150"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7A26CFF4-8498-2534-6FCE-387D49B7848A}"/>
              </a:ext>
            </a:extLst>
          </p:cNvPr>
          <p:cNvSpPr txBox="1"/>
          <p:nvPr/>
        </p:nvSpPr>
        <p:spPr>
          <a:xfrm>
            <a:off x="4256349" y="4434255"/>
            <a:ext cx="1580069" cy="307777"/>
          </a:xfrm>
          <a:prstGeom prst="rect">
            <a:avLst/>
          </a:prstGeom>
          <a:noFill/>
        </p:spPr>
        <p:txBody>
          <a:bodyPr wrap="square" rtlCol="0">
            <a:spAutoFit/>
          </a:bodyPr>
          <a:lstStyle/>
          <a:p>
            <a:pPr algn="ctr"/>
            <a:r>
              <a:rPr lang="ru-RU" sz="1400" dirty="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superperiod</a:t>
            </a:r>
          </a:p>
        </p:txBody>
      </p:sp>
    </p:spTree>
    <p:extLst>
      <p:ext uri="{BB962C8B-B14F-4D97-AF65-F5344CB8AC3E}">
        <p14:creationId xmlns:p14="http://schemas.microsoft.com/office/powerpoint/2010/main" val="153586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29</a:t>
            </a:fld>
            <a:endParaRPr lang="en-GB" altLang="en-US"/>
          </a:p>
        </p:txBody>
      </p:sp>
      <p:cxnSp>
        <p:nvCxnSpPr>
          <p:cNvPr id="7" name="Прямая соединительная линия 6">
            <a:extLst>
              <a:ext uri="{FF2B5EF4-FFF2-40B4-BE49-F238E27FC236}">
                <a16:creationId xmlns:a16="http://schemas.microsoft.com/office/drawing/2014/main" id="{80BB8CB4-9610-8748-A90E-B0E1BD67C35A}"/>
              </a:ext>
            </a:extLst>
          </p:cNvPr>
          <p:cNvCxnSpPr/>
          <p:nvPr/>
        </p:nvCxnSpPr>
        <p:spPr bwMode="auto">
          <a:xfrm>
            <a:off x="2576550" y="3063985"/>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Прямоугольник 9">
            <a:extLst>
              <a:ext uri="{FF2B5EF4-FFF2-40B4-BE49-F238E27FC236}">
                <a16:creationId xmlns:a16="http://schemas.microsoft.com/office/drawing/2014/main" id="{E5BAF6CC-12AF-5944-8C30-FAB5761CE2F2}"/>
              </a:ext>
            </a:extLst>
          </p:cNvPr>
          <p:cNvSpPr/>
          <p:nvPr/>
        </p:nvSpPr>
        <p:spPr bwMode="auto">
          <a:xfrm>
            <a:off x="3152614" y="2919969"/>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b="1" dirty="0"/>
              <a:t>3 </a:t>
            </a:r>
            <a:r>
              <a:rPr lang="ru-RU" sz="1300" b="1" dirty="0"/>
              <a:t>ФОДО</a:t>
            </a:r>
            <a:endParaRPr kumimoji="0" lang="ru-RU" sz="1300" b="1" i="0" u="none" strike="noStrike" cap="none" normalizeH="0" baseline="0" dirty="0">
              <a:ln>
                <a:noFill/>
              </a:ln>
              <a:solidFill>
                <a:schemeClr val="tx1"/>
              </a:solidFill>
              <a:effectLst/>
              <a:latin typeface="Tahoma" pitchFamily="34" charset="0"/>
            </a:endParaRPr>
          </a:p>
        </p:txBody>
      </p:sp>
      <p:sp>
        <p:nvSpPr>
          <p:cNvPr id="45" name="Прямоугольник 44">
            <a:extLst>
              <a:ext uri="{FF2B5EF4-FFF2-40B4-BE49-F238E27FC236}">
                <a16:creationId xmlns:a16="http://schemas.microsoft.com/office/drawing/2014/main" id="{91DB7A5E-E5C2-4B4F-BEFD-8E86FEFE81FF}"/>
              </a:ext>
            </a:extLst>
          </p:cNvPr>
          <p:cNvSpPr/>
          <p:nvPr/>
        </p:nvSpPr>
        <p:spPr bwMode="auto">
          <a:xfrm>
            <a:off x="4088718" y="2919969"/>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46" name="Прямоугольник 45">
            <a:extLst>
              <a:ext uri="{FF2B5EF4-FFF2-40B4-BE49-F238E27FC236}">
                <a16:creationId xmlns:a16="http://schemas.microsoft.com/office/drawing/2014/main" id="{47087FC6-2F65-0642-A7F5-5094691F515F}"/>
              </a:ext>
            </a:extLst>
          </p:cNvPr>
          <p:cNvSpPr/>
          <p:nvPr/>
        </p:nvSpPr>
        <p:spPr bwMode="auto">
          <a:xfrm>
            <a:off x="5024822" y="2919969"/>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47" name="Прямоугольник 46">
            <a:extLst>
              <a:ext uri="{FF2B5EF4-FFF2-40B4-BE49-F238E27FC236}">
                <a16:creationId xmlns:a16="http://schemas.microsoft.com/office/drawing/2014/main" id="{69DA7142-6A71-4D44-B3C5-B0DF5F072BF2}"/>
              </a:ext>
            </a:extLst>
          </p:cNvPr>
          <p:cNvSpPr/>
          <p:nvPr/>
        </p:nvSpPr>
        <p:spPr bwMode="auto">
          <a:xfrm>
            <a:off x="5965376" y="2919969"/>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13" name="TextBox 12">
            <a:extLst>
              <a:ext uri="{FF2B5EF4-FFF2-40B4-BE49-F238E27FC236}">
                <a16:creationId xmlns:a16="http://schemas.microsoft.com/office/drawing/2014/main" id="{A988AACC-924D-AC4A-B61F-367D5ACC91A8}"/>
              </a:ext>
            </a:extLst>
          </p:cNvPr>
          <p:cNvSpPr txBox="1"/>
          <p:nvPr/>
        </p:nvSpPr>
        <p:spPr>
          <a:xfrm>
            <a:off x="2464810" y="2787007"/>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51" name="TextBox 50">
            <a:extLst>
              <a:ext uri="{FF2B5EF4-FFF2-40B4-BE49-F238E27FC236}">
                <a16:creationId xmlns:a16="http://schemas.microsoft.com/office/drawing/2014/main" id="{CA77BD7D-879F-F94E-96E7-8C4A722160CD}"/>
              </a:ext>
            </a:extLst>
          </p:cNvPr>
          <p:cNvSpPr txBox="1"/>
          <p:nvPr/>
        </p:nvSpPr>
        <p:spPr>
          <a:xfrm>
            <a:off x="6835577" y="2781469"/>
            <a:ext cx="755363" cy="276999"/>
          </a:xfrm>
          <a:prstGeom prst="rect">
            <a:avLst/>
          </a:prstGeom>
          <a:noFill/>
        </p:spPr>
        <p:txBody>
          <a:bodyPr wrap="square" rtlCol="0" anchor="ctr">
            <a:spAutoFit/>
          </a:bodyPr>
          <a:lstStyle/>
          <a:p>
            <a:pPr algn="ctr"/>
            <a:r>
              <a:rPr lang="en-US" sz="1200" dirty="0"/>
              <a:t>D,D’=0</a:t>
            </a:r>
            <a:endParaRPr lang="ru-RU" sz="1200" dirty="0"/>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72100" y="4116001"/>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48164" y="397198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084268" y="397198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20372" y="397198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60926" y="397198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a:t>
            </a:r>
            <a:r>
              <a:rPr lang="ru-RU" sz="1300" b="1" dirty="0"/>
              <a:t>ФОДО</a:t>
            </a:r>
          </a:p>
        </p:txBody>
      </p:sp>
      <p:sp>
        <p:nvSpPr>
          <p:cNvPr id="75" name="TextBox 74">
            <a:extLst>
              <a:ext uri="{FF2B5EF4-FFF2-40B4-BE49-F238E27FC236}">
                <a16:creationId xmlns:a16="http://schemas.microsoft.com/office/drawing/2014/main" id="{8D168CE0-42B5-5044-BE5D-6EB80F6F44E5}"/>
              </a:ext>
            </a:extLst>
          </p:cNvPr>
          <p:cNvSpPr txBox="1"/>
          <p:nvPr/>
        </p:nvSpPr>
        <p:spPr>
          <a:xfrm>
            <a:off x="2460360" y="3839023"/>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31127" y="3833485"/>
            <a:ext cx="755363" cy="276999"/>
          </a:xfrm>
          <a:prstGeom prst="rect">
            <a:avLst/>
          </a:prstGeom>
          <a:noFill/>
        </p:spPr>
        <p:txBody>
          <a:bodyPr wrap="square" rtlCol="0" anchor="ctr">
            <a:spAutoFit/>
          </a:bodyPr>
          <a:lstStyle/>
          <a:p>
            <a:pPr algn="ctr"/>
            <a:r>
              <a:rPr lang="en-US" sz="1200" dirty="0"/>
              <a:t>D,D’=0</a:t>
            </a:r>
            <a:endParaRPr lang="ru-RU" sz="1200" dirty="0"/>
          </a:p>
        </p:txBody>
      </p:sp>
      <p:cxnSp>
        <p:nvCxnSpPr>
          <p:cNvPr id="15" name="Прямая соединительная линия 14">
            <a:extLst>
              <a:ext uri="{FF2B5EF4-FFF2-40B4-BE49-F238E27FC236}">
                <a16:creationId xmlns:a16="http://schemas.microsoft.com/office/drawing/2014/main" id="{39900A59-7624-E74F-B4A5-5D6A8D657E65}"/>
              </a:ext>
            </a:extLst>
          </p:cNvPr>
          <p:cNvCxnSpPr>
            <a:stCxn id="10" idx="2"/>
          </p:cNvCxnSpPr>
          <p:nvPr/>
        </p:nvCxnSpPr>
        <p:spPr bwMode="auto">
          <a:xfrm>
            <a:off x="3620666" y="3208001"/>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Прямая соединительная линия 17">
            <a:extLst>
              <a:ext uri="{FF2B5EF4-FFF2-40B4-BE49-F238E27FC236}">
                <a16:creationId xmlns:a16="http://schemas.microsoft.com/office/drawing/2014/main" id="{6ECF9769-BD91-044C-BE73-3E7EFA160D9A}"/>
              </a:ext>
            </a:extLst>
          </p:cNvPr>
          <p:cNvCxnSpPr>
            <a:stCxn id="47" idx="2"/>
          </p:cNvCxnSpPr>
          <p:nvPr/>
        </p:nvCxnSpPr>
        <p:spPr bwMode="auto">
          <a:xfrm flipH="1">
            <a:off x="5024822" y="3208001"/>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Рамка 36">
            <a:extLst>
              <a:ext uri="{FF2B5EF4-FFF2-40B4-BE49-F238E27FC236}">
                <a16:creationId xmlns:a16="http://schemas.microsoft.com/office/drawing/2014/main" id="{9DF654D6-61F1-F64B-8C8F-9849AA021BD6}"/>
              </a:ext>
            </a:extLst>
          </p:cNvPr>
          <p:cNvSpPr/>
          <p:nvPr/>
        </p:nvSpPr>
        <p:spPr bwMode="auto">
          <a:xfrm>
            <a:off x="3155833" y="2920873"/>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78" name="Рамка 77">
            <a:extLst>
              <a:ext uri="{FF2B5EF4-FFF2-40B4-BE49-F238E27FC236}">
                <a16:creationId xmlns:a16="http://schemas.microsoft.com/office/drawing/2014/main" id="{034E39CB-5039-BC40-AEF8-E6FAFE40D464}"/>
              </a:ext>
            </a:extLst>
          </p:cNvPr>
          <p:cNvSpPr/>
          <p:nvPr/>
        </p:nvSpPr>
        <p:spPr bwMode="auto">
          <a:xfrm>
            <a:off x="6325416" y="2920873"/>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8" name="TextBox 37">
            <a:extLst>
              <a:ext uri="{FF2B5EF4-FFF2-40B4-BE49-F238E27FC236}">
                <a16:creationId xmlns:a16="http://schemas.microsoft.com/office/drawing/2014/main" id="{2464D62B-D6CA-F143-847F-DFF2E261B638}"/>
              </a:ext>
            </a:extLst>
          </p:cNvPr>
          <p:cNvSpPr txBox="1"/>
          <p:nvPr/>
        </p:nvSpPr>
        <p:spPr>
          <a:xfrm>
            <a:off x="1108035" y="2623554"/>
            <a:ext cx="1580069" cy="954107"/>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Подавление дисперсии крайними ячейками</a:t>
            </a:r>
          </a:p>
        </p:txBody>
      </p:sp>
      <p:sp>
        <p:nvSpPr>
          <p:cNvPr id="79" name="TextBox 78">
            <a:extLst>
              <a:ext uri="{FF2B5EF4-FFF2-40B4-BE49-F238E27FC236}">
                <a16:creationId xmlns:a16="http://schemas.microsoft.com/office/drawing/2014/main" id="{924C69FE-58FA-4249-BCF0-21FBA831A27E}"/>
              </a:ext>
            </a:extLst>
          </p:cNvPr>
          <p:cNvSpPr txBox="1"/>
          <p:nvPr/>
        </p:nvSpPr>
        <p:spPr>
          <a:xfrm>
            <a:off x="1088355" y="3741114"/>
            <a:ext cx="1488195" cy="738664"/>
          </a:xfrm>
          <a:prstGeom prst="rect">
            <a:avLst/>
          </a:prstGeom>
          <a:noFill/>
        </p:spPr>
        <p:txBody>
          <a:bodyPr wrap="square" rtlCol="0">
            <a:spAutoFit/>
          </a:bodyPr>
          <a:lstStyle/>
          <a:p>
            <a:r>
              <a:rPr lang="ru-RU" sz="1400" dirty="0">
                <a:latin typeface="Times New Roman" panose="02020603050405020304" pitchFamily="18" charset="0"/>
                <a:cs typeface="Times New Roman" panose="02020603050405020304" pitchFamily="18" charset="0"/>
              </a:rPr>
              <a:t>Подавление дисперсии 2 семействами</a:t>
            </a:r>
          </a:p>
        </p:txBody>
      </p:sp>
      <p:sp>
        <p:nvSpPr>
          <p:cNvPr id="41" name="TextBox 40">
            <a:extLst>
              <a:ext uri="{FF2B5EF4-FFF2-40B4-BE49-F238E27FC236}">
                <a16:creationId xmlns:a16="http://schemas.microsoft.com/office/drawing/2014/main" id="{55FE782F-8E7B-434E-833F-AA24CF8FA35B}"/>
              </a:ext>
            </a:extLst>
          </p:cNvPr>
          <p:cNvSpPr txBox="1"/>
          <p:nvPr/>
        </p:nvSpPr>
        <p:spPr>
          <a:xfrm>
            <a:off x="4004736" y="3275111"/>
            <a:ext cx="1998624" cy="307777"/>
          </a:xfrm>
          <a:prstGeom prst="rect">
            <a:avLst/>
          </a:prstGeom>
          <a:noFill/>
        </p:spPr>
        <p:txBody>
          <a:bodyPr wrap="none" rtlCol="0">
            <a:spAutoFit/>
          </a:bodyPr>
          <a:lstStyle/>
          <a:p>
            <a:r>
              <a:rPr lang="ru-RU" sz="1400" dirty="0">
                <a:latin typeface="Times New Roman" panose="02020603050405020304" pitchFamily="18" charset="0"/>
                <a:cs typeface="Times New Roman" panose="02020603050405020304" pitchFamily="18" charset="0"/>
              </a:rPr>
              <a:t>Подавление 2 ячейками</a:t>
            </a:r>
          </a:p>
        </p:txBody>
      </p:sp>
      <p:sp>
        <p:nvSpPr>
          <p:cNvPr id="3" name="TextBox 2">
            <a:extLst>
              <a:ext uri="{FF2B5EF4-FFF2-40B4-BE49-F238E27FC236}">
                <a16:creationId xmlns:a16="http://schemas.microsoft.com/office/drawing/2014/main" id="{6845E7BB-EDD1-7149-815C-1860D2E9C851}"/>
              </a:ext>
            </a:extLst>
          </p:cNvPr>
          <p:cNvSpPr txBox="1"/>
          <p:nvPr/>
        </p:nvSpPr>
        <p:spPr>
          <a:xfrm>
            <a:off x="3166460" y="2710062"/>
            <a:ext cx="917808" cy="215444"/>
          </a:xfrm>
          <a:prstGeom prst="rect">
            <a:avLst/>
          </a:prstGeom>
          <a:noFill/>
        </p:spPr>
        <p:txBody>
          <a:bodyPr wrap="square" rtlCol="0">
            <a:spAutoFit/>
          </a:bodyPr>
          <a:lstStyle/>
          <a:p>
            <a:r>
              <a:rPr lang="en-US" sz="800" dirty="0"/>
              <a:t>missing magnet</a:t>
            </a:r>
            <a:endParaRPr lang="ru-RU" sz="800" dirty="0"/>
          </a:p>
        </p:txBody>
      </p:sp>
      <p:sp>
        <p:nvSpPr>
          <p:cNvPr id="33" name="TextBox 32">
            <a:extLst>
              <a:ext uri="{FF2B5EF4-FFF2-40B4-BE49-F238E27FC236}">
                <a16:creationId xmlns:a16="http://schemas.microsoft.com/office/drawing/2014/main" id="{27EC51E8-E03F-7640-8525-E2FAD6C14BF6}"/>
              </a:ext>
            </a:extLst>
          </p:cNvPr>
          <p:cNvSpPr txBox="1"/>
          <p:nvPr/>
        </p:nvSpPr>
        <p:spPr>
          <a:xfrm>
            <a:off x="5960855" y="2714737"/>
            <a:ext cx="917808" cy="215444"/>
          </a:xfrm>
          <a:prstGeom prst="rect">
            <a:avLst/>
          </a:prstGeom>
          <a:noFill/>
        </p:spPr>
        <p:txBody>
          <a:bodyPr wrap="square" rtlCol="0">
            <a:spAutoFit/>
          </a:bodyPr>
          <a:lstStyle/>
          <a:p>
            <a:r>
              <a:rPr lang="en-US" sz="800" dirty="0"/>
              <a:t>missing magnet</a:t>
            </a:r>
            <a:endParaRPr lang="ru-RU" sz="800" dirty="0"/>
          </a:p>
        </p:txBody>
      </p:sp>
      <p:sp>
        <p:nvSpPr>
          <p:cNvPr id="35" name="TextBox 34">
            <a:extLst>
              <a:ext uri="{FF2B5EF4-FFF2-40B4-BE49-F238E27FC236}">
                <a16:creationId xmlns:a16="http://schemas.microsoft.com/office/drawing/2014/main" id="{477DF6C1-6CD8-874C-A7C7-0DCAC4A504B2}"/>
              </a:ext>
            </a:extLst>
          </p:cNvPr>
          <p:cNvSpPr txBox="1"/>
          <p:nvPr/>
        </p:nvSpPr>
        <p:spPr>
          <a:xfrm>
            <a:off x="3162010" y="3753692"/>
            <a:ext cx="917808" cy="215444"/>
          </a:xfrm>
          <a:prstGeom prst="rect">
            <a:avLst/>
          </a:prstGeom>
          <a:noFill/>
        </p:spPr>
        <p:txBody>
          <a:bodyPr wrap="square" rtlCol="0">
            <a:spAutoFit/>
          </a:bodyPr>
          <a:lstStyle/>
          <a:p>
            <a:r>
              <a:rPr lang="en-US" sz="800" dirty="0"/>
              <a:t>missing magnet</a:t>
            </a:r>
            <a:endParaRPr lang="ru-RU" sz="800" dirty="0"/>
          </a:p>
        </p:txBody>
      </p:sp>
      <p:sp>
        <p:nvSpPr>
          <p:cNvPr id="36" name="TextBox 35">
            <a:extLst>
              <a:ext uri="{FF2B5EF4-FFF2-40B4-BE49-F238E27FC236}">
                <a16:creationId xmlns:a16="http://schemas.microsoft.com/office/drawing/2014/main" id="{4B2FD4DC-41C8-4240-9247-62C493303A67}"/>
              </a:ext>
            </a:extLst>
          </p:cNvPr>
          <p:cNvSpPr txBox="1"/>
          <p:nvPr/>
        </p:nvSpPr>
        <p:spPr>
          <a:xfrm>
            <a:off x="5956476" y="3755676"/>
            <a:ext cx="917808" cy="215444"/>
          </a:xfrm>
          <a:prstGeom prst="rect">
            <a:avLst/>
          </a:prstGeom>
          <a:noFill/>
        </p:spPr>
        <p:txBody>
          <a:bodyPr wrap="square" rtlCol="0">
            <a:spAutoFit/>
          </a:bodyPr>
          <a:lstStyle/>
          <a:p>
            <a:r>
              <a:rPr lang="en-US" sz="800" dirty="0"/>
              <a:t>missing magnet</a:t>
            </a:r>
            <a:endParaRPr lang="ru-RU" sz="800" dirty="0"/>
          </a:p>
        </p:txBody>
      </p:sp>
    </p:spTree>
    <p:extLst>
      <p:ext uri="{BB962C8B-B14F-4D97-AF65-F5344CB8AC3E}">
        <p14:creationId xmlns:p14="http://schemas.microsoft.com/office/powerpoint/2010/main" val="382403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a:extLst>
              <a:ext uri="{FF2B5EF4-FFF2-40B4-BE49-F238E27FC236}">
                <a16:creationId xmlns:a16="http://schemas.microsoft.com/office/drawing/2014/main" id="{ED5503FD-88E8-034E-80CA-6F3C125F617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8434" name="Footer Placeholder 4">
            <a:extLst>
              <a:ext uri="{FF2B5EF4-FFF2-40B4-BE49-F238E27FC236}">
                <a16:creationId xmlns:a16="http://schemas.microsoft.com/office/drawing/2014/main" id="{BC07F0D3-35DF-CA47-9EE7-29AA913B754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8435" name="Slide Number Placeholder 5">
            <a:extLst>
              <a:ext uri="{FF2B5EF4-FFF2-40B4-BE49-F238E27FC236}">
                <a16:creationId xmlns:a16="http://schemas.microsoft.com/office/drawing/2014/main" id="{E171BA78-6520-CC43-8A9D-F0C795916A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3240EF7-0587-F645-894A-DC5255908E18}" type="slidenum">
              <a:rPr lang="en-GB" altLang="en-US" sz="1400"/>
              <a:pPr>
                <a:spcBef>
                  <a:spcPct val="0"/>
                </a:spcBef>
                <a:buClrTx/>
                <a:buSzTx/>
                <a:buFontTx/>
                <a:buNone/>
              </a:pPr>
              <a:t>3</a:t>
            </a:fld>
            <a:endParaRPr lang="en-GB" altLang="en-US" sz="1400"/>
          </a:p>
        </p:txBody>
      </p:sp>
      <p:sp>
        <p:nvSpPr>
          <p:cNvPr id="18436" name="Rectangle 2">
            <a:extLst>
              <a:ext uri="{FF2B5EF4-FFF2-40B4-BE49-F238E27FC236}">
                <a16:creationId xmlns:a16="http://schemas.microsoft.com/office/drawing/2014/main" id="{1A3CAA7C-4C7D-9145-B21E-04F92A86DF6C}"/>
              </a:ext>
            </a:extLst>
          </p:cNvPr>
          <p:cNvSpPr>
            <a:spLocks noGrp="1" noChangeArrowheads="1"/>
          </p:cNvSpPr>
          <p:nvPr>
            <p:ph type="title"/>
          </p:nvPr>
        </p:nvSpPr>
        <p:spPr/>
        <p:txBody>
          <a:bodyPr/>
          <a:lstStyle/>
          <a:p>
            <a:pPr algn="ctr" eaLnBrk="1" hangingPunct="1"/>
            <a:r>
              <a:rPr lang="en-GB" altLang="en-US" sz="2800"/>
              <a:t>Two and four superperiodicity of arc</a:t>
            </a:r>
            <a:endParaRPr lang="ru-RU" altLang="en-US" sz="2800"/>
          </a:p>
        </p:txBody>
      </p:sp>
      <p:sp>
        <p:nvSpPr>
          <p:cNvPr id="18437" name="Rectangle 3">
            <a:extLst>
              <a:ext uri="{FF2B5EF4-FFF2-40B4-BE49-F238E27FC236}">
                <a16:creationId xmlns:a16="http://schemas.microsoft.com/office/drawing/2014/main" id="{48E22820-9A88-BD48-A80E-5C24AF164CC5}"/>
              </a:ext>
            </a:extLst>
          </p:cNvPr>
          <p:cNvSpPr>
            <a:spLocks noGrp="1" noChangeArrowheads="1"/>
          </p:cNvSpPr>
          <p:nvPr>
            <p:ph type="body" idx="1"/>
          </p:nvPr>
        </p:nvSpPr>
        <p:spPr/>
        <p:txBody>
          <a:bodyPr/>
          <a:lstStyle/>
          <a:p>
            <a:pPr eaLnBrk="1" hangingPunct="1">
              <a:buFont typeface="Wingdings" pitchFamily="2" charset="2"/>
              <a:buNone/>
            </a:pPr>
            <a:r>
              <a:rPr lang="en-GB" altLang="en-US" sz="1800"/>
              <a:t>Two types of grouping:</a:t>
            </a:r>
            <a:endParaRPr lang="ru-RU" altLang="en-US" sz="1800"/>
          </a:p>
        </p:txBody>
      </p:sp>
      <p:pic>
        <p:nvPicPr>
          <p:cNvPr id="18438" name="Picture 4" descr="B_Y">
            <a:extLst>
              <a:ext uri="{FF2B5EF4-FFF2-40B4-BE49-F238E27FC236}">
                <a16:creationId xmlns:a16="http://schemas.microsoft.com/office/drawing/2014/main" id="{B8A66DF2-54D9-7449-9E6B-7E6460436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92375"/>
            <a:ext cx="74295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30</a:t>
            </a:fld>
            <a:endParaRPr lang="en-GB" altLang="en-US"/>
          </a:p>
        </p:txBody>
      </p:sp>
      <p:cxnSp>
        <p:nvCxnSpPr>
          <p:cNvPr id="7" name="Прямая соединительная линия 6">
            <a:extLst>
              <a:ext uri="{FF2B5EF4-FFF2-40B4-BE49-F238E27FC236}">
                <a16:creationId xmlns:a16="http://schemas.microsoft.com/office/drawing/2014/main" id="{80BB8CB4-9610-8748-A90E-B0E1BD67C35A}"/>
              </a:ext>
            </a:extLst>
          </p:cNvPr>
          <p:cNvCxnSpPr/>
          <p:nvPr/>
        </p:nvCxnSpPr>
        <p:spPr bwMode="auto">
          <a:xfrm>
            <a:off x="2576550" y="3063985"/>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Прямоугольник 9">
            <a:extLst>
              <a:ext uri="{FF2B5EF4-FFF2-40B4-BE49-F238E27FC236}">
                <a16:creationId xmlns:a16="http://schemas.microsoft.com/office/drawing/2014/main" id="{E5BAF6CC-12AF-5944-8C30-FAB5761CE2F2}"/>
              </a:ext>
            </a:extLst>
          </p:cNvPr>
          <p:cNvSpPr/>
          <p:nvPr/>
        </p:nvSpPr>
        <p:spPr bwMode="auto">
          <a:xfrm>
            <a:off x="3152614" y="2919969"/>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300" b="1" dirty="0"/>
              <a:t>3 FODO</a:t>
            </a:r>
            <a:endParaRPr kumimoji="0" lang="ru-RU" sz="1300" b="1" i="0" u="none" strike="noStrike" cap="none" normalizeH="0" baseline="0" dirty="0">
              <a:ln>
                <a:noFill/>
              </a:ln>
              <a:solidFill>
                <a:schemeClr val="tx1"/>
              </a:solidFill>
              <a:effectLst/>
              <a:latin typeface="Tahoma" pitchFamily="34" charset="0"/>
            </a:endParaRPr>
          </a:p>
        </p:txBody>
      </p:sp>
      <p:sp>
        <p:nvSpPr>
          <p:cNvPr id="45" name="Прямоугольник 44">
            <a:extLst>
              <a:ext uri="{FF2B5EF4-FFF2-40B4-BE49-F238E27FC236}">
                <a16:creationId xmlns:a16="http://schemas.microsoft.com/office/drawing/2014/main" id="{91DB7A5E-E5C2-4B4F-BEFD-8E86FEFE81FF}"/>
              </a:ext>
            </a:extLst>
          </p:cNvPr>
          <p:cNvSpPr/>
          <p:nvPr/>
        </p:nvSpPr>
        <p:spPr bwMode="auto">
          <a:xfrm>
            <a:off x="4088718" y="2919969"/>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46" name="Прямоугольник 45">
            <a:extLst>
              <a:ext uri="{FF2B5EF4-FFF2-40B4-BE49-F238E27FC236}">
                <a16:creationId xmlns:a16="http://schemas.microsoft.com/office/drawing/2014/main" id="{47087FC6-2F65-0642-A7F5-5094691F515F}"/>
              </a:ext>
            </a:extLst>
          </p:cNvPr>
          <p:cNvSpPr/>
          <p:nvPr/>
        </p:nvSpPr>
        <p:spPr bwMode="auto">
          <a:xfrm>
            <a:off x="5024822" y="2919969"/>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47" name="Прямоугольник 46">
            <a:extLst>
              <a:ext uri="{FF2B5EF4-FFF2-40B4-BE49-F238E27FC236}">
                <a16:creationId xmlns:a16="http://schemas.microsoft.com/office/drawing/2014/main" id="{69DA7142-6A71-4D44-B3C5-B0DF5F072BF2}"/>
              </a:ext>
            </a:extLst>
          </p:cNvPr>
          <p:cNvSpPr/>
          <p:nvPr/>
        </p:nvSpPr>
        <p:spPr bwMode="auto">
          <a:xfrm>
            <a:off x="5965376" y="2919969"/>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13" name="TextBox 12">
            <a:extLst>
              <a:ext uri="{FF2B5EF4-FFF2-40B4-BE49-F238E27FC236}">
                <a16:creationId xmlns:a16="http://schemas.microsoft.com/office/drawing/2014/main" id="{A988AACC-924D-AC4A-B61F-367D5ACC91A8}"/>
              </a:ext>
            </a:extLst>
          </p:cNvPr>
          <p:cNvSpPr txBox="1"/>
          <p:nvPr/>
        </p:nvSpPr>
        <p:spPr>
          <a:xfrm>
            <a:off x="2464810" y="2787007"/>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51" name="TextBox 50">
            <a:extLst>
              <a:ext uri="{FF2B5EF4-FFF2-40B4-BE49-F238E27FC236}">
                <a16:creationId xmlns:a16="http://schemas.microsoft.com/office/drawing/2014/main" id="{CA77BD7D-879F-F94E-96E7-8C4A722160CD}"/>
              </a:ext>
            </a:extLst>
          </p:cNvPr>
          <p:cNvSpPr txBox="1"/>
          <p:nvPr/>
        </p:nvSpPr>
        <p:spPr>
          <a:xfrm>
            <a:off x="6835577" y="2781469"/>
            <a:ext cx="755363" cy="276999"/>
          </a:xfrm>
          <a:prstGeom prst="rect">
            <a:avLst/>
          </a:prstGeom>
          <a:noFill/>
        </p:spPr>
        <p:txBody>
          <a:bodyPr wrap="square" rtlCol="0" anchor="ctr">
            <a:spAutoFit/>
          </a:bodyPr>
          <a:lstStyle/>
          <a:p>
            <a:pPr algn="ctr"/>
            <a:r>
              <a:rPr lang="en-US" sz="1200" dirty="0"/>
              <a:t>D,D’=0</a:t>
            </a:r>
            <a:endParaRPr lang="ru-RU" sz="1200" dirty="0"/>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72100" y="4116001"/>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48164" y="397198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084268" y="397198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20372" y="3971985"/>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60926" y="3971985"/>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300" b="1" dirty="0"/>
              <a:t>3 FODO</a:t>
            </a:r>
            <a:endParaRPr lang="ru-RU" sz="1300" b="1" dirty="0"/>
          </a:p>
        </p:txBody>
      </p:sp>
      <p:sp>
        <p:nvSpPr>
          <p:cNvPr id="75" name="TextBox 74">
            <a:extLst>
              <a:ext uri="{FF2B5EF4-FFF2-40B4-BE49-F238E27FC236}">
                <a16:creationId xmlns:a16="http://schemas.microsoft.com/office/drawing/2014/main" id="{8D168CE0-42B5-5044-BE5D-6EB80F6F44E5}"/>
              </a:ext>
            </a:extLst>
          </p:cNvPr>
          <p:cNvSpPr txBox="1"/>
          <p:nvPr/>
        </p:nvSpPr>
        <p:spPr>
          <a:xfrm>
            <a:off x="2460360" y="3839023"/>
            <a:ext cx="755363" cy="276999"/>
          </a:xfrm>
          <a:prstGeom prst="rect">
            <a:avLst/>
          </a:prstGeom>
          <a:noFill/>
        </p:spPr>
        <p:txBody>
          <a:bodyPr wrap="square" rtlCol="0" anchor="ctr">
            <a:spAutoFit/>
          </a:bodyPr>
          <a:lstStyle/>
          <a:p>
            <a:pPr algn="ctr"/>
            <a:r>
              <a:rPr lang="en-US" sz="1200" dirty="0"/>
              <a:t>D,D’=0</a:t>
            </a:r>
            <a:endParaRPr lang="ru-RU" sz="1200"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31127" y="3833485"/>
            <a:ext cx="755363" cy="276999"/>
          </a:xfrm>
          <a:prstGeom prst="rect">
            <a:avLst/>
          </a:prstGeom>
          <a:noFill/>
        </p:spPr>
        <p:txBody>
          <a:bodyPr wrap="square" rtlCol="0" anchor="ctr">
            <a:spAutoFit/>
          </a:bodyPr>
          <a:lstStyle/>
          <a:p>
            <a:pPr algn="ctr"/>
            <a:r>
              <a:rPr lang="en-US" sz="1200" dirty="0"/>
              <a:t>D,D’=0</a:t>
            </a:r>
            <a:endParaRPr lang="ru-RU" sz="1200" dirty="0"/>
          </a:p>
        </p:txBody>
      </p:sp>
      <p:cxnSp>
        <p:nvCxnSpPr>
          <p:cNvPr id="15" name="Прямая соединительная линия 14">
            <a:extLst>
              <a:ext uri="{FF2B5EF4-FFF2-40B4-BE49-F238E27FC236}">
                <a16:creationId xmlns:a16="http://schemas.microsoft.com/office/drawing/2014/main" id="{39900A59-7624-E74F-B4A5-5D6A8D657E65}"/>
              </a:ext>
            </a:extLst>
          </p:cNvPr>
          <p:cNvCxnSpPr>
            <a:stCxn id="10" idx="2"/>
          </p:cNvCxnSpPr>
          <p:nvPr/>
        </p:nvCxnSpPr>
        <p:spPr bwMode="auto">
          <a:xfrm>
            <a:off x="3620666" y="3208001"/>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Прямая соединительная линия 17">
            <a:extLst>
              <a:ext uri="{FF2B5EF4-FFF2-40B4-BE49-F238E27FC236}">
                <a16:creationId xmlns:a16="http://schemas.microsoft.com/office/drawing/2014/main" id="{6ECF9769-BD91-044C-BE73-3E7EFA160D9A}"/>
              </a:ext>
            </a:extLst>
          </p:cNvPr>
          <p:cNvCxnSpPr>
            <a:stCxn id="47" idx="2"/>
          </p:cNvCxnSpPr>
          <p:nvPr/>
        </p:nvCxnSpPr>
        <p:spPr bwMode="auto">
          <a:xfrm flipH="1">
            <a:off x="5024822" y="3208001"/>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Рамка 36">
            <a:extLst>
              <a:ext uri="{FF2B5EF4-FFF2-40B4-BE49-F238E27FC236}">
                <a16:creationId xmlns:a16="http://schemas.microsoft.com/office/drawing/2014/main" id="{9DF654D6-61F1-F64B-8C8F-9849AA021BD6}"/>
              </a:ext>
            </a:extLst>
          </p:cNvPr>
          <p:cNvSpPr/>
          <p:nvPr/>
        </p:nvSpPr>
        <p:spPr bwMode="auto">
          <a:xfrm>
            <a:off x="3155833" y="2920873"/>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78" name="Рамка 77">
            <a:extLst>
              <a:ext uri="{FF2B5EF4-FFF2-40B4-BE49-F238E27FC236}">
                <a16:creationId xmlns:a16="http://schemas.microsoft.com/office/drawing/2014/main" id="{034E39CB-5039-BC40-AEF8-E6FAFE40D464}"/>
              </a:ext>
            </a:extLst>
          </p:cNvPr>
          <p:cNvSpPr/>
          <p:nvPr/>
        </p:nvSpPr>
        <p:spPr bwMode="auto">
          <a:xfrm>
            <a:off x="6325416" y="2920873"/>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8" name="TextBox 37">
            <a:extLst>
              <a:ext uri="{FF2B5EF4-FFF2-40B4-BE49-F238E27FC236}">
                <a16:creationId xmlns:a16="http://schemas.microsoft.com/office/drawing/2014/main" id="{2464D62B-D6CA-F143-847F-DFF2E261B638}"/>
              </a:ext>
            </a:extLst>
          </p:cNvPr>
          <p:cNvSpPr txBox="1"/>
          <p:nvPr/>
        </p:nvSpPr>
        <p:spPr>
          <a:xfrm>
            <a:off x="1108035" y="2623554"/>
            <a:ext cx="1580069"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Suppression </a:t>
            </a:r>
          </a:p>
          <a:p>
            <a:r>
              <a:rPr lang="en-US" sz="1400" dirty="0">
                <a:latin typeface="Times New Roman" panose="02020603050405020304" pitchFamily="18" charset="0"/>
                <a:cs typeface="Times New Roman" panose="02020603050405020304" pitchFamily="18" charset="0"/>
              </a:rPr>
              <a:t>by edge cells</a:t>
            </a:r>
            <a:endParaRPr lang="ru-RU" sz="14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924C69FE-58FA-4249-BCF0-21FBA831A27E}"/>
              </a:ext>
            </a:extLst>
          </p:cNvPr>
          <p:cNvSpPr txBox="1"/>
          <p:nvPr/>
        </p:nvSpPr>
        <p:spPr>
          <a:xfrm>
            <a:off x="1088355" y="3741114"/>
            <a:ext cx="148819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Suppression </a:t>
            </a:r>
          </a:p>
          <a:p>
            <a:r>
              <a:rPr lang="en-US" sz="1400" dirty="0">
                <a:latin typeface="Times New Roman" panose="02020603050405020304" pitchFamily="18" charset="0"/>
                <a:cs typeface="Times New Roman" panose="02020603050405020304" pitchFamily="18" charset="0"/>
              </a:rPr>
              <a:t>by two families</a:t>
            </a:r>
            <a:endParaRPr lang="ru-RU"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5FE782F-8E7B-434E-833F-AA24CF8FA35B}"/>
              </a:ext>
            </a:extLst>
          </p:cNvPr>
          <p:cNvSpPr txBox="1"/>
          <p:nvPr/>
        </p:nvSpPr>
        <p:spPr>
          <a:xfrm>
            <a:off x="4004736" y="3275111"/>
            <a:ext cx="1997663"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2 FODO cells suppressor</a:t>
            </a:r>
            <a:endParaRPr lang="ru-RU"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45E7BB-EDD1-7149-815C-1860D2E9C851}"/>
              </a:ext>
            </a:extLst>
          </p:cNvPr>
          <p:cNvSpPr txBox="1"/>
          <p:nvPr/>
        </p:nvSpPr>
        <p:spPr>
          <a:xfrm>
            <a:off x="3166460" y="2710062"/>
            <a:ext cx="917808" cy="215444"/>
          </a:xfrm>
          <a:prstGeom prst="rect">
            <a:avLst/>
          </a:prstGeom>
          <a:noFill/>
        </p:spPr>
        <p:txBody>
          <a:bodyPr wrap="square" rtlCol="0">
            <a:spAutoFit/>
          </a:bodyPr>
          <a:lstStyle/>
          <a:p>
            <a:r>
              <a:rPr lang="en-US" sz="800" dirty="0"/>
              <a:t>missing magnet</a:t>
            </a:r>
            <a:endParaRPr lang="ru-RU" sz="800" dirty="0"/>
          </a:p>
        </p:txBody>
      </p:sp>
      <p:sp>
        <p:nvSpPr>
          <p:cNvPr id="33" name="TextBox 32">
            <a:extLst>
              <a:ext uri="{FF2B5EF4-FFF2-40B4-BE49-F238E27FC236}">
                <a16:creationId xmlns:a16="http://schemas.microsoft.com/office/drawing/2014/main" id="{27EC51E8-E03F-7640-8525-E2FAD6C14BF6}"/>
              </a:ext>
            </a:extLst>
          </p:cNvPr>
          <p:cNvSpPr txBox="1"/>
          <p:nvPr/>
        </p:nvSpPr>
        <p:spPr>
          <a:xfrm>
            <a:off x="5960855" y="2714737"/>
            <a:ext cx="917808" cy="215444"/>
          </a:xfrm>
          <a:prstGeom prst="rect">
            <a:avLst/>
          </a:prstGeom>
          <a:noFill/>
        </p:spPr>
        <p:txBody>
          <a:bodyPr wrap="square" rtlCol="0">
            <a:spAutoFit/>
          </a:bodyPr>
          <a:lstStyle/>
          <a:p>
            <a:r>
              <a:rPr lang="en-US" sz="800" dirty="0"/>
              <a:t>missing magnet</a:t>
            </a:r>
            <a:endParaRPr lang="ru-RU" sz="800" dirty="0"/>
          </a:p>
        </p:txBody>
      </p:sp>
      <p:sp>
        <p:nvSpPr>
          <p:cNvPr id="35" name="TextBox 34">
            <a:extLst>
              <a:ext uri="{FF2B5EF4-FFF2-40B4-BE49-F238E27FC236}">
                <a16:creationId xmlns:a16="http://schemas.microsoft.com/office/drawing/2014/main" id="{477DF6C1-6CD8-874C-A7C7-0DCAC4A504B2}"/>
              </a:ext>
            </a:extLst>
          </p:cNvPr>
          <p:cNvSpPr txBox="1"/>
          <p:nvPr/>
        </p:nvSpPr>
        <p:spPr>
          <a:xfrm>
            <a:off x="3162010" y="3753692"/>
            <a:ext cx="917808" cy="215444"/>
          </a:xfrm>
          <a:prstGeom prst="rect">
            <a:avLst/>
          </a:prstGeom>
          <a:noFill/>
        </p:spPr>
        <p:txBody>
          <a:bodyPr wrap="square" rtlCol="0">
            <a:spAutoFit/>
          </a:bodyPr>
          <a:lstStyle/>
          <a:p>
            <a:r>
              <a:rPr lang="en-US" sz="800" dirty="0"/>
              <a:t>missing magnet</a:t>
            </a:r>
            <a:endParaRPr lang="ru-RU" sz="800" dirty="0"/>
          </a:p>
        </p:txBody>
      </p:sp>
      <p:sp>
        <p:nvSpPr>
          <p:cNvPr id="36" name="TextBox 35">
            <a:extLst>
              <a:ext uri="{FF2B5EF4-FFF2-40B4-BE49-F238E27FC236}">
                <a16:creationId xmlns:a16="http://schemas.microsoft.com/office/drawing/2014/main" id="{4B2FD4DC-41C8-4240-9247-62C493303A67}"/>
              </a:ext>
            </a:extLst>
          </p:cNvPr>
          <p:cNvSpPr txBox="1"/>
          <p:nvPr/>
        </p:nvSpPr>
        <p:spPr>
          <a:xfrm>
            <a:off x="5956476" y="3755676"/>
            <a:ext cx="917808" cy="215444"/>
          </a:xfrm>
          <a:prstGeom prst="rect">
            <a:avLst/>
          </a:prstGeom>
          <a:noFill/>
        </p:spPr>
        <p:txBody>
          <a:bodyPr wrap="square" rtlCol="0">
            <a:spAutoFit/>
          </a:bodyPr>
          <a:lstStyle/>
          <a:p>
            <a:r>
              <a:rPr lang="en-US" sz="800" dirty="0"/>
              <a:t>missing magnet</a:t>
            </a:r>
            <a:endParaRPr lang="ru-RU" sz="800" dirty="0"/>
          </a:p>
        </p:txBody>
      </p:sp>
    </p:spTree>
    <p:extLst>
      <p:ext uri="{BB962C8B-B14F-4D97-AF65-F5344CB8AC3E}">
        <p14:creationId xmlns:p14="http://schemas.microsoft.com/office/powerpoint/2010/main" val="239358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31</a:t>
            </a:fld>
            <a:endParaRPr lang="en-GB" altLang="en-US"/>
          </a:p>
        </p:txBody>
      </p:sp>
      <p:cxnSp>
        <p:nvCxnSpPr>
          <p:cNvPr id="7" name="Прямая соединительная линия 6">
            <a:extLst>
              <a:ext uri="{FF2B5EF4-FFF2-40B4-BE49-F238E27FC236}">
                <a16:creationId xmlns:a16="http://schemas.microsoft.com/office/drawing/2014/main" id="{80BB8CB4-9610-8748-A90E-B0E1BD67C35A}"/>
              </a:ext>
            </a:extLst>
          </p:cNvPr>
          <p:cNvCxnSpPr/>
          <p:nvPr/>
        </p:nvCxnSpPr>
        <p:spPr bwMode="auto">
          <a:xfrm>
            <a:off x="2555776" y="3068960"/>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Прямоугольник 9">
            <a:extLst>
              <a:ext uri="{FF2B5EF4-FFF2-40B4-BE49-F238E27FC236}">
                <a16:creationId xmlns:a16="http://schemas.microsoft.com/office/drawing/2014/main" id="{E5BAF6CC-12AF-5944-8C30-FAB5761CE2F2}"/>
              </a:ext>
            </a:extLst>
          </p:cNvPr>
          <p:cNvSpPr/>
          <p:nvPr/>
        </p:nvSpPr>
        <p:spPr bwMode="auto">
          <a:xfrm>
            <a:off x="3131840"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45" name="Прямоугольник 44">
            <a:extLst>
              <a:ext uri="{FF2B5EF4-FFF2-40B4-BE49-F238E27FC236}">
                <a16:creationId xmlns:a16="http://schemas.microsoft.com/office/drawing/2014/main" id="{91DB7A5E-E5C2-4B4F-BEFD-8E86FEFE81FF}"/>
              </a:ext>
            </a:extLst>
          </p:cNvPr>
          <p:cNvSpPr/>
          <p:nvPr/>
        </p:nvSpPr>
        <p:spPr bwMode="auto">
          <a:xfrm>
            <a:off x="4067944"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6" name="Прямоугольник 45">
            <a:extLst>
              <a:ext uri="{FF2B5EF4-FFF2-40B4-BE49-F238E27FC236}">
                <a16:creationId xmlns:a16="http://schemas.microsoft.com/office/drawing/2014/main" id="{47087FC6-2F65-0642-A7F5-5094691F515F}"/>
              </a:ext>
            </a:extLst>
          </p:cNvPr>
          <p:cNvSpPr/>
          <p:nvPr/>
        </p:nvSpPr>
        <p:spPr bwMode="auto">
          <a:xfrm>
            <a:off x="5004048"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7" name="Прямоугольник 46">
            <a:extLst>
              <a:ext uri="{FF2B5EF4-FFF2-40B4-BE49-F238E27FC236}">
                <a16:creationId xmlns:a16="http://schemas.microsoft.com/office/drawing/2014/main" id="{69DA7142-6A71-4D44-B3C5-B0DF5F072BF2}"/>
              </a:ext>
            </a:extLst>
          </p:cNvPr>
          <p:cNvSpPr/>
          <p:nvPr/>
        </p:nvSpPr>
        <p:spPr bwMode="auto">
          <a:xfrm>
            <a:off x="5944602"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13" name="TextBox 12">
            <a:extLst>
              <a:ext uri="{FF2B5EF4-FFF2-40B4-BE49-F238E27FC236}">
                <a16:creationId xmlns:a16="http://schemas.microsoft.com/office/drawing/2014/main" id="{A988AACC-924D-AC4A-B61F-367D5ACC91A8}"/>
              </a:ext>
            </a:extLst>
          </p:cNvPr>
          <p:cNvSpPr txBox="1"/>
          <p:nvPr/>
        </p:nvSpPr>
        <p:spPr>
          <a:xfrm>
            <a:off x="2444036" y="2791982"/>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51" name="TextBox 50">
            <a:extLst>
              <a:ext uri="{FF2B5EF4-FFF2-40B4-BE49-F238E27FC236}">
                <a16:creationId xmlns:a16="http://schemas.microsoft.com/office/drawing/2014/main" id="{CA77BD7D-879F-F94E-96E7-8C4A722160CD}"/>
              </a:ext>
            </a:extLst>
          </p:cNvPr>
          <p:cNvSpPr txBox="1"/>
          <p:nvPr/>
        </p:nvSpPr>
        <p:spPr>
          <a:xfrm>
            <a:off x="6814803" y="2786444"/>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91780" y="3973319"/>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67844"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103948"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40052"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80606"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5" name="TextBox 74">
            <a:extLst>
              <a:ext uri="{FF2B5EF4-FFF2-40B4-BE49-F238E27FC236}">
                <a16:creationId xmlns:a16="http://schemas.microsoft.com/office/drawing/2014/main" id="{8D168CE0-42B5-5044-BE5D-6EB80F6F44E5}"/>
              </a:ext>
            </a:extLst>
          </p:cNvPr>
          <p:cNvSpPr txBox="1"/>
          <p:nvPr/>
        </p:nvSpPr>
        <p:spPr>
          <a:xfrm>
            <a:off x="2480040" y="3696341"/>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50807" y="3690803"/>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15" name="Прямая соединительная линия 14">
            <a:extLst>
              <a:ext uri="{FF2B5EF4-FFF2-40B4-BE49-F238E27FC236}">
                <a16:creationId xmlns:a16="http://schemas.microsoft.com/office/drawing/2014/main" id="{39900A59-7624-E74F-B4A5-5D6A8D657E65}"/>
              </a:ext>
            </a:extLst>
          </p:cNvPr>
          <p:cNvCxnSpPr>
            <a:stCxn id="10" idx="2"/>
          </p:cNvCxnSpPr>
          <p:nvPr/>
        </p:nvCxnSpPr>
        <p:spPr bwMode="auto">
          <a:xfrm>
            <a:off x="3599892" y="3212976"/>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Прямая соединительная линия 17">
            <a:extLst>
              <a:ext uri="{FF2B5EF4-FFF2-40B4-BE49-F238E27FC236}">
                <a16:creationId xmlns:a16="http://schemas.microsoft.com/office/drawing/2014/main" id="{6ECF9769-BD91-044C-BE73-3E7EFA160D9A}"/>
              </a:ext>
            </a:extLst>
          </p:cNvPr>
          <p:cNvCxnSpPr>
            <a:stCxn id="47" idx="2"/>
          </p:cNvCxnSpPr>
          <p:nvPr/>
        </p:nvCxnSpPr>
        <p:spPr bwMode="auto">
          <a:xfrm flipH="1">
            <a:off x="5004048" y="3212976"/>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Рамка 36">
            <a:extLst>
              <a:ext uri="{FF2B5EF4-FFF2-40B4-BE49-F238E27FC236}">
                <a16:creationId xmlns:a16="http://schemas.microsoft.com/office/drawing/2014/main" id="{9DF654D6-61F1-F64B-8C8F-9849AA021BD6}"/>
              </a:ext>
            </a:extLst>
          </p:cNvPr>
          <p:cNvSpPr/>
          <p:nvPr/>
        </p:nvSpPr>
        <p:spPr bwMode="auto">
          <a:xfrm>
            <a:off x="3135059"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78" name="Рамка 77">
            <a:extLst>
              <a:ext uri="{FF2B5EF4-FFF2-40B4-BE49-F238E27FC236}">
                <a16:creationId xmlns:a16="http://schemas.microsoft.com/office/drawing/2014/main" id="{034E39CB-5039-BC40-AEF8-E6FAFE40D464}"/>
              </a:ext>
            </a:extLst>
          </p:cNvPr>
          <p:cNvSpPr/>
          <p:nvPr/>
        </p:nvSpPr>
        <p:spPr bwMode="auto">
          <a:xfrm>
            <a:off x="6304642"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8" name="TextBox 37">
            <a:extLst>
              <a:ext uri="{FF2B5EF4-FFF2-40B4-BE49-F238E27FC236}">
                <a16:creationId xmlns:a16="http://schemas.microsoft.com/office/drawing/2014/main" id="{2464D62B-D6CA-F143-847F-DFF2E261B638}"/>
              </a:ext>
            </a:extLst>
          </p:cNvPr>
          <p:cNvSpPr txBox="1"/>
          <p:nvPr/>
        </p:nvSpPr>
        <p:spPr>
          <a:xfrm>
            <a:off x="1108035" y="2623554"/>
            <a:ext cx="1580069" cy="73224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edge cells</a:t>
            </a:r>
            <a:endParaRPr lang="ru-RU" sz="1400" b="1"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924C69FE-58FA-4249-BCF0-21FBA831A27E}"/>
              </a:ext>
            </a:extLst>
          </p:cNvPr>
          <p:cNvSpPr txBox="1"/>
          <p:nvPr/>
        </p:nvSpPr>
        <p:spPr>
          <a:xfrm>
            <a:off x="1108035" y="3598432"/>
            <a:ext cx="1488195" cy="73223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2 family</a:t>
            </a:r>
            <a:endParaRPr lang="ru-RU" sz="14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5FE782F-8E7B-434E-833F-AA24CF8FA35B}"/>
              </a:ext>
            </a:extLst>
          </p:cNvPr>
          <p:cNvSpPr txBox="1"/>
          <p:nvPr/>
        </p:nvSpPr>
        <p:spPr>
          <a:xfrm>
            <a:off x="4275387" y="3266982"/>
            <a:ext cx="155670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Suppressor 2 cells</a:t>
            </a:r>
            <a:endParaRPr lang="ru-RU"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Прямая соединительная линия 41">
            <a:extLst>
              <a:ext uri="{FF2B5EF4-FFF2-40B4-BE49-F238E27FC236}">
                <a16:creationId xmlns:a16="http://schemas.microsoft.com/office/drawing/2014/main" id="{0B19D46F-042D-6840-A423-58092B005A4D}"/>
              </a:ext>
            </a:extLst>
          </p:cNvPr>
          <p:cNvCxnSpPr/>
          <p:nvPr/>
        </p:nvCxnSpPr>
        <p:spPr bwMode="auto">
          <a:xfrm>
            <a:off x="2555776" y="4941168"/>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32</a:t>
            </a:fld>
            <a:endParaRPr lang="en-GB" altLang="en-US"/>
          </a:p>
        </p:txBody>
      </p:sp>
      <p:cxnSp>
        <p:nvCxnSpPr>
          <p:cNvPr id="7" name="Прямая соединительная линия 6">
            <a:extLst>
              <a:ext uri="{FF2B5EF4-FFF2-40B4-BE49-F238E27FC236}">
                <a16:creationId xmlns:a16="http://schemas.microsoft.com/office/drawing/2014/main" id="{80BB8CB4-9610-8748-A90E-B0E1BD67C35A}"/>
              </a:ext>
            </a:extLst>
          </p:cNvPr>
          <p:cNvCxnSpPr/>
          <p:nvPr/>
        </p:nvCxnSpPr>
        <p:spPr bwMode="auto">
          <a:xfrm>
            <a:off x="2555776" y="3068960"/>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Прямоугольник 9">
            <a:extLst>
              <a:ext uri="{FF2B5EF4-FFF2-40B4-BE49-F238E27FC236}">
                <a16:creationId xmlns:a16="http://schemas.microsoft.com/office/drawing/2014/main" id="{E5BAF6CC-12AF-5944-8C30-FAB5761CE2F2}"/>
              </a:ext>
            </a:extLst>
          </p:cNvPr>
          <p:cNvSpPr/>
          <p:nvPr/>
        </p:nvSpPr>
        <p:spPr bwMode="auto">
          <a:xfrm>
            <a:off x="3131840"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45" name="Прямоугольник 44">
            <a:extLst>
              <a:ext uri="{FF2B5EF4-FFF2-40B4-BE49-F238E27FC236}">
                <a16:creationId xmlns:a16="http://schemas.microsoft.com/office/drawing/2014/main" id="{91DB7A5E-E5C2-4B4F-BEFD-8E86FEFE81FF}"/>
              </a:ext>
            </a:extLst>
          </p:cNvPr>
          <p:cNvSpPr/>
          <p:nvPr/>
        </p:nvSpPr>
        <p:spPr bwMode="auto">
          <a:xfrm>
            <a:off x="4067944"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6" name="Прямоугольник 45">
            <a:extLst>
              <a:ext uri="{FF2B5EF4-FFF2-40B4-BE49-F238E27FC236}">
                <a16:creationId xmlns:a16="http://schemas.microsoft.com/office/drawing/2014/main" id="{47087FC6-2F65-0642-A7F5-5094691F515F}"/>
              </a:ext>
            </a:extLst>
          </p:cNvPr>
          <p:cNvSpPr/>
          <p:nvPr/>
        </p:nvSpPr>
        <p:spPr bwMode="auto">
          <a:xfrm>
            <a:off x="5004048"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7" name="Прямоугольник 46">
            <a:extLst>
              <a:ext uri="{FF2B5EF4-FFF2-40B4-BE49-F238E27FC236}">
                <a16:creationId xmlns:a16="http://schemas.microsoft.com/office/drawing/2014/main" id="{69DA7142-6A71-4D44-B3C5-B0DF5F072BF2}"/>
              </a:ext>
            </a:extLst>
          </p:cNvPr>
          <p:cNvSpPr/>
          <p:nvPr/>
        </p:nvSpPr>
        <p:spPr bwMode="auto">
          <a:xfrm>
            <a:off x="5944602"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13" name="TextBox 12">
            <a:extLst>
              <a:ext uri="{FF2B5EF4-FFF2-40B4-BE49-F238E27FC236}">
                <a16:creationId xmlns:a16="http://schemas.microsoft.com/office/drawing/2014/main" id="{A988AACC-924D-AC4A-B61F-367D5ACC91A8}"/>
              </a:ext>
            </a:extLst>
          </p:cNvPr>
          <p:cNvSpPr txBox="1"/>
          <p:nvPr/>
        </p:nvSpPr>
        <p:spPr>
          <a:xfrm>
            <a:off x="2444036" y="2791982"/>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51" name="TextBox 50">
            <a:extLst>
              <a:ext uri="{FF2B5EF4-FFF2-40B4-BE49-F238E27FC236}">
                <a16:creationId xmlns:a16="http://schemas.microsoft.com/office/drawing/2014/main" id="{CA77BD7D-879F-F94E-96E7-8C4A722160CD}"/>
              </a:ext>
            </a:extLst>
          </p:cNvPr>
          <p:cNvSpPr txBox="1"/>
          <p:nvPr/>
        </p:nvSpPr>
        <p:spPr>
          <a:xfrm>
            <a:off x="6814803" y="2786444"/>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91780" y="3973319"/>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67844"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103948"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40052"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80606"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5" name="TextBox 74">
            <a:extLst>
              <a:ext uri="{FF2B5EF4-FFF2-40B4-BE49-F238E27FC236}">
                <a16:creationId xmlns:a16="http://schemas.microsoft.com/office/drawing/2014/main" id="{8D168CE0-42B5-5044-BE5D-6EB80F6F44E5}"/>
              </a:ext>
            </a:extLst>
          </p:cNvPr>
          <p:cNvSpPr txBox="1"/>
          <p:nvPr/>
        </p:nvSpPr>
        <p:spPr>
          <a:xfrm>
            <a:off x="2480040" y="3696341"/>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50807" y="3690803"/>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15" name="Прямая соединительная линия 14">
            <a:extLst>
              <a:ext uri="{FF2B5EF4-FFF2-40B4-BE49-F238E27FC236}">
                <a16:creationId xmlns:a16="http://schemas.microsoft.com/office/drawing/2014/main" id="{39900A59-7624-E74F-B4A5-5D6A8D657E65}"/>
              </a:ext>
            </a:extLst>
          </p:cNvPr>
          <p:cNvCxnSpPr>
            <a:stCxn id="10" idx="2"/>
          </p:cNvCxnSpPr>
          <p:nvPr/>
        </p:nvCxnSpPr>
        <p:spPr bwMode="auto">
          <a:xfrm>
            <a:off x="3599892" y="3212976"/>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Прямая соединительная линия 17">
            <a:extLst>
              <a:ext uri="{FF2B5EF4-FFF2-40B4-BE49-F238E27FC236}">
                <a16:creationId xmlns:a16="http://schemas.microsoft.com/office/drawing/2014/main" id="{6ECF9769-BD91-044C-BE73-3E7EFA160D9A}"/>
              </a:ext>
            </a:extLst>
          </p:cNvPr>
          <p:cNvCxnSpPr>
            <a:stCxn id="47" idx="2"/>
          </p:cNvCxnSpPr>
          <p:nvPr/>
        </p:nvCxnSpPr>
        <p:spPr bwMode="auto">
          <a:xfrm flipH="1">
            <a:off x="5004048" y="3212976"/>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Рамка 36">
            <a:extLst>
              <a:ext uri="{FF2B5EF4-FFF2-40B4-BE49-F238E27FC236}">
                <a16:creationId xmlns:a16="http://schemas.microsoft.com/office/drawing/2014/main" id="{9DF654D6-61F1-F64B-8C8F-9849AA021BD6}"/>
              </a:ext>
            </a:extLst>
          </p:cNvPr>
          <p:cNvSpPr/>
          <p:nvPr/>
        </p:nvSpPr>
        <p:spPr bwMode="auto">
          <a:xfrm>
            <a:off x="3135059"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78" name="Рамка 77">
            <a:extLst>
              <a:ext uri="{FF2B5EF4-FFF2-40B4-BE49-F238E27FC236}">
                <a16:creationId xmlns:a16="http://schemas.microsoft.com/office/drawing/2014/main" id="{034E39CB-5039-BC40-AEF8-E6FAFE40D464}"/>
              </a:ext>
            </a:extLst>
          </p:cNvPr>
          <p:cNvSpPr/>
          <p:nvPr/>
        </p:nvSpPr>
        <p:spPr bwMode="auto">
          <a:xfrm>
            <a:off x="6304642"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8" name="TextBox 37">
            <a:extLst>
              <a:ext uri="{FF2B5EF4-FFF2-40B4-BE49-F238E27FC236}">
                <a16:creationId xmlns:a16="http://schemas.microsoft.com/office/drawing/2014/main" id="{2464D62B-D6CA-F143-847F-DFF2E261B638}"/>
              </a:ext>
            </a:extLst>
          </p:cNvPr>
          <p:cNvSpPr txBox="1"/>
          <p:nvPr/>
        </p:nvSpPr>
        <p:spPr>
          <a:xfrm>
            <a:off x="1108035" y="2623554"/>
            <a:ext cx="1580069" cy="73224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edge cells</a:t>
            </a:r>
            <a:endParaRPr lang="ru-RU" sz="1400" b="1"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924C69FE-58FA-4249-BCF0-21FBA831A27E}"/>
              </a:ext>
            </a:extLst>
          </p:cNvPr>
          <p:cNvSpPr txBox="1"/>
          <p:nvPr/>
        </p:nvSpPr>
        <p:spPr>
          <a:xfrm>
            <a:off x="1108035" y="3598432"/>
            <a:ext cx="1488195" cy="73223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2 family</a:t>
            </a:r>
            <a:endParaRPr lang="ru-RU" sz="14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5FE782F-8E7B-434E-833F-AA24CF8FA35B}"/>
              </a:ext>
            </a:extLst>
          </p:cNvPr>
          <p:cNvSpPr txBox="1"/>
          <p:nvPr/>
        </p:nvSpPr>
        <p:spPr>
          <a:xfrm>
            <a:off x="4275387" y="3266982"/>
            <a:ext cx="155670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Suppressor 2 cells</a:t>
            </a:r>
            <a:endParaRPr lang="ru-RU" sz="1400" b="1" dirty="0">
              <a:latin typeface="Times New Roman" panose="02020603050405020304" pitchFamily="18" charset="0"/>
              <a:cs typeface="Times New Roman" panose="02020603050405020304" pitchFamily="18" charset="0"/>
            </a:endParaRPr>
          </a:p>
        </p:txBody>
      </p:sp>
      <p:sp>
        <p:nvSpPr>
          <p:cNvPr id="27" name="Прямоугольник 26">
            <a:extLst>
              <a:ext uri="{FF2B5EF4-FFF2-40B4-BE49-F238E27FC236}">
                <a16:creationId xmlns:a16="http://schemas.microsoft.com/office/drawing/2014/main" id="{6B99FD1A-9C3A-D341-9447-624A2D4D2FD3}"/>
              </a:ext>
            </a:extLst>
          </p:cNvPr>
          <p:cNvSpPr/>
          <p:nvPr/>
        </p:nvSpPr>
        <p:spPr bwMode="auto">
          <a:xfrm>
            <a:off x="3172764" y="4788940"/>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1400" b="1" i="0" u="none" strike="noStrike" cap="none" normalizeH="0" baseline="0" dirty="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E59F83C3-081E-EB48-9744-C6AF51AEF392}"/>
              </a:ext>
            </a:extLst>
          </p:cNvPr>
          <p:cNvSpPr/>
          <p:nvPr/>
        </p:nvSpPr>
        <p:spPr bwMode="auto">
          <a:xfrm>
            <a:off x="3482364" y="4788940"/>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endParaRPr lang="ru-RU" sz="1400" b="1" dirty="0"/>
          </a:p>
        </p:txBody>
      </p:sp>
      <p:sp>
        <p:nvSpPr>
          <p:cNvPr id="29" name="Прямоугольник 28">
            <a:extLst>
              <a:ext uri="{FF2B5EF4-FFF2-40B4-BE49-F238E27FC236}">
                <a16:creationId xmlns:a16="http://schemas.microsoft.com/office/drawing/2014/main" id="{C3478B60-4A45-7F4E-8F2B-2FD24A4051F8}"/>
              </a:ext>
            </a:extLst>
          </p:cNvPr>
          <p:cNvSpPr/>
          <p:nvPr/>
        </p:nvSpPr>
        <p:spPr bwMode="auto">
          <a:xfrm>
            <a:off x="3791964" y="4788919"/>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700" b="1" dirty="0"/>
              <a:t>FODO</a:t>
            </a:r>
            <a:endParaRPr lang="ru-RU" sz="700" b="1" dirty="0"/>
          </a:p>
        </p:txBody>
      </p:sp>
      <p:sp>
        <p:nvSpPr>
          <p:cNvPr id="30" name="Прямоугольник 29">
            <a:extLst>
              <a:ext uri="{FF2B5EF4-FFF2-40B4-BE49-F238E27FC236}">
                <a16:creationId xmlns:a16="http://schemas.microsoft.com/office/drawing/2014/main" id="{24D05102-5304-3F48-AE2A-7BC95ACB4A31}"/>
              </a:ext>
            </a:extLst>
          </p:cNvPr>
          <p:cNvSpPr/>
          <p:nvPr/>
        </p:nvSpPr>
        <p:spPr bwMode="auto">
          <a:xfrm>
            <a:off x="4101564" y="4788919"/>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700" b="1" dirty="0"/>
              <a:t>FODO</a:t>
            </a:r>
            <a:endParaRPr lang="ru-RU" sz="700" b="1" dirty="0"/>
          </a:p>
        </p:txBody>
      </p:sp>
      <p:sp>
        <p:nvSpPr>
          <p:cNvPr id="31" name="Прямоугольник 30">
            <a:extLst>
              <a:ext uri="{FF2B5EF4-FFF2-40B4-BE49-F238E27FC236}">
                <a16:creationId xmlns:a16="http://schemas.microsoft.com/office/drawing/2014/main" id="{DE1EE20E-A4DF-6848-8F21-8D57DF0C2271}"/>
              </a:ext>
            </a:extLst>
          </p:cNvPr>
          <p:cNvSpPr/>
          <p:nvPr/>
        </p:nvSpPr>
        <p:spPr bwMode="auto">
          <a:xfrm>
            <a:off x="4411164" y="4788909"/>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1400" b="1" i="0" u="none" strike="noStrike" cap="none" normalizeH="0" baseline="0" dirty="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AB9DF0C3-0843-7F4B-AFE3-A65D77BB9111}"/>
              </a:ext>
            </a:extLst>
          </p:cNvPr>
          <p:cNvSpPr/>
          <p:nvPr/>
        </p:nvSpPr>
        <p:spPr bwMode="auto">
          <a:xfrm>
            <a:off x="4720764" y="4788909"/>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endParaRPr lang="ru-RU" sz="1400" b="1" dirty="0"/>
          </a:p>
        </p:txBody>
      </p:sp>
      <p:sp>
        <p:nvSpPr>
          <p:cNvPr id="33" name="Прямоугольник 32">
            <a:extLst>
              <a:ext uri="{FF2B5EF4-FFF2-40B4-BE49-F238E27FC236}">
                <a16:creationId xmlns:a16="http://schemas.microsoft.com/office/drawing/2014/main" id="{AF0452EA-3C34-7A44-AA24-D729AEAC2D56}"/>
              </a:ext>
            </a:extLst>
          </p:cNvPr>
          <p:cNvSpPr/>
          <p:nvPr/>
        </p:nvSpPr>
        <p:spPr bwMode="auto">
          <a:xfrm>
            <a:off x="5030364" y="4788888"/>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1400" b="1" i="0" u="none" strike="noStrike" cap="none" normalizeH="0" baseline="0" dirty="0">
              <a:ln>
                <a:noFill/>
              </a:ln>
              <a:solidFill>
                <a:schemeClr val="tx1"/>
              </a:solidFill>
              <a:effectLst/>
              <a:latin typeface="Tahoma" pitchFamily="34" charset="0"/>
            </a:endParaRPr>
          </a:p>
        </p:txBody>
      </p:sp>
      <p:sp>
        <p:nvSpPr>
          <p:cNvPr id="34" name="Прямоугольник 33">
            <a:extLst>
              <a:ext uri="{FF2B5EF4-FFF2-40B4-BE49-F238E27FC236}">
                <a16:creationId xmlns:a16="http://schemas.microsoft.com/office/drawing/2014/main" id="{B3A59F09-6087-5A42-BCEE-FAEC8A0EE6A1}"/>
              </a:ext>
            </a:extLst>
          </p:cNvPr>
          <p:cNvSpPr/>
          <p:nvPr/>
        </p:nvSpPr>
        <p:spPr bwMode="auto">
          <a:xfrm>
            <a:off x="5339964" y="4788888"/>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endParaRPr lang="ru-RU" sz="1400" b="1" dirty="0"/>
          </a:p>
        </p:txBody>
      </p:sp>
      <p:sp>
        <p:nvSpPr>
          <p:cNvPr id="35" name="Прямоугольник 34">
            <a:extLst>
              <a:ext uri="{FF2B5EF4-FFF2-40B4-BE49-F238E27FC236}">
                <a16:creationId xmlns:a16="http://schemas.microsoft.com/office/drawing/2014/main" id="{AB96A935-71DA-1448-BBA5-5E165F4A6A58}"/>
              </a:ext>
            </a:extLst>
          </p:cNvPr>
          <p:cNvSpPr/>
          <p:nvPr/>
        </p:nvSpPr>
        <p:spPr bwMode="auto">
          <a:xfrm>
            <a:off x="5649564" y="4788888"/>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1400" b="1" i="0" u="none" strike="noStrike" cap="none" normalizeH="0" baseline="0" dirty="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85166242-6364-BF46-A694-1BCF30A4054B}"/>
              </a:ext>
            </a:extLst>
          </p:cNvPr>
          <p:cNvSpPr/>
          <p:nvPr/>
        </p:nvSpPr>
        <p:spPr bwMode="auto">
          <a:xfrm>
            <a:off x="5959164" y="4788888"/>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endParaRPr lang="ru-RU" sz="1400" b="1" dirty="0"/>
          </a:p>
        </p:txBody>
      </p:sp>
      <p:sp>
        <p:nvSpPr>
          <p:cNvPr id="39" name="Прямоугольник 38">
            <a:extLst>
              <a:ext uri="{FF2B5EF4-FFF2-40B4-BE49-F238E27FC236}">
                <a16:creationId xmlns:a16="http://schemas.microsoft.com/office/drawing/2014/main" id="{B51D3A57-C13F-4F4A-B78A-186B45C72D1A}"/>
              </a:ext>
            </a:extLst>
          </p:cNvPr>
          <p:cNvSpPr/>
          <p:nvPr/>
        </p:nvSpPr>
        <p:spPr bwMode="auto">
          <a:xfrm>
            <a:off x="6268764" y="4788867"/>
            <a:ext cx="309600"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1400" b="1" i="0" u="none" strike="noStrike" cap="none" normalizeH="0" baseline="0" dirty="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563F7BE8-C86B-324F-8395-18B35CD5300B}"/>
              </a:ext>
            </a:extLst>
          </p:cNvPr>
          <p:cNvSpPr/>
          <p:nvPr/>
        </p:nvSpPr>
        <p:spPr bwMode="auto">
          <a:xfrm>
            <a:off x="6578364" y="4788867"/>
            <a:ext cx="309600"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endParaRPr lang="ru-RU" sz="1400" b="1" dirty="0"/>
          </a:p>
        </p:txBody>
      </p:sp>
      <p:sp>
        <p:nvSpPr>
          <p:cNvPr id="43" name="TextBox 42">
            <a:extLst>
              <a:ext uri="{FF2B5EF4-FFF2-40B4-BE49-F238E27FC236}">
                <a16:creationId xmlns:a16="http://schemas.microsoft.com/office/drawing/2014/main" id="{16D7AF77-AFD0-E34E-9853-7CD4369E1EA1}"/>
              </a:ext>
            </a:extLst>
          </p:cNvPr>
          <p:cNvSpPr txBox="1"/>
          <p:nvPr/>
        </p:nvSpPr>
        <p:spPr>
          <a:xfrm>
            <a:off x="2444340" y="4677441"/>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44" name="TextBox 43">
            <a:extLst>
              <a:ext uri="{FF2B5EF4-FFF2-40B4-BE49-F238E27FC236}">
                <a16:creationId xmlns:a16="http://schemas.microsoft.com/office/drawing/2014/main" id="{6D1A651E-21CC-5B4B-BBD2-8AC59719C8C4}"/>
              </a:ext>
            </a:extLst>
          </p:cNvPr>
          <p:cNvSpPr txBox="1"/>
          <p:nvPr/>
        </p:nvSpPr>
        <p:spPr>
          <a:xfrm>
            <a:off x="6815107" y="4671903"/>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48" name="Рамка 47">
            <a:extLst>
              <a:ext uri="{FF2B5EF4-FFF2-40B4-BE49-F238E27FC236}">
                <a16:creationId xmlns:a16="http://schemas.microsoft.com/office/drawing/2014/main" id="{241B1425-3181-B948-A228-C5B3ABB378A9}"/>
              </a:ext>
            </a:extLst>
          </p:cNvPr>
          <p:cNvSpPr/>
          <p:nvPr/>
        </p:nvSpPr>
        <p:spPr bwMode="auto">
          <a:xfrm>
            <a:off x="3175074" y="4788377"/>
            <a:ext cx="616889" cy="288032"/>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9" name="Рамка 48">
            <a:extLst>
              <a:ext uri="{FF2B5EF4-FFF2-40B4-BE49-F238E27FC236}">
                <a16:creationId xmlns:a16="http://schemas.microsoft.com/office/drawing/2014/main" id="{1D93300A-DD77-FD42-8E86-EDE46F9D0CF3}"/>
              </a:ext>
            </a:extLst>
          </p:cNvPr>
          <p:cNvSpPr/>
          <p:nvPr/>
        </p:nvSpPr>
        <p:spPr bwMode="auto">
          <a:xfrm>
            <a:off x="6268764" y="4789781"/>
            <a:ext cx="616889"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52" name="TextBox 51">
            <a:extLst>
              <a:ext uri="{FF2B5EF4-FFF2-40B4-BE49-F238E27FC236}">
                <a16:creationId xmlns:a16="http://schemas.microsoft.com/office/drawing/2014/main" id="{9FC02C50-2414-8846-BE33-C118FFE062DA}"/>
              </a:ext>
            </a:extLst>
          </p:cNvPr>
          <p:cNvSpPr txBox="1"/>
          <p:nvPr/>
        </p:nvSpPr>
        <p:spPr>
          <a:xfrm>
            <a:off x="4275387" y="5175245"/>
            <a:ext cx="155670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Suppressor 2 cells</a:t>
            </a:r>
            <a:endParaRPr lang="ru-RU" sz="1400" b="1" dirty="0">
              <a:latin typeface="Times New Roman" panose="02020603050405020304" pitchFamily="18" charset="0"/>
              <a:cs typeface="Times New Roman" panose="02020603050405020304" pitchFamily="18" charset="0"/>
            </a:endParaRPr>
          </a:p>
        </p:txBody>
      </p:sp>
      <p:cxnSp>
        <p:nvCxnSpPr>
          <p:cNvPr id="53" name="Прямая соединительная линия 52">
            <a:extLst>
              <a:ext uri="{FF2B5EF4-FFF2-40B4-BE49-F238E27FC236}">
                <a16:creationId xmlns:a16="http://schemas.microsoft.com/office/drawing/2014/main" id="{1F9613F0-D546-F749-A386-F47599B1EF46}"/>
              </a:ext>
            </a:extLst>
          </p:cNvPr>
          <p:cNvCxnSpPr/>
          <p:nvPr/>
        </p:nvCxnSpPr>
        <p:spPr bwMode="auto">
          <a:xfrm>
            <a:off x="3599892" y="5079088"/>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Прямая соединительная линия 53">
            <a:extLst>
              <a:ext uri="{FF2B5EF4-FFF2-40B4-BE49-F238E27FC236}">
                <a16:creationId xmlns:a16="http://schemas.microsoft.com/office/drawing/2014/main" id="{9F5676B1-5603-2345-9E39-CFEB1FF0F223}"/>
              </a:ext>
            </a:extLst>
          </p:cNvPr>
          <p:cNvCxnSpPr/>
          <p:nvPr/>
        </p:nvCxnSpPr>
        <p:spPr bwMode="auto">
          <a:xfrm flipH="1">
            <a:off x="5004048" y="5079088"/>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35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5">
            <a:extLst>
              <a:ext uri="{FF2B5EF4-FFF2-40B4-BE49-F238E27FC236}">
                <a16:creationId xmlns:a16="http://schemas.microsoft.com/office/drawing/2014/main" id="{472D0527-D730-234A-9092-5AD18C898D8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9458" name="Footer Placeholder 6">
            <a:extLst>
              <a:ext uri="{FF2B5EF4-FFF2-40B4-BE49-F238E27FC236}">
                <a16:creationId xmlns:a16="http://schemas.microsoft.com/office/drawing/2014/main" id="{0DB7C44A-5D61-494E-9DB3-C6C4902B711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9459" name="Slide Number Placeholder 7">
            <a:extLst>
              <a:ext uri="{FF2B5EF4-FFF2-40B4-BE49-F238E27FC236}">
                <a16:creationId xmlns:a16="http://schemas.microsoft.com/office/drawing/2014/main" id="{051917F4-A5B2-5542-87CC-FC6066B4AC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6298307-38F0-E748-BD8E-908B70B29540}" type="slidenum">
              <a:rPr lang="en-GB" altLang="en-US" sz="1400"/>
              <a:pPr>
                <a:spcBef>
                  <a:spcPct val="0"/>
                </a:spcBef>
                <a:buClrTx/>
                <a:buSzTx/>
                <a:buFontTx/>
                <a:buNone/>
              </a:pPr>
              <a:t>4</a:t>
            </a:fld>
            <a:endParaRPr lang="en-GB" altLang="en-US" sz="1400"/>
          </a:p>
        </p:txBody>
      </p:sp>
      <p:sp>
        <p:nvSpPr>
          <p:cNvPr id="19460" name="Rectangle 2">
            <a:extLst>
              <a:ext uri="{FF2B5EF4-FFF2-40B4-BE49-F238E27FC236}">
                <a16:creationId xmlns:a16="http://schemas.microsoft.com/office/drawing/2014/main" id="{0A48DCEA-2C62-664B-809E-7EB01394D50C}"/>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19461" name="Rectangle 3">
            <a:extLst>
              <a:ext uri="{FF2B5EF4-FFF2-40B4-BE49-F238E27FC236}">
                <a16:creationId xmlns:a16="http://schemas.microsoft.com/office/drawing/2014/main" id="{108ED1C2-84D0-CC41-8B3A-8E60A7620CE8}"/>
              </a:ext>
            </a:extLst>
          </p:cNvPr>
          <p:cNvSpPr>
            <a:spLocks noGrp="1" noChangeArrowheads="1"/>
          </p:cNvSpPr>
          <p:nvPr>
            <p:ph type="body" sz="half" idx="1"/>
          </p:nvPr>
        </p:nvSpPr>
        <p:spPr/>
        <p:txBody>
          <a:bodyPr/>
          <a:lstStyle/>
          <a:p>
            <a:pPr eaLnBrk="1" hangingPunct="1">
              <a:buFont typeface="Wingdings" pitchFamily="2" charset="2"/>
              <a:buNone/>
            </a:pPr>
            <a:r>
              <a:rPr lang="en-GB" altLang="en-US" sz="2000"/>
              <a:t>Non-linear effect ~</a:t>
            </a:r>
          </a:p>
          <a:p>
            <a:pPr eaLnBrk="1" hangingPunct="1">
              <a:buFont typeface="Wingdings" pitchFamily="2" charset="2"/>
              <a:buNone/>
            </a:pPr>
            <a:endParaRPr lang="en-GB" altLang="en-US" sz="2000"/>
          </a:p>
          <a:p>
            <a:pPr eaLnBrk="1" hangingPunct="1">
              <a:buFont typeface="Wingdings" pitchFamily="2" charset="2"/>
              <a:buNone/>
            </a:pPr>
            <a:endParaRPr lang="en-GB" altLang="en-US" sz="2000"/>
          </a:p>
          <a:p>
            <a:pPr eaLnBrk="1" hangingPunct="1">
              <a:buFont typeface="Wingdings" pitchFamily="2" charset="2"/>
              <a:buNone/>
            </a:pPr>
            <a:endParaRPr lang="en-GB" altLang="en-US" sz="2000"/>
          </a:p>
          <a:p>
            <a:pPr eaLnBrk="1" hangingPunct="1">
              <a:buFont typeface="Wingdings" pitchFamily="2" charset="2"/>
              <a:buNone/>
            </a:pPr>
            <a:r>
              <a:rPr lang="en-GB" altLang="en-US" sz="2000"/>
              <a:t>Chromaticity suppressing</a:t>
            </a:r>
            <a:endParaRPr lang="ru-RU" altLang="en-US" sz="2000"/>
          </a:p>
        </p:txBody>
      </p:sp>
      <p:graphicFrame>
        <p:nvGraphicFramePr>
          <p:cNvPr id="19462" name="Object 6">
            <a:extLst>
              <a:ext uri="{FF2B5EF4-FFF2-40B4-BE49-F238E27FC236}">
                <a16:creationId xmlns:a16="http://schemas.microsoft.com/office/drawing/2014/main" id="{BE770B7C-B7CE-6048-BD76-D1B98CDD5404}"/>
              </a:ext>
            </a:extLst>
          </p:cNvPr>
          <p:cNvGraphicFramePr>
            <a:graphicFrameLocks noGrp="1" noChangeAspect="1"/>
          </p:cNvGraphicFramePr>
          <p:nvPr>
            <p:ph sz="quarter" idx="2"/>
          </p:nvPr>
        </p:nvGraphicFramePr>
        <p:xfrm>
          <a:off x="2627313" y="2492375"/>
          <a:ext cx="4537075" cy="676275"/>
        </p:xfrm>
        <a:graphic>
          <a:graphicData uri="http://schemas.openxmlformats.org/presentationml/2006/ole">
            <mc:AlternateContent xmlns:mc="http://schemas.openxmlformats.org/markup-compatibility/2006">
              <mc:Choice xmlns:v="urn:schemas-microsoft-com:vml" Requires="v">
                <p:oleObj name="Equation" r:id="rId2" imgW="66700400" imgH="9944100" progId="Equation.3">
                  <p:embed/>
                </p:oleObj>
              </mc:Choice>
              <mc:Fallback>
                <p:oleObj name="Equation" r:id="rId2" imgW="66700400" imgH="9944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492375"/>
                        <a:ext cx="45370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8">
            <a:extLst>
              <a:ext uri="{FF2B5EF4-FFF2-40B4-BE49-F238E27FC236}">
                <a16:creationId xmlns:a16="http://schemas.microsoft.com/office/drawing/2014/main" id="{DA263D23-1DCD-D94F-912C-6540ECC1ECBC}"/>
              </a:ext>
            </a:extLst>
          </p:cNvPr>
          <p:cNvGraphicFramePr>
            <a:graphicFrameLocks noGrp="1" noChangeAspect="1"/>
          </p:cNvGraphicFramePr>
          <p:nvPr>
            <p:ph sz="quarter" idx="3"/>
          </p:nvPr>
        </p:nvGraphicFramePr>
        <p:xfrm>
          <a:off x="2700338" y="4005263"/>
          <a:ext cx="3744912" cy="790575"/>
        </p:xfrm>
        <a:graphic>
          <a:graphicData uri="http://schemas.openxmlformats.org/presentationml/2006/ole">
            <mc:AlternateContent xmlns:mc="http://schemas.openxmlformats.org/markup-compatibility/2006">
              <mc:Choice xmlns:v="urn:schemas-microsoft-com:vml" Requires="v">
                <p:oleObj name="Equation" r:id="rId4" imgW="52666900" imgH="11112500" progId="Equation.3">
                  <p:embed/>
                </p:oleObj>
              </mc:Choice>
              <mc:Fallback>
                <p:oleObj name="Equation" r:id="rId4" imgW="52666900" imgH="11112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005263"/>
                        <a:ext cx="374491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4">
            <a:extLst>
              <a:ext uri="{FF2B5EF4-FFF2-40B4-BE49-F238E27FC236}">
                <a16:creationId xmlns:a16="http://schemas.microsoft.com/office/drawing/2014/main" id="{3F635989-A971-1243-BEE4-42915FD3C0D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0482" name="Footer Placeholder 5">
            <a:extLst>
              <a:ext uri="{FF2B5EF4-FFF2-40B4-BE49-F238E27FC236}">
                <a16:creationId xmlns:a16="http://schemas.microsoft.com/office/drawing/2014/main" id="{F569E65A-4838-7D44-B231-3125C4BFCAF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0483" name="Slide Number Placeholder 6">
            <a:extLst>
              <a:ext uri="{FF2B5EF4-FFF2-40B4-BE49-F238E27FC236}">
                <a16:creationId xmlns:a16="http://schemas.microsoft.com/office/drawing/2014/main" id="{69C0BF51-2B46-5E48-A476-84F01D0A31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ABC1809-301C-4142-B718-87E259634ACE}" type="slidenum">
              <a:rPr lang="en-GB" altLang="en-US" sz="1400"/>
              <a:pPr>
                <a:spcBef>
                  <a:spcPct val="0"/>
                </a:spcBef>
                <a:buClrTx/>
                <a:buSzTx/>
                <a:buFontTx/>
                <a:buNone/>
              </a:pPr>
              <a:t>5</a:t>
            </a:fld>
            <a:endParaRPr lang="en-GB" altLang="en-US" sz="1400"/>
          </a:p>
        </p:txBody>
      </p:sp>
      <p:sp>
        <p:nvSpPr>
          <p:cNvPr id="20484" name="Rectangle 2">
            <a:extLst>
              <a:ext uri="{FF2B5EF4-FFF2-40B4-BE49-F238E27FC236}">
                <a16:creationId xmlns:a16="http://schemas.microsoft.com/office/drawing/2014/main" id="{7B182016-0F91-9D48-88FE-F50877D6ED02}"/>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20485" name="Rectangle 5">
            <a:extLst>
              <a:ext uri="{FF2B5EF4-FFF2-40B4-BE49-F238E27FC236}">
                <a16:creationId xmlns:a16="http://schemas.microsoft.com/office/drawing/2014/main" id="{567FB2AE-66EA-9F4A-BE3A-2AD1BB7E8CE8}"/>
              </a:ext>
            </a:extLst>
          </p:cNvPr>
          <p:cNvSpPr>
            <a:spLocks noChangeArrowheads="1"/>
          </p:cNvSpPr>
          <p:nvPr/>
        </p:nvSpPr>
        <p:spPr bwMode="auto">
          <a:xfrm>
            <a:off x="0"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486" name="Rectangle 7">
            <a:extLst>
              <a:ext uri="{FF2B5EF4-FFF2-40B4-BE49-F238E27FC236}">
                <a16:creationId xmlns:a16="http://schemas.microsoft.com/office/drawing/2014/main" id="{F439D924-B97D-4C4E-81AC-5A7965CF4589}"/>
              </a:ext>
            </a:extLst>
          </p:cNvPr>
          <p:cNvSpPr>
            <a:spLocks noChangeArrowheads="1"/>
          </p:cNvSpPr>
          <p:nvPr/>
        </p:nvSpPr>
        <p:spPr bwMode="auto">
          <a:xfrm>
            <a:off x="0"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487" name="Rectangle 11">
            <a:extLst>
              <a:ext uri="{FF2B5EF4-FFF2-40B4-BE49-F238E27FC236}">
                <a16:creationId xmlns:a16="http://schemas.microsoft.com/office/drawing/2014/main" id="{D06ECA39-34BB-8549-BE71-0BDC3EDC1F56}"/>
              </a:ext>
            </a:extLst>
          </p:cNvPr>
          <p:cNvSpPr>
            <a:spLocks noChangeArrowheads="1"/>
          </p:cNvSpPr>
          <p:nvPr/>
        </p:nvSpPr>
        <p:spPr bwMode="auto">
          <a:xfrm>
            <a:off x="0" y="3249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pic>
        <p:nvPicPr>
          <p:cNvPr id="20488" name="Picture 13" descr="arc_TWISS">
            <a:extLst>
              <a:ext uri="{FF2B5EF4-FFF2-40B4-BE49-F238E27FC236}">
                <a16:creationId xmlns:a16="http://schemas.microsoft.com/office/drawing/2014/main" id="{41241A32-FF0F-684B-84BE-9DD08804194D}"/>
              </a:ext>
            </a:extLst>
          </p:cNvPr>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179388" y="2060575"/>
            <a:ext cx="84248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5">
            <a:extLst>
              <a:ext uri="{FF2B5EF4-FFF2-40B4-BE49-F238E27FC236}">
                <a16:creationId xmlns:a16="http://schemas.microsoft.com/office/drawing/2014/main" id="{94BBDFAB-14A4-924C-BD92-35B0A1AC741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1506" name="Footer Placeholder 6">
            <a:extLst>
              <a:ext uri="{FF2B5EF4-FFF2-40B4-BE49-F238E27FC236}">
                <a16:creationId xmlns:a16="http://schemas.microsoft.com/office/drawing/2014/main" id="{E742D5DC-AB98-9D46-B37F-CD5E52C086A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1507" name="Slide Number Placeholder 7">
            <a:extLst>
              <a:ext uri="{FF2B5EF4-FFF2-40B4-BE49-F238E27FC236}">
                <a16:creationId xmlns:a16="http://schemas.microsoft.com/office/drawing/2014/main" id="{D986E179-1DF4-3547-B958-AF89FE138D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6BCB9F9-DA7E-E44C-A263-C0E9CE57F9FF}" type="slidenum">
              <a:rPr lang="en-GB" altLang="en-US" sz="1400"/>
              <a:pPr>
                <a:spcBef>
                  <a:spcPct val="0"/>
                </a:spcBef>
                <a:buClrTx/>
                <a:buSzTx/>
                <a:buFontTx/>
                <a:buNone/>
              </a:pPr>
              <a:t>6</a:t>
            </a:fld>
            <a:endParaRPr lang="en-GB" altLang="en-US" sz="1400"/>
          </a:p>
        </p:txBody>
      </p:sp>
      <p:sp>
        <p:nvSpPr>
          <p:cNvPr id="21508" name="Rectangle 2">
            <a:extLst>
              <a:ext uri="{FF2B5EF4-FFF2-40B4-BE49-F238E27FC236}">
                <a16:creationId xmlns:a16="http://schemas.microsoft.com/office/drawing/2014/main" id="{F5DB4B6F-70B9-2D4F-9CC1-659274E0B1B8}"/>
              </a:ext>
            </a:extLst>
          </p:cNvPr>
          <p:cNvSpPr>
            <a:spLocks noGrp="1" noChangeArrowheads="1"/>
          </p:cNvSpPr>
          <p:nvPr>
            <p:ph type="title"/>
          </p:nvPr>
        </p:nvSpPr>
        <p:spPr/>
        <p:txBody>
          <a:bodyPr/>
          <a:lstStyle/>
          <a:p>
            <a:pPr eaLnBrk="1" hangingPunct="1"/>
            <a:r>
              <a:rPr lang="en-GB" altLang="en-US" sz="2800"/>
              <a:t>Transition energy: number of quadrupole families</a:t>
            </a:r>
            <a:endParaRPr lang="ru-RU" altLang="en-US" sz="2800"/>
          </a:p>
        </p:txBody>
      </p:sp>
      <p:sp>
        <p:nvSpPr>
          <p:cNvPr id="21509" name="Rectangle 3">
            <a:extLst>
              <a:ext uri="{FF2B5EF4-FFF2-40B4-BE49-F238E27FC236}">
                <a16:creationId xmlns:a16="http://schemas.microsoft.com/office/drawing/2014/main" id="{C0997450-0D97-5245-AA38-81030BBD1EED}"/>
              </a:ext>
            </a:extLst>
          </p:cNvPr>
          <p:cNvSpPr>
            <a:spLocks noGrp="1" noChangeArrowheads="1"/>
          </p:cNvSpPr>
          <p:nvPr>
            <p:ph type="body" sz="half" idx="1"/>
          </p:nvPr>
        </p:nvSpPr>
        <p:spPr>
          <a:xfrm>
            <a:off x="1182688" y="2017713"/>
            <a:ext cx="6918325" cy="4114800"/>
          </a:xfrm>
        </p:spPr>
        <p:txBody>
          <a:bodyPr/>
          <a:lstStyle/>
          <a:p>
            <a:pPr eaLnBrk="1" hangingPunct="1">
              <a:buFont typeface="Wingdings" pitchFamily="2" charset="2"/>
              <a:buNone/>
            </a:pPr>
            <a:endParaRPr lang="en-GB" altLang="en-US" sz="1600"/>
          </a:p>
          <a:p>
            <a:pPr eaLnBrk="1" hangingPunct="1"/>
            <a:endParaRPr lang="ru-RU" altLang="en-US" sz="2800"/>
          </a:p>
        </p:txBody>
      </p:sp>
      <p:sp>
        <p:nvSpPr>
          <p:cNvPr id="21510" name="Rectangle 4">
            <a:extLst>
              <a:ext uri="{FF2B5EF4-FFF2-40B4-BE49-F238E27FC236}">
                <a16:creationId xmlns:a16="http://schemas.microsoft.com/office/drawing/2014/main" id="{8E2166BE-6078-A949-A787-BE01C47627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1" name="Rectangle 5">
            <a:extLst>
              <a:ext uri="{FF2B5EF4-FFF2-40B4-BE49-F238E27FC236}">
                <a16:creationId xmlns:a16="http://schemas.microsoft.com/office/drawing/2014/main" id="{6ADAE8BF-C50B-5F41-8551-FD6F6855A6CD}"/>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2" name="Rectangle 6">
            <a:extLst>
              <a:ext uri="{FF2B5EF4-FFF2-40B4-BE49-F238E27FC236}">
                <a16:creationId xmlns:a16="http://schemas.microsoft.com/office/drawing/2014/main" id="{91D51D7D-A8A9-1A4B-94AC-4CC842B95E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3" name="Rectangle 7">
            <a:extLst>
              <a:ext uri="{FF2B5EF4-FFF2-40B4-BE49-F238E27FC236}">
                <a16:creationId xmlns:a16="http://schemas.microsoft.com/office/drawing/2014/main" id="{E64C3E01-11FB-574A-9B30-88A9FD1E07BC}"/>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pic>
        <p:nvPicPr>
          <p:cNvPr id="21514" name="Picture 8" descr="grouping">
            <a:extLst>
              <a:ext uri="{FF2B5EF4-FFF2-40B4-BE49-F238E27FC236}">
                <a16:creationId xmlns:a16="http://schemas.microsoft.com/office/drawing/2014/main" id="{22199E81-F786-0741-B815-20BF36BB3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2070100"/>
            <a:ext cx="5935663"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a:extLst>
              <a:ext uri="{FF2B5EF4-FFF2-40B4-BE49-F238E27FC236}">
                <a16:creationId xmlns:a16="http://schemas.microsoft.com/office/drawing/2014/main" id="{23D494CE-B458-264E-A869-148F096B971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2530" name="Footer Placeholder 4">
            <a:extLst>
              <a:ext uri="{FF2B5EF4-FFF2-40B4-BE49-F238E27FC236}">
                <a16:creationId xmlns:a16="http://schemas.microsoft.com/office/drawing/2014/main" id="{C7D4F8F2-65E2-BB42-80C2-10F6B1258C7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2531" name="Slide Number Placeholder 5">
            <a:extLst>
              <a:ext uri="{FF2B5EF4-FFF2-40B4-BE49-F238E27FC236}">
                <a16:creationId xmlns:a16="http://schemas.microsoft.com/office/drawing/2014/main" id="{E8663BB1-BB26-0F45-9CE6-B01EE506AE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284A6B1-F6B8-D147-AC9A-64D58B6885CE}" type="slidenum">
              <a:rPr lang="en-GB" altLang="en-US" sz="1400"/>
              <a:pPr>
                <a:spcBef>
                  <a:spcPct val="0"/>
                </a:spcBef>
                <a:buClrTx/>
                <a:buSzTx/>
                <a:buFontTx/>
                <a:buNone/>
              </a:pPr>
              <a:t>7</a:t>
            </a:fld>
            <a:endParaRPr lang="en-GB" altLang="en-US" sz="1400"/>
          </a:p>
        </p:txBody>
      </p:sp>
      <p:sp>
        <p:nvSpPr>
          <p:cNvPr id="22532" name="Rectangle 2">
            <a:extLst>
              <a:ext uri="{FF2B5EF4-FFF2-40B4-BE49-F238E27FC236}">
                <a16:creationId xmlns:a16="http://schemas.microsoft.com/office/drawing/2014/main" id="{3F8870D5-0F61-914A-A9BE-DFC3D25BF251}"/>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22533" name="Rectangle 3">
            <a:extLst>
              <a:ext uri="{FF2B5EF4-FFF2-40B4-BE49-F238E27FC236}">
                <a16:creationId xmlns:a16="http://schemas.microsoft.com/office/drawing/2014/main" id="{33042DD7-1C23-0B43-B4C1-ED3E43CE9654}"/>
              </a:ext>
            </a:extLst>
          </p:cNvPr>
          <p:cNvSpPr>
            <a:spLocks noGrp="1" noChangeArrowheads="1"/>
          </p:cNvSpPr>
          <p:nvPr>
            <p:ph type="body" idx="1"/>
          </p:nvPr>
        </p:nvSpPr>
        <p:spPr/>
        <p:txBody>
          <a:bodyPr/>
          <a:lstStyle/>
          <a:p>
            <a:pPr eaLnBrk="1" hangingPunct="1"/>
            <a:r>
              <a:rPr lang="en-GB" altLang="en-US" sz="2400">
                <a:latin typeface="Times New Roman" panose="02020603050405020304" pitchFamily="18" charset="0"/>
                <a:cs typeface="Times New Roman" panose="02020603050405020304" pitchFamily="18" charset="0"/>
              </a:rPr>
              <a:t>DA vs phase advance: at</a:t>
            </a:r>
            <a:r>
              <a:rPr lang="en-GB" altLang="en-US" sz="2400"/>
              <a:t> </a:t>
            </a:r>
            <a:r>
              <a:rPr lang="el-GR" altLang="en-US" sz="2400">
                <a:latin typeface="Times New Roman" panose="02020603050405020304" pitchFamily="18" charset="0"/>
                <a:cs typeface="Times New Roman" panose="02020603050405020304" pitchFamily="18" charset="0"/>
              </a:rPr>
              <a:t>ν</a:t>
            </a:r>
            <a:r>
              <a:rPr lang="en-GB" altLang="en-US" sz="2400" baseline="30000">
                <a:latin typeface="Times New Roman" panose="02020603050405020304" pitchFamily="18" charset="0"/>
                <a:cs typeface="Times New Roman" panose="02020603050405020304" pitchFamily="18" charset="0"/>
              </a:rPr>
              <a:t>arc</a:t>
            </a:r>
            <a:r>
              <a:rPr lang="en-GB" altLang="en-US" sz="2400" baseline="-25000">
                <a:latin typeface="Times New Roman" panose="02020603050405020304" pitchFamily="18" charset="0"/>
                <a:cs typeface="Times New Roman" panose="02020603050405020304" pitchFamily="18" charset="0"/>
              </a:rPr>
              <a:t>x,y</a:t>
            </a:r>
            <a:r>
              <a:rPr lang="en-GB" altLang="en-US" sz="2400">
                <a:latin typeface="Times New Roman" panose="02020603050405020304" pitchFamily="18" charset="0"/>
                <a:cs typeface="Times New Roman" panose="02020603050405020304" pitchFamily="18" charset="0"/>
              </a:rPr>
              <a:t>→3.0 the cell tune →</a:t>
            </a:r>
            <a:r>
              <a:rPr lang="el-GR" altLang="en-US" sz="2400">
                <a:latin typeface="Times New Roman" panose="02020603050405020304" pitchFamily="18" charset="0"/>
                <a:cs typeface="Times New Roman" panose="02020603050405020304" pitchFamily="18" charset="0"/>
              </a:rPr>
              <a:t>π</a:t>
            </a:r>
            <a:r>
              <a:rPr lang="en-GB" altLang="en-US" sz="2400">
                <a:latin typeface="Times New Roman" panose="02020603050405020304" pitchFamily="18" charset="0"/>
                <a:cs typeface="Times New Roman" panose="02020603050405020304" pitchFamily="18" charset="0"/>
              </a:rPr>
              <a:t>/2 and DA grows</a:t>
            </a:r>
          </a:p>
          <a:p>
            <a:pPr eaLnBrk="1" hangingPunct="1">
              <a:buFont typeface="Wingdings" pitchFamily="2" charset="2"/>
              <a:buNone/>
            </a:pPr>
            <a:endParaRPr lang="ru-RU" altLang="en-US" sz="2400"/>
          </a:p>
        </p:txBody>
      </p:sp>
      <p:pic>
        <p:nvPicPr>
          <p:cNvPr id="22534" name="Picture 4" descr="resonances1">
            <a:extLst>
              <a:ext uri="{FF2B5EF4-FFF2-40B4-BE49-F238E27FC236}">
                <a16:creationId xmlns:a16="http://schemas.microsoft.com/office/drawing/2014/main" id="{B2625701-473B-B44D-8E2D-C8244812A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98" y="2780928"/>
            <a:ext cx="835342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9487D1A4-AC8A-D641-9766-B2ADC23E95A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3554" name="Footer Placeholder 4">
            <a:extLst>
              <a:ext uri="{FF2B5EF4-FFF2-40B4-BE49-F238E27FC236}">
                <a16:creationId xmlns:a16="http://schemas.microsoft.com/office/drawing/2014/main" id="{7362B596-6852-6E44-899B-5DB9675DE03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3555" name="Slide Number Placeholder 5">
            <a:extLst>
              <a:ext uri="{FF2B5EF4-FFF2-40B4-BE49-F238E27FC236}">
                <a16:creationId xmlns:a16="http://schemas.microsoft.com/office/drawing/2014/main" id="{3D471A0D-33DC-AF4C-8060-A10D280C2D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91EB49F-6C9C-8045-9C49-E08F1C54747C}" type="slidenum">
              <a:rPr lang="en-GB" altLang="en-US" sz="1400"/>
              <a:pPr>
                <a:spcBef>
                  <a:spcPct val="0"/>
                </a:spcBef>
                <a:buClrTx/>
                <a:buSzTx/>
                <a:buFontTx/>
                <a:buNone/>
              </a:pPr>
              <a:t>8</a:t>
            </a:fld>
            <a:endParaRPr lang="en-GB" altLang="en-US" sz="1400"/>
          </a:p>
        </p:txBody>
      </p:sp>
      <p:sp>
        <p:nvSpPr>
          <p:cNvPr id="23556" name="Rectangle 2">
            <a:extLst>
              <a:ext uri="{FF2B5EF4-FFF2-40B4-BE49-F238E27FC236}">
                <a16:creationId xmlns:a16="http://schemas.microsoft.com/office/drawing/2014/main" id="{61D879E9-B57C-6848-BF75-AB68BB3FB15C}"/>
              </a:ext>
            </a:extLst>
          </p:cNvPr>
          <p:cNvSpPr>
            <a:spLocks noGrp="1" noChangeArrowheads="1"/>
          </p:cNvSpPr>
          <p:nvPr>
            <p:ph type="title"/>
          </p:nvPr>
        </p:nvSpPr>
        <p:spPr/>
        <p:txBody>
          <a:bodyPr/>
          <a:lstStyle/>
          <a:p>
            <a:pPr algn="ctr" eaLnBrk="1" hangingPunct="1"/>
            <a:r>
              <a:rPr lang="en-GB" altLang="en-US" sz="2800"/>
              <a:t>Low Transition Energy lattice</a:t>
            </a:r>
            <a:endParaRPr lang="ru-RU" altLang="en-US" sz="2800"/>
          </a:p>
        </p:txBody>
      </p:sp>
      <p:sp>
        <p:nvSpPr>
          <p:cNvPr id="23557" name="Rectangle 3">
            <a:extLst>
              <a:ext uri="{FF2B5EF4-FFF2-40B4-BE49-F238E27FC236}">
                <a16:creationId xmlns:a16="http://schemas.microsoft.com/office/drawing/2014/main" id="{C2037FCD-A88F-1E46-8455-FB3B58559559}"/>
              </a:ext>
            </a:extLst>
          </p:cNvPr>
          <p:cNvSpPr>
            <a:spLocks noGrp="1" noChangeArrowheads="1"/>
          </p:cNvSpPr>
          <p:nvPr>
            <p:ph type="body" idx="1"/>
          </p:nvPr>
        </p:nvSpPr>
        <p:spPr/>
        <p:txBody>
          <a:bodyPr/>
          <a:lstStyle/>
          <a:p>
            <a:pPr eaLnBrk="1" hangingPunct="1">
              <a:buFont typeface="Wingdings" pitchFamily="2" charset="2"/>
              <a:buNone/>
            </a:pPr>
            <a:r>
              <a:rPr lang="en-GB" altLang="en-US" sz="2000"/>
              <a:t>TWISS function:</a:t>
            </a:r>
          </a:p>
          <a:p>
            <a:pPr eaLnBrk="1" hangingPunct="1">
              <a:buFont typeface="Wingdings" pitchFamily="2" charset="2"/>
              <a:buNone/>
            </a:pPr>
            <a:r>
              <a:rPr lang="en-GB" altLang="en-US" sz="2000"/>
              <a:t>RING					ARC</a:t>
            </a:r>
            <a:endParaRPr lang="ru-RU" altLang="en-US" sz="2000"/>
          </a:p>
        </p:txBody>
      </p:sp>
      <p:pic>
        <p:nvPicPr>
          <p:cNvPr id="23558" name="Picture 4" descr="ring TWISS">
            <a:extLst>
              <a:ext uri="{FF2B5EF4-FFF2-40B4-BE49-F238E27FC236}">
                <a16:creationId xmlns:a16="http://schemas.microsoft.com/office/drawing/2014/main" id="{B6A8C200-1F46-754E-ACC1-90F64A2E3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08275"/>
            <a:ext cx="88138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BC70782F-6575-EA45-BED7-A09E61950A3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4578" name="Footer Placeholder 4">
            <a:extLst>
              <a:ext uri="{FF2B5EF4-FFF2-40B4-BE49-F238E27FC236}">
                <a16:creationId xmlns:a16="http://schemas.microsoft.com/office/drawing/2014/main" id="{CD5930D8-D3D9-164A-BB11-C32DB5D426B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4579" name="Slide Number Placeholder 5">
            <a:extLst>
              <a:ext uri="{FF2B5EF4-FFF2-40B4-BE49-F238E27FC236}">
                <a16:creationId xmlns:a16="http://schemas.microsoft.com/office/drawing/2014/main" id="{222BDA6E-10DE-734D-B3B2-B0504C4CB2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340DB0E-80D2-124D-B782-22CCCCF33582}" type="slidenum">
              <a:rPr lang="en-GB" altLang="en-US" sz="1400"/>
              <a:pPr>
                <a:spcBef>
                  <a:spcPct val="0"/>
                </a:spcBef>
                <a:buClrTx/>
                <a:buSzTx/>
                <a:buFontTx/>
                <a:buNone/>
              </a:pPr>
              <a:t>9</a:t>
            </a:fld>
            <a:endParaRPr lang="en-GB" altLang="en-US" sz="1400"/>
          </a:p>
        </p:txBody>
      </p:sp>
      <p:sp>
        <p:nvSpPr>
          <p:cNvPr id="24580" name="Rectangle 2">
            <a:extLst>
              <a:ext uri="{FF2B5EF4-FFF2-40B4-BE49-F238E27FC236}">
                <a16:creationId xmlns:a16="http://schemas.microsoft.com/office/drawing/2014/main" id="{3C7F47FE-A62C-864A-BA19-7F85D0DB394B}"/>
              </a:ext>
            </a:extLst>
          </p:cNvPr>
          <p:cNvSpPr>
            <a:spLocks noGrp="1" noChangeArrowheads="1"/>
          </p:cNvSpPr>
          <p:nvPr>
            <p:ph type="title"/>
          </p:nvPr>
        </p:nvSpPr>
        <p:spPr/>
        <p:txBody>
          <a:bodyPr/>
          <a:lstStyle/>
          <a:p>
            <a:pPr eaLnBrk="1" hangingPunct="1"/>
            <a:r>
              <a:rPr lang="en-GB" altLang="en-US" sz="2400"/>
              <a:t>DA for LTE option without errors &gt;1000 mm mrad for both planes</a:t>
            </a:r>
            <a:endParaRPr lang="ru-RU" altLang="en-US" sz="2400"/>
          </a:p>
        </p:txBody>
      </p:sp>
      <p:sp>
        <p:nvSpPr>
          <p:cNvPr id="24581" name="Rectangle 3">
            <a:extLst>
              <a:ext uri="{FF2B5EF4-FFF2-40B4-BE49-F238E27FC236}">
                <a16:creationId xmlns:a16="http://schemas.microsoft.com/office/drawing/2014/main" id="{65E9AA75-9064-9241-963C-692589B9819D}"/>
              </a:ext>
            </a:extLst>
          </p:cNvPr>
          <p:cNvSpPr>
            <a:spLocks noGrp="1" noChangeArrowheads="1"/>
          </p:cNvSpPr>
          <p:nvPr>
            <p:ph type="body" idx="1"/>
          </p:nvPr>
        </p:nvSpPr>
        <p:spPr/>
        <p:txBody>
          <a:bodyPr/>
          <a:lstStyle/>
          <a:p>
            <a:pPr eaLnBrk="1" hangingPunct="1"/>
            <a:r>
              <a:rPr lang="en-GB" altLang="en-US"/>
              <a:t>Phys aperture is limited by the quadrupole aperture and equals </a:t>
            </a:r>
          </a:p>
          <a:p>
            <a:pPr eaLnBrk="1" hangingPunct="1">
              <a:buFont typeface="Wingdings" pitchFamily="2" charset="2"/>
              <a:buNone/>
            </a:pPr>
            <a:r>
              <a:rPr lang="en-GB" altLang="en-US"/>
              <a:t>			A</a:t>
            </a:r>
            <a:r>
              <a:rPr lang="en-GB" altLang="en-US" baseline="-25000"/>
              <a:t>x,y</a:t>
            </a:r>
            <a:r>
              <a:rPr lang="en-GB" altLang="en-US"/>
              <a:t>=75/85 mm mrad</a:t>
            </a:r>
            <a:endParaRPr lang="ru-RU" altLang="en-US"/>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Designs\Blends.pot</Template>
  <TotalTime>67246</TotalTime>
  <Words>1420</Words>
  <Application>Microsoft Macintosh PowerPoint</Application>
  <PresentationFormat>Экран (4:3)</PresentationFormat>
  <Paragraphs>353</Paragraphs>
  <Slides>32</Slides>
  <Notes>7</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32</vt:i4>
      </vt:variant>
    </vt:vector>
  </HeadingPairs>
  <TitlesOfParts>
    <vt:vector size="39" baseType="lpstr">
      <vt:lpstr>Arial</vt:lpstr>
      <vt:lpstr>Calibri</vt:lpstr>
      <vt:lpstr>Tahoma</vt:lpstr>
      <vt:lpstr>Times New Roman</vt:lpstr>
      <vt:lpstr>Wingdings</vt:lpstr>
      <vt:lpstr>Blends</vt:lpstr>
      <vt:lpstr>Equation</vt:lpstr>
      <vt:lpstr>Yu. Senichev  HESR quadrupole and sextupole grouping</vt:lpstr>
      <vt:lpstr>Transition energy: number of quadrupole families </vt:lpstr>
      <vt:lpstr>Two and four superperiodicity of arc</vt:lpstr>
      <vt:lpstr>Chromaticity correction and sextupole non-linear effect: number of sextupole families</vt:lpstr>
      <vt:lpstr>Chromaticity correction and sextupole non-linear effect: number of sextupole families</vt:lpstr>
      <vt:lpstr>Transition energy: number of quadrupole families</vt:lpstr>
      <vt:lpstr>Chromaticity correction and sextupole non-linear effect: number of sextupole families</vt:lpstr>
      <vt:lpstr>Low Transition Energy lattice</vt:lpstr>
      <vt:lpstr>DA for LTE option without errors &gt;1000 mm mrad for both planes</vt:lpstr>
      <vt:lpstr>DA for LTE option with all errors &gt;60 mm mrad for both planes</vt:lpstr>
      <vt:lpstr>DA for LTE option with all errors &gt;60 mm mrad for both planes</vt:lpstr>
      <vt:lpstr>High Transition Energy (γt~i20) lattice</vt:lpstr>
      <vt:lpstr>DA for HTE option with errors for monochromatic beam~40 mm mrad and at dp/p=±0.3% DA→10 mm mrad</vt:lpstr>
      <vt:lpstr>Table</vt:lpstr>
      <vt:lpstr>Conclusion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FZJ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Post-RFQ beam dynamics: common requirements and solutions</dc:title>
  <dc:creator>Yurij Senichev</dc:creator>
  <cp:lastModifiedBy>Microsoft Office User</cp:lastModifiedBy>
  <cp:revision>193</cp:revision>
  <cp:lastPrinted>1601-01-01T00:00:00Z</cp:lastPrinted>
  <dcterms:created xsi:type="dcterms:W3CDTF">2005-04-12T07:21:20Z</dcterms:created>
  <dcterms:modified xsi:type="dcterms:W3CDTF">2023-03-04T13:50:40Z</dcterms:modified>
</cp:coreProperties>
</file>