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0" r:id="rId3"/>
    <p:sldId id="272" r:id="rId4"/>
    <p:sldId id="273" r:id="rId5"/>
    <p:sldId id="271" r:id="rId6"/>
    <p:sldId id="287" r:id="rId7"/>
    <p:sldId id="28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2" r:id="rId16"/>
    <p:sldId id="274" r:id="rId17"/>
    <p:sldId id="275" r:id="rId18"/>
    <p:sldId id="277" r:id="rId19"/>
    <p:sldId id="278" r:id="rId20"/>
    <p:sldId id="276" r:id="rId21"/>
    <p:sldId id="294" r:id="rId22"/>
    <p:sldId id="289" r:id="rId23"/>
    <p:sldId id="290" r:id="rId24"/>
    <p:sldId id="291" r:id="rId25"/>
    <p:sldId id="295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55D0-51C3-481F-94B8-ED26571169C6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E145-5AC7-4B77-8CD5-143635FBD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3E145-5AC7-4B77-8CD5-143635FBDD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E72F6-4E6F-4FEB-868A-1F8EBEA74DE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4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3E145-5AC7-4B77-8CD5-143635FBDD2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6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9EE01-E626-41C8-AE67-39591667F3DF}" type="slidenum">
              <a:rPr lang="en-US"/>
              <a:pPr/>
              <a:t>23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9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9EE01-E626-41C8-AE67-39591667F3DF}" type="slidenum">
              <a:rPr lang="en-US"/>
              <a:pPr/>
              <a:t>24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79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836713"/>
            <a:ext cx="4040188" cy="4119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836713"/>
            <a:ext cx="4041775" cy="41197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4921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2765964"/>
            <a:ext cx="1221946" cy="1261931"/>
          </a:xfrm>
          <a:prstGeom prst="rect">
            <a:avLst/>
          </a:prstGeom>
        </p:spPr>
      </p:pic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 smtClean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9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dirty="0" smtClean="0"/>
              <a:t>Click to </a:t>
            </a:r>
            <a:r>
              <a:rPr kumimoji="0" lang="fr-CH" dirty="0" err="1" smtClean="0"/>
              <a:t>edit</a:t>
            </a:r>
            <a:r>
              <a:rPr kumimoji="0" lang="fr-CH" dirty="0" smtClean="0"/>
              <a:t> Master </a:t>
            </a:r>
            <a:r>
              <a:rPr kumimoji="0" lang="fr-CH" dirty="0" err="1" smtClean="0"/>
              <a:t>title</a:t>
            </a:r>
            <a:r>
              <a:rPr kumimoji="0" lang="fr-CH" dirty="0" smtClean="0"/>
              <a:t> style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199" y="818984"/>
            <a:ext cx="4059141" cy="513160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Click to edit Master text styles</a:t>
            </a:r>
          </a:p>
          <a:p>
            <a:pPr lvl="1" eaLnBrk="1" latinLnBrk="0" hangingPunct="1"/>
            <a:r>
              <a:rPr lang="fr-CH" smtClean="0"/>
              <a:t>Second level</a:t>
            </a:r>
          </a:p>
          <a:p>
            <a:pPr lvl="2" eaLnBrk="1" latinLnBrk="0" hangingPunct="1"/>
            <a:r>
              <a:rPr lang="fr-CH" smtClean="0"/>
              <a:t>Third level</a:t>
            </a:r>
          </a:p>
          <a:p>
            <a:pPr lvl="3" eaLnBrk="1" latinLnBrk="0" hangingPunct="1"/>
            <a:r>
              <a:rPr lang="fr-CH" smtClean="0"/>
              <a:t>Fourth level</a:t>
            </a:r>
          </a:p>
          <a:p>
            <a:pPr lvl="4" eaLnBrk="1" latinLnBrk="0" hangingPunct="1"/>
            <a:r>
              <a:rPr lang="fr-CH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7658" y="818984"/>
            <a:ext cx="4056395" cy="513160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 eaLnBrk="1" latinLnBrk="0" hangingPunct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 eaLnBrk="1" latinLnBrk="0" hangingPunct="1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 eaLnBrk="1" latinLnBrk="0" hangingPunct="1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 eaLnBrk="1" latinLnBrk="0" hangingPunct="1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kumimoji="0"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4921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49212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802312"/>
            <a:ext cx="8226854" cy="519071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82" r:id="rId7"/>
    <p:sldLayoutId id="2147483679" r:id="rId8"/>
    <p:sldLayoutId id="2147483664" r:id="rId9"/>
    <p:sldLayoutId id="2147483665" r:id="rId10"/>
    <p:sldLayoutId id="214748366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ts val="1200"/>
        </a:spcBef>
        <a:buClr>
          <a:schemeClr val="tx1"/>
        </a:buClr>
        <a:buSzPct val="8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ts val="1200"/>
        </a:spcBef>
        <a:buClr>
          <a:schemeClr val="tx1"/>
        </a:buClr>
        <a:buSzPct val="85000"/>
        <a:buFont typeface="Courier New" panose="02070309020205020404" pitchFamily="49" charset="0"/>
        <a:buChar char="o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ts val="1200"/>
        </a:spcBef>
        <a:buClr>
          <a:schemeClr val="tx1"/>
        </a:buClr>
        <a:buSzPct val="90000"/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ts val="12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hyperlink" Target="https://indico.cern.ch/event/565314/contributions/2285748/attachments/1467495/2280225/Two-layers.xlsx" TargetMode="Externa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11" Type="http://schemas.openxmlformats.org/officeDocument/2006/relationships/image" Target="../media/image11.png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40.png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55.gif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9.png"/><Relationship Id="rId9" Type="http://schemas.openxmlformats.org/officeDocument/2006/relationships/image" Target="../media/image70.png"/><Relationship Id="rId1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Surface impedance 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bulk metal: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Thin film over a substrate (metal)?</a:t>
            </a:r>
          </a:p>
          <a:p>
            <a:pPr lvl="1"/>
            <a:r>
              <a:rPr lang="en-US" dirty="0" smtClean="0"/>
              <a:t>Depends on </a:t>
            </a:r>
            <a:r>
              <a:rPr lang="en-US" dirty="0" smtClean="0">
                <a:solidFill>
                  <a:srgbClr val="FF0000"/>
                </a:solidFill>
              </a:rPr>
              <a:t>substrate</a:t>
            </a:r>
          </a:p>
          <a:p>
            <a:pPr lvl="1"/>
            <a:r>
              <a:rPr lang="en-US" dirty="0" smtClean="0"/>
              <a:t>Depends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FF0000"/>
                </a:solidFill>
              </a:rPr>
              <a:t>thickness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skin depth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Practice</a:t>
            </a:r>
            <a:r>
              <a:rPr lang="en-US" dirty="0" smtClean="0"/>
              <a:t>: open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two-layers.xlsx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hanks to </a:t>
            </a:r>
            <a:r>
              <a:rPr lang="en-GB" dirty="0" smtClean="0">
                <a:solidFill>
                  <a:srgbClr val="FF0000"/>
                </a:solidFill>
              </a:rPr>
              <a:t>Patrick </a:t>
            </a:r>
            <a:r>
              <a:rPr lang="en-GB" dirty="0" err="1">
                <a:solidFill>
                  <a:srgbClr val="FF0000"/>
                </a:solidFill>
              </a:rPr>
              <a:t>Krkotić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Uwe </a:t>
            </a:r>
            <a:r>
              <a:rPr lang="en-GB" dirty="0" err="1" smtClean="0">
                <a:solidFill>
                  <a:srgbClr val="FF0000"/>
                </a:solidFill>
              </a:rPr>
              <a:t>Niedermayer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the paper “Iterative </a:t>
            </a:r>
            <a:r>
              <a:rPr lang="en-GB" dirty="0"/>
              <a:t>Model for Calculating the Surface Impedance of </a:t>
            </a:r>
            <a:r>
              <a:rPr lang="en-GB" dirty="0" smtClean="0"/>
              <a:t>Multilayers”, 2016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576943"/>
              </p:ext>
            </p:extLst>
          </p:nvPr>
        </p:nvGraphicFramePr>
        <p:xfrm>
          <a:off x="3813175" y="631801"/>
          <a:ext cx="2092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4" imgW="1155600" imgH="444240" progId="Equation.3">
                  <p:embed/>
                </p:oleObj>
              </mc:Choice>
              <mc:Fallback>
                <p:oleObj name="Equation" r:id="rId4" imgW="1155600" imgH="444240" progId="Equation.3">
                  <p:embed/>
                  <p:pic>
                    <p:nvPicPr>
                      <p:cNvPr id="9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631801"/>
                        <a:ext cx="20923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88158"/>
              </p:ext>
            </p:extLst>
          </p:nvPr>
        </p:nvGraphicFramePr>
        <p:xfrm>
          <a:off x="3275856" y="3290187"/>
          <a:ext cx="21066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6" imgW="1168200" imgH="482400" progId="Equation.3">
                  <p:embed/>
                </p:oleObj>
              </mc:Choice>
              <mc:Fallback>
                <p:oleObj name="Equation" r:id="rId6" imgW="1168200" imgH="482400" progId="Equation.3">
                  <p:embed/>
                  <p:pic>
                    <p:nvPicPr>
                      <p:cNvPr id="6" name="Ogget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290187"/>
                        <a:ext cx="2106612" cy="8715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542559"/>
              </p:ext>
            </p:extLst>
          </p:nvPr>
        </p:nvGraphicFramePr>
        <p:xfrm>
          <a:off x="6444208" y="620688"/>
          <a:ext cx="1150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8" imgW="672840" imgH="482400" progId="Equation.3">
                  <p:embed/>
                </p:oleObj>
              </mc:Choice>
              <mc:Fallback>
                <p:oleObj name="Equation" r:id="rId8" imgW="672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620688"/>
                        <a:ext cx="11509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5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Coil measurement from 100 kHz </a:t>
            </a:r>
            <a:r>
              <a:rPr lang="en-US" smtClean="0"/>
              <a:t>to 2 </a:t>
            </a:r>
            <a:r>
              <a:rPr lang="en-US" dirty="0" smtClean="0"/>
              <a:t>MHz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1986" name="Picture 2" descr="https://cdn.rohde-schwarz.com/pws/product/znb/ZNB_front_4_lightbox_lands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58864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Risultati immagini per co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328193" cy="17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1586975" y="3551802"/>
            <a:ext cx="5184119" cy="861500"/>
          </a:xfrm>
          <a:custGeom>
            <a:avLst/>
            <a:gdLst>
              <a:gd name="connsiteX0" fmla="*/ 0 w 5184119"/>
              <a:gd name="connsiteY0" fmla="*/ 0 h 861500"/>
              <a:gd name="connsiteX1" fmla="*/ 75570 w 5184119"/>
              <a:gd name="connsiteY1" fmla="*/ 302281 h 861500"/>
              <a:gd name="connsiteX2" fmla="*/ 211597 w 5184119"/>
              <a:gd name="connsiteY2" fmla="*/ 445864 h 861500"/>
              <a:gd name="connsiteX3" fmla="*/ 400523 w 5184119"/>
              <a:gd name="connsiteY3" fmla="*/ 589448 h 861500"/>
              <a:gd name="connsiteX4" fmla="*/ 597005 w 5184119"/>
              <a:gd name="connsiteY4" fmla="*/ 710360 h 861500"/>
              <a:gd name="connsiteX5" fmla="*/ 861501 w 5184119"/>
              <a:gd name="connsiteY5" fmla="*/ 763259 h 861500"/>
              <a:gd name="connsiteX6" fmla="*/ 1156225 w 5184119"/>
              <a:gd name="connsiteY6" fmla="*/ 838829 h 861500"/>
              <a:gd name="connsiteX7" fmla="*/ 1503848 w 5184119"/>
              <a:gd name="connsiteY7" fmla="*/ 861500 h 861500"/>
              <a:gd name="connsiteX8" fmla="*/ 1972384 w 5184119"/>
              <a:gd name="connsiteY8" fmla="*/ 861500 h 861500"/>
              <a:gd name="connsiteX9" fmla="*/ 2856556 w 5184119"/>
              <a:gd name="connsiteY9" fmla="*/ 853943 h 861500"/>
              <a:gd name="connsiteX10" fmla="*/ 3415775 w 5184119"/>
              <a:gd name="connsiteY10" fmla="*/ 793487 h 861500"/>
              <a:gd name="connsiteX11" fmla="*/ 3990109 w 5184119"/>
              <a:gd name="connsiteY11" fmla="*/ 627233 h 861500"/>
              <a:gd name="connsiteX12" fmla="*/ 4655127 w 5184119"/>
              <a:gd name="connsiteY12" fmla="*/ 256938 h 861500"/>
              <a:gd name="connsiteX13" fmla="*/ 4866724 w 5184119"/>
              <a:gd name="connsiteY13" fmla="*/ 60456 h 861500"/>
              <a:gd name="connsiteX14" fmla="*/ 5040536 w 5184119"/>
              <a:gd name="connsiteY14" fmla="*/ 22671 h 861500"/>
              <a:gd name="connsiteX15" fmla="*/ 5078321 w 5184119"/>
              <a:gd name="connsiteY15" fmla="*/ 68013 h 861500"/>
              <a:gd name="connsiteX16" fmla="*/ 5116106 w 5184119"/>
              <a:gd name="connsiteY16" fmla="*/ 136026 h 861500"/>
              <a:gd name="connsiteX17" fmla="*/ 5146334 w 5184119"/>
              <a:gd name="connsiteY17" fmla="*/ 219153 h 861500"/>
              <a:gd name="connsiteX18" fmla="*/ 5138777 w 5184119"/>
              <a:gd name="connsiteY18" fmla="*/ 287167 h 861500"/>
              <a:gd name="connsiteX19" fmla="*/ 5184119 w 5184119"/>
              <a:gd name="connsiteY19" fmla="*/ 408079 h 861500"/>
              <a:gd name="connsiteX20" fmla="*/ 5169005 w 5184119"/>
              <a:gd name="connsiteY20" fmla="*/ 423193 h 86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84119" h="861500">
                <a:moveTo>
                  <a:pt x="0" y="0"/>
                </a:moveTo>
                <a:lnTo>
                  <a:pt x="75570" y="302281"/>
                </a:lnTo>
                <a:lnTo>
                  <a:pt x="211597" y="445864"/>
                </a:lnTo>
                <a:lnTo>
                  <a:pt x="400523" y="589448"/>
                </a:lnTo>
                <a:lnTo>
                  <a:pt x="597005" y="710360"/>
                </a:lnTo>
                <a:lnTo>
                  <a:pt x="861501" y="763259"/>
                </a:lnTo>
                <a:lnTo>
                  <a:pt x="1156225" y="838829"/>
                </a:lnTo>
                <a:lnTo>
                  <a:pt x="1503848" y="861500"/>
                </a:lnTo>
                <a:lnTo>
                  <a:pt x="1972384" y="861500"/>
                </a:lnTo>
                <a:lnTo>
                  <a:pt x="2856556" y="853943"/>
                </a:lnTo>
                <a:lnTo>
                  <a:pt x="3415775" y="793487"/>
                </a:lnTo>
                <a:lnTo>
                  <a:pt x="3990109" y="627233"/>
                </a:lnTo>
                <a:lnTo>
                  <a:pt x="4655127" y="256938"/>
                </a:lnTo>
                <a:lnTo>
                  <a:pt x="4866724" y="60456"/>
                </a:lnTo>
                <a:lnTo>
                  <a:pt x="5040536" y="22671"/>
                </a:lnTo>
                <a:lnTo>
                  <a:pt x="5078321" y="68013"/>
                </a:lnTo>
                <a:lnTo>
                  <a:pt x="5116106" y="136026"/>
                </a:lnTo>
                <a:lnTo>
                  <a:pt x="5146334" y="219153"/>
                </a:lnTo>
                <a:lnTo>
                  <a:pt x="5138777" y="287167"/>
                </a:lnTo>
                <a:lnTo>
                  <a:pt x="5184119" y="408079"/>
                </a:lnTo>
                <a:lnTo>
                  <a:pt x="5169005" y="423193"/>
                </a:lnTo>
              </a:path>
            </a:pathLst>
          </a:cu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47431" y="3491345"/>
            <a:ext cx="6355458" cy="861501"/>
          </a:xfrm>
          <a:custGeom>
            <a:avLst/>
            <a:gdLst>
              <a:gd name="connsiteX0" fmla="*/ 6355458 w 6355458"/>
              <a:gd name="connsiteY0" fmla="*/ 460979 h 861501"/>
              <a:gd name="connsiteX1" fmla="*/ 6287445 w 6355458"/>
              <a:gd name="connsiteY1" fmla="*/ 340067 h 861501"/>
              <a:gd name="connsiteX2" fmla="*/ 6219432 w 6355458"/>
              <a:gd name="connsiteY2" fmla="*/ 211597 h 861501"/>
              <a:gd name="connsiteX3" fmla="*/ 6075848 w 6355458"/>
              <a:gd name="connsiteY3" fmla="*/ 105799 h 861501"/>
              <a:gd name="connsiteX4" fmla="*/ 5871809 w 6355458"/>
              <a:gd name="connsiteY4" fmla="*/ 45343 h 861501"/>
              <a:gd name="connsiteX5" fmla="*/ 5599756 w 6355458"/>
              <a:gd name="connsiteY5" fmla="*/ 0 h 861501"/>
              <a:gd name="connsiteX6" fmla="*/ 5380602 w 6355458"/>
              <a:gd name="connsiteY6" fmla="*/ 7557 h 861501"/>
              <a:gd name="connsiteX7" fmla="*/ 4964966 w 6355458"/>
              <a:gd name="connsiteY7" fmla="*/ 22672 h 861501"/>
              <a:gd name="connsiteX8" fmla="*/ 4760926 w 6355458"/>
              <a:gd name="connsiteY8" fmla="*/ 75571 h 861501"/>
              <a:gd name="connsiteX9" fmla="*/ 4594671 w 6355458"/>
              <a:gd name="connsiteY9" fmla="*/ 204040 h 861501"/>
              <a:gd name="connsiteX10" fmla="*/ 4413303 w 6355458"/>
              <a:gd name="connsiteY10" fmla="*/ 340067 h 861501"/>
              <a:gd name="connsiteX11" fmla="*/ 4179035 w 6355458"/>
              <a:gd name="connsiteY11" fmla="*/ 453422 h 861501"/>
              <a:gd name="connsiteX12" fmla="*/ 3876754 w 6355458"/>
              <a:gd name="connsiteY12" fmla="*/ 581891 h 861501"/>
              <a:gd name="connsiteX13" fmla="*/ 3597144 w 6355458"/>
              <a:gd name="connsiteY13" fmla="*/ 680133 h 861501"/>
              <a:gd name="connsiteX14" fmla="*/ 3302420 w 6355458"/>
              <a:gd name="connsiteY14" fmla="*/ 778374 h 861501"/>
              <a:gd name="connsiteX15" fmla="*/ 3060595 w 6355458"/>
              <a:gd name="connsiteY15" fmla="*/ 808602 h 861501"/>
              <a:gd name="connsiteX16" fmla="*/ 2901898 w 6355458"/>
              <a:gd name="connsiteY16" fmla="*/ 838830 h 861501"/>
              <a:gd name="connsiteX17" fmla="*/ 2289779 w 6355458"/>
              <a:gd name="connsiteY17" fmla="*/ 846387 h 861501"/>
              <a:gd name="connsiteX18" fmla="*/ 1571862 w 6355458"/>
              <a:gd name="connsiteY18" fmla="*/ 861501 h 861501"/>
              <a:gd name="connsiteX19" fmla="*/ 1269581 w 6355458"/>
              <a:gd name="connsiteY19" fmla="*/ 853944 h 861501"/>
              <a:gd name="connsiteX20" fmla="*/ 997528 w 6355458"/>
              <a:gd name="connsiteY20" fmla="*/ 823716 h 861501"/>
              <a:gd name="connsiteX21" fmla="*/ 778374 w 6355458"/>
              <a:gd name="connsiteY21" fmla="*/ 763260 h 861501"/>
              <a:gd name="connsiteX22" fmla="*/ 642348 w 6355458"/>
              <a:gd name="connsiteY22" fmla="*/ 740589 h 861501"/>
              <a:gd name="connsiteX23" fmla="*/ 476093 w 6355458"/>
              <a:gd name="connsiteY23" fmla="*/ 680133 h 861501"/>
              <a:gd name="connsiteX24" fmla="*/ 347624 w 6355458"/>
              <a:gd name="connsiteY24" fmla="*/ 589448 h 861501"/>
              <a:gd name="connsiteX25" fmla="*/ 188926 w 6355458"/>
              <a:gd name="connsiteY25" fmla="*/ 460979 h 861501"/>
              <a:gd name="connsiteX26" fmla="*/ 105799 w 6355458"/>
              <a:gd name="connsiteY26" fmla="*/ 347624 h 861501"/>
              <a:gd name="connsiteX27" fmla="*/ 22671 w 6355458"/>
              <a:gd name="connsiteY27" fmla="*/ 128470 h 861501"/>
              <a:gd name="connsiteX28" fmla="*/ 0 w 6355458"/>
              <a:gd name="connsiteY28" fmla="*/ 30229 h 861501"/>
              <a:gd name="connsiteX29" fmla="*/ 0 w 6355458"/>
              <a:gd name="connsiteY29" fmla="*/ 30229 h 8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55458" h="861501">
                <a:moveTo>
                  <a:pt x="6355458" y="460979"/>
                </a:moveTo>
                <a:lnTo>
                  <a:pt x="6287445" y="340067"/>
                </a:lnTo>
                <a:lnTo>
                  <a:pt x="6219432" y="211597"/>
                </a:lnTo>
                <a:lnTo>
                  <a:pt x="6075848" y="105799"/>
                </a:lnTo>
                <a:lnTo>
                  <a:pt x="5871809" y="45343"/>
                </a:lnTo>
                <a:lnTo>
                  <a:pt x="5599756" y="0"/>
                </a:lnTo>
                <a:lnTo>
                  <a:pt x="5380602" y="7557"/>
                </a:lnTo>
                <a:lnTo>
                  <a:pt x="4964966" y="22672"/>
                </a:lnTo>
                <a:lnTo>
                  <a:pt x="4760926" y="75571"/>
                </a:lnTo>
                <a:lnTo>
                  <a:pt x="4594671" y="204040"/>
                </a:lnTo>
                <a:lnTo>
                  <a:pt x="4413303" y="340067"/>
                </a:lnTo>
                <a:lnTo>
                  <a:pt x="4179035" y="453422"/>
                </a:lnTo>
                <a:lnTo>
                  <a:pt x="3876754" y="581891"/>
                </a:lnTo>
                <a:lnTo>
                  <a:pt x="3597144" y="680133"/>
                </a:lnTo>
                <a:lnTo>
                  <a:pt x="3302420" y="778374"/>
                </a:lnTo>
                <a:lnTo>
                  <a:pt x="3060595" y="808602"/>
                </a:lnTo>
                <a:lnTo>
                  <a:pt x="2901898" y="838830"/>
                </a:lnTo>
                <a:lnTo>
                  <a:pt x="2289779" y="846387"/>
                </a:lnTo>
                <a:lnTo>
                  <a:pt x="1571862" y="861501"/>
                </a:lnTo>
                <a:lnTo>
                  <a:pt x="1269581" y="853944"/>
                </a:lnTo>
                <a:lnTo>
                  <a:pt x="997528" y="823716"/>
                </a:lnTo>
                <a:lnTo>
                  <a:pt x="778374" y="763260"/>
                </a:lnTo>
                <a:lnTo>
                  <a:pt x="642348" y="740589"/>
                </a:lnTo>
                <a:lnTo>
                  <a:pt x="476093" y="680133"/>
                </a:lnTo>
                <a:lnTo>
                  <a:pt x="347624" y="589448"/>
                </a:lnTo>
                <a:lnTo>
                  <a:pt x="188926" y="460979"/>
                </a:lnTo>
                <a:lnTo>
                  <a:pt x="105799" y="347624"/>
                </a:lnTo>
                <a:lnTo>
                  <a:pt x="22671" y="128470"/>
                </a:lnTo>
                <a:lnTo>
                  <a:pt x="0" y="30229"/>
                </a:lnTo>
                <a:lnTo>
                  <a:pt x="0" y="30229"/>
                </a:lnTo>
              </a:path>
            </a:pathLst>
          </a:cu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measurement is done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02312"/>
                <a:ext cx="8075240" cy="5217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We’ll measure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11</a:t>
                </a:r>
                <a:endParaRPr lang="en-US" baseline="-25000" dirty="0" smtClean="0"/>
              </a:p>
              <a:p>
                <a:r>
                  <a:rPr lang="en-US" dirty="0"/>
                  <a:t>(i.e. S</a:t>
                </a:r>
                <a:r>
                  <a:rPr lang="en-US" baseline="-25000" dirty="0"/>
                  <a:t>1</a:t>
                </a:r>
                <a:r>
                  <a:rPr lang="en-US" baseline="-25000" dirty="0">
                    <a:sym typeface="Symbol" panose="05050102010706020507" pitchFamily="18" charset="2"/>
                  </a:rPr>
                  <a:t></a:t>
                </a:r>
                <a:r>
                  <a:rPr lang="en-US" baseline="-25000" dirty="0"/>
                  <a:t>1</a:t>
                </a:r>
                <a:r>
                  <a:rPr lang="en-US" dirty="0"/>
                  <a:t>) </a:t>
                </a:r>
                <a:r>
                  <a:rPr lang="en-US" dirty="0" smtClean="0"/>
                  <a:t>power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from port 1</a:t>
                </a:r>
                <a:r>
                  <a:rPr lang="en-US" dirty="0" smtClean="0"/>
                  <a:t> going back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into port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𝐹𝑊𝐷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If no power dissipated by the coil: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Output</a:t>
                </a:r>
                <a:r>
                  <a:rPr lang="en-US" dirty="0" smtClean="0"/>
                  <a:t> from VNA is always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dB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What happens</a:t>
                </a:r>
                <a:r>
                  <a:rPr lang="en-US" dirty="0" smtClean="0"/>
                  <a:t> when we put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material</a:t>
                </a:r>
                <a:r>
                  <a:rPr lang="en-US" dirty="0" smtClean="0"/>
                  <a:t> (with or without coating!)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facing the coil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2312"/>
                <a:ext cx="8075240" cy="5217582"/>
              </a:xfrm>
              <a:prstGeom prst="rect">
                <a:avLst/>
              </a:prstGeom>
              <a:blipFill>
                <a:blip r:embed="rId2"/>
                <a:stretch>
                  <a:fillRect l="-75" t="-818" r="-1208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Cavity measurement with </a:t>
            </a:r>
            <a:r>
              <a:rPr lang="en-US" dirty="0" err="1" smtClean="0"/>
              <a:t>Keysight</a:t>
            </a:r>
            <a:r>
              <a:rPr lang="en-US" dirty="0" smtClean="0"/>
              <a:t> VNA up to 1.5 GHz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t="15000" r="19129" b="16001"/>
          <a:stretch/>
        </p:blipFill>
        <p:spPr>
          <a:xfrm>
            <a:off x="233031" y="725621"/>
            <a:ext cx="5180271" cy="3135427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9" t="8898" r="3523" b="22985"/>
          <a:stretch/>
        </p:blipFill>
        <p:spPr bwMode="auto">
          <a:xfrm>
            <a:off x="5467293" y="3434501"/>
            <a:ext cx="2521598" cy="262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7" t="15819" r="6491" b="18772"/>
          <a:stretch/>
        </p:blipFill>
        <p:spPr bwMode="auto">
          <a:xfrm>
            <a:off x="5434544" y="3434501"/>
            <a:ext cx="2567264" cy="262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0627" y="4572291"/>
            <a:ext cx="1434491" cy="72008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194010" y="3370433"/>
            <a:ext cx="3393104" cy="1269580"/>
          </a:xfrm>
          <a:custGeom>
            <a:avLst/>
            <a:gdLst>
              <a:gd name="connsiteX0" fmla="*/ 7557 w 3393104"/>
              <a:gd name="connsiteY0" fmla="*/ 0 h 1269580"/>
              <a:gd name="connsiteX1" fmla="*/ 0 w 3393104"/>
              <a:gd name="connsiteY1" fmla="*/ 151141 h 1269580"/>
              <a:gd name="connsiteX2" fmla="*/ 30228 w 3393104"/>
              <a:gd name="connsiteY2" fmla="*/ 347623 h 1269580"/>
              <a:gd name="connsiteX3" fmla="*/ 90684 w 3393104"/>
              <a:gd name="connsiteY3" fmla="*/ 544106 h 1269580"/>
              <a:gd name="connsiteX4" fmla="*/ 204040 w 3393104"/>
              <a:gd name="connsiteY4" fmla="*/ 748146 h 1269580"/>
              <a:gd name="connsiteX5" fmla="*/ 370294 w 3393104"/>
              <a:gd name="connsiteY5" fmla="*/ 937071 h 1269580"/>
              <a:gd name="connsiteX6" fmla="*/ 604562 w 3393104"/>
              <a:gd name="connsiteY6" fmla="*/ 1057984 h 1269580"/>
              <a:gd name="connsiteX7" fmla="*/ 853944 w 3393104"/>
              <a:gd name="connsiteY7" fmla="*/ 1125997 h 1269580"/>
              <a:gd name="connsiteX8" fmla="*/ 1201567 w 3393104"/>
              <a:gd name="connsiteY8" fmla="*/ 1194010 h 1269580"/>
              <a:gd name="connsiteX9" fmla="*/ 1564304 w 3393104"/>
              <a:gd name="connsiteY9" fmla="*/ 1239352 h 1269580"/>
              <a:gd name="connsiteX10" fmla="*/ 1934598 w 3393104"/>
              <a:gd name="connsiteY10" fmla="*/ 1269580 h 1269580"/>
              <a:gd name="connsiteX11" fmla="*/ 2720529 w 3393104"/>
              <a:gd name="connsiteY11" fmla="*/ 1262023 h 1269580"/>
              <a:gd name="connsiteX12" fmla="*/ 3053038 w 3393104"/>
              <a:gd name="connsiteY12" fmla="*/ 1254466 h 1269580"/>
              <a:gd name="connsiteX13" fmla="*/ 3393104 w 3393104"/>
              <a:gd name="connsiteY13" fmla="*/ 1239352 h 12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3104" h="1269580">
                <a:moveTo>
                  <a:pt x="7557" y="0"/>
                </a:moveTo>
                <a:lnTo>
                  <a:pt x="0" y="151141"/>
                </a:lnTo>
                <a:lnTo>
                  <a:pt x="30228" y="347623"/>
                </a:lnTo>
                <a:lnTo>
                  <a:pt x="90684" y="544106"/>
                </a:lnTo>
                <a:lnTo>
                  <a:pt x="204040" y="748146"/>
                </a:lnTo>
                <a:lnTo>
                  <a:pt x="370294" y="937071"/>
                </a:lnTo>
                <a:lnTo>
                  <a:pt x="604562" y="1057984"/>
                </a:lnTo>
                <a:lnTo>
                  <a:pt x="853944" y="1125997"/>
                </a:lnTo>
                <a:lnTo>
                  <a:pt x="1201567" y="1194010"/>
                </a:lnTo>
                <a:lnTo>
                  <a:pt x="1564304" y="1239352"/>
                </a:lnTo>
                <a:lnTo>
                  <a:pt x="1934598" y="1269580"/>
                </a:lnTo>
                <a:lnTo>
                  <a:pt x="2720529" y="1262023"/>
                </a:lnTo>
                <a:lnTo>
                  <a:pt x="3053038" y="1254466"/>
                </a:lnTo>
                <a:lnTo>
                  <a:pt x="3393104" y="1239352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14747" y="4572291"/>
            <a:ext cx="1434491" cy="72008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25283" y="3355319"/>
            <a:ext cx="6975134" cy="1254466"/>
          </a:xfrm>
          <a:custGeom>
            <a:avLst/>
            <a:gdLst>
              <a:gd name="connsiteX0" fmla="*/ 6831550 w 6975134"/>
              <a:gd name="connsiteY0" fmla="*/ 1254466 h 1254466"/>
              <a:gd name="connsiteX1" fmla="*/ 6884449 w 6975134"/>
              <a:gd name="connsiteY1" fmla="*/ 1246909 h 1254466"/>
              <a:gd name="connsiteX2" fmla="*/ 6914677 w 6975134"/>
              <a:gd name="connsiteY2" fmla="*/ 1216681 h 1254466"/>
              <a:gd name="connsiteX3" fmla="*/ 6975134 w 6975134"/>
              <a:gd name="connsiteY3" fmla="*/ 1133554 h 1254466"/>
              <a:gd name="connsiteX4" fmla="*/ 6975134 w 6975134"/>
              <a:gd name="connsiteY4" fmla="*/ 1057983 h 1254466"/>
              <a:gd name="connsiteX5" fmla="*/ 6975134 w 6975134"/>
              <a:gd name="connsiteY5" fmla="*/ 959742 h 1254466"/>
              <a:gd name="connsiteX6" fmla="*/ 6960019 w 6975134"/>
              <a:gd name="connsiteY6" fmla="*/ 853944 h 1254466"/>
              <a:gd name="connsiteX7" fmla="*/ 6884449 w 6975134"/>
              <a:gd name="connsiteY7" fmla="*/ 733031 h 1254466"/>
              <a:gd name="connsiteX8" fmla="*/ 6763537 w 6975134"/>
              <a:gd name="connsiteY8" fmla="*/ 649904 h 1254466"/>
              <a:gd name="connsiteX9" fmla="*/ 6619953 w 6975134"/>
              <a:gd name="connsiteY9" fmla="*/ 581891 h 1254466"/>
              <a:gd name="connsiteX10" fmla="*/ 6295001 w 6975134"/>
              <a:gd name="connsiteY10" fmla="*/ 491207 h 1254466"/>
              <a:gd name="connsiteX11" fmla="*/ 5962492 w 6975134"/>
              <a:gd name="connsiteY11" fmla="*/ 445864 h 1254466"/>
              <a:gd name="connsiteX12" fmla="*/ 5221904 w 6975134"/>
              <a:gd name="connsiteY12" fmla="*/ 415636 h 1254466"/>
              <a:gd name="connsiteX13" fmla="*/ 4405745 w 6975134"/>
              <a:gd name="connsiteY13" fmla="*/ 385408 h 1254466"/>
              <a:gd name="connsiteX14" fmla="*/ 3982552 w 6975134"/>
              <a:gd name="connsiteY14" fmla="*/ 415636 h 1254466"/>
              <a:gd name="connsiteX15" fmla="*/ 3793626 w 6975134"/>
              <a:gd name="connsiteY15" fmla="*/ 430750 h 1254466"/>
              <a:gd name="connsiteX16" fmla="*/ 3370433 w 6975134"/>
              <a:gd name="connsiteY16" fmla="*/ 528992 h 1254466"/>
              <a:gd name="connsiteX17" fmla="*/ 3068152 w 6975134"/>
              <a:gd name="connsiteY17" fmla="*/ 604562 h 1254466"/>
              <a:gd name="connsiteX18" fmla="*/ 2728086 w 6975134"/>
              <a:gd name="connsiteY18" fmla="*/ 680132 h 1254466"/>
              <a:gd name="connsiteX19" fmla="*/ 2327563 w 6975134"/>
              <a:gd name="connsiteY19" fmla="*/ 785931 h 1254466"/>
              <a:gd name="connsiteX20" fmla="*/ 1881699 w 6975134"/>
              <a:gd name="connsiteY20" fmla="*/ 823716 h 1254466"/>
              <a:gd name="connsiteX21" fmla="*/ 1564304 w 6975134"/>
              <a:gd name="connsiteY21" fmla="*/ 846387 h 1254466"/>
              <a:gd name="connsiteX22" fmla="*/ 1156224 w 6975134"/>
              <a:gd name="connsiteY22" fmla="*/ 823716 h 1254466"/>
              <a:gd name="connsiteX23" fmla="*/ 823715 w 6975134"/>
              <a:gd name="connsiteY23" fmla="*/ 793488 h 1254466"/>
              <a:gd name="connsiteX24" fmla="*/ 657461 w 6975134"/>
              <a:gd name="connsiteY24" fmla="*/ 785931 h 1254466"/>
              <a:gd name="connsiteX25" fmla="*/ 491206 w 6975134"/>
              <a:gd name="connsiteY25" fmla="*/ 740588 h 1254466"/>
              <a:gd name="connsiteX26" fmla="*/ 408079 w 6975134"/>
              <a:gd name="connsiteY26" fmla="*/ 702803 h 1254466"/>
              <a:gd name="connsiteX27" fmla="*/ 279610 w 6975134"/>
              <a:gd name="connsiteY27" fmla="*/ 649904 h 1254466"/>
              <a:gd name="connsiteX28" fmla="*/ 226710 w 6975134"/>
              <a:gd name="connsiteY28" fmla="*/ 581891 h 1254466"/>
              <a:gd name="connsiteX29" fmla="*/ 143583 w 6975134"/>
              <a:gd name="connsiteY29" fmla="*/ 506321 h 1254466"/>
              <a:gd name="connsiteX30" fmla="*/ 83127 w 6975134"/>
              <a:gd name="connsiteY30" fmla="*/ 438307 h 1254466"/>
              <a:gd name="connsiteX31" fmla="*/ 30228 w 6975134"/>
              <a:gd name="connsiteY31" fmla="*/ 347623 h 1254466"/>
              <a:gd name="connsiteX32" fmla="*/ 0 w 6975134"/>
              <a:gd name="connsiteY32" fmla="*/ 264496 h 1254466"/>
              <a:gd name="connsiteX33" fmla="*/ 7557 w 6975134"/>
              <a:gd name="connsiteY33" fmla="*/ 7557 h 1254466"/>
              <a:gd name="connsiteX34" fmla="*/ 15114 w 6975134"/>
              <a:gd name="connsiteY34" fmla="*/ 0 h 125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75134" h="1254466">
                <a:moveTo>
                  <a:pt x="6831550" y="1254466"/>
                </a:moveTo>
                <a:lnTo>
                  <a:pt x="6884449" y="1246909"/>
                </a:lnTo>
                <a:lnTo>
                  <a:pt x="6914677" y="1216681"/>
                </a:lnTo>
                <a:lnTo>
                  <a:pt x="6975134" y="1133554"/>
                </a:lnTo>
                <a:lnTo>
                  <a:pt x="6975134" y="1057983"/>
                </a:lnTo>
                <a:lnTo>
                  <a:pt x="6975134" y="959742"/>
                </a:lnTo>
                <a:lnTo>
                  <a:pt x="6960019" y="853944"/>
                </a:lnTo>
                <a:lnTo>
                  <a:pt x="6884449" y="733031"/>
                </a:lnTo>
                <a:lnTo>
                  <a:pt x="6763537" y="649904"/>
                </a:lnTo>
                <a:lnTo>
                  <a:pt x="6619953" y="581891"/>
                </a:lnTo>
                <a:lnTo>
                  <a:pt x="6295001" y="491207"/>
                </a:lnTo>
                <a:lnTo>
                  <a:pt x="5962492" y="445864"/>
                </a:lnTo>
                <a:lnTo>
                  <a:pt x="5221904" y="415636"/>
                </a:lnTo>
                <a:lnTo>
                  <a:pt x="4405745" y="385408"/>
                </a:lnTo>
                <a:lnTo>
                  <a:pt x="3982552" y="415636"/>
                </a:lnTo>
                <a:lnTo>
                  <a:pt x="3793626" y="430750"/>
                </a:lnTo>
                <a:lnTo>
                  <a:pt x="3370433" y="528992"/>
                </a:lnTo>
                <a:lnTo>
                  <a:pt x="3068152" y="604562"/>
                </a:lnTo>
                <a:lnTo>
                  <a:pt x="2728086" y="680132"/>
                </a:lnTo>
                <a:lnTo>
                  <a:pt x="2327563" y="785931"/>
                </a:lnTo>
                <a:lnTo>
                  <a:pt x="1881699" y="823716"/>
                </a:lnTo>
                <a:lnTo>
                  <a:pt x="1564304" y="846387"/>
                </a:lnTo>
                <a:lnTo>
                  <a:pt x="1156224" y="823716"/>
                </a:lnTo>
                <a:lnTo>
                  <a:pt x="823715" y="793488"/>
                </a:lnTo>
                <a:lnTo>
                  <a:pt x="657461" y="785931"/>
                </a:lnTo>
                <a:lnTo>
                  <a:pt x="491206" y="740588"/>
                </a:lnTo>
                <a:lnTo>
                  <a:pt x="408079" y="702803"/>
                </a:lnTo>
                <a:lnTo>
                  <a:pt x="279610" y="649904"/>
                </a:lnTo>
                <a:lnTo>
                  <a:pt x="226710" y="581891"/>
                </a:lnTo>
                <a:lnTo>
                  <a:pt x="143583" y="506321"/>
                </a:lnTo>
                <a:lnTo>
                  <a:pt x="83127" y="438307"/>
                </a:lnTo>
                <a:lnTo>
                  <a:pt x="30228" y="347623"/>
                </a:lnTo>
                <a:lnTo>
                  <a:pt x="0" y="264496"/>
                </a:lnTo>
                <a:lnTo>
                  <a:pt x="7557" y="7557"/>
                </a:lnTo>
                <a:lnTo>
                  <a:pt x="15114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measurement is done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02312"/>
                <a:ext cx="8075240" cy="484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We’ll measure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21</a:t>
                </a:r>
                <a:endParaRPr lang="en-US" baseline="-25000" dirty="0" smtClean="0"/>
              </a:p>
              <a:p>
                <a:r>
                  <a:rPr lang="en-US" dirty="0"/>
                  <a:t>(i.e.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1</a:t>
                </a:r>
                <a:r>
                  <a:rPr lang="en-US" dirty="0" smtClean="0"/>
                  <a:t>) power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from port 1</a:t>
                </a:r>
                <a:r>
                  <a:rPr lang="en-US" dirty="0" smtClean="0"/>
                  <a:t> going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into port 2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𝑇𝑅𝐴𝑁𝑆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𝐹𝑊𝐷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Output</a:t>
                </a:r>
                <a:r>
                  <a:rPr lang="en-US" dirty="0"/>
                  <a:t> from VNA is always in </a:t>
                </a:r>
                <a:r>
                  <a:rPr lang="en-US" dirty="0">
                    <a:solidFill>
                      <a:srgbClr val="FF0000"/>
                    </a:solidFill>
                  </a:rPr>
                  <a:t>dB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Compare modules with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perfect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damaged</a:t>
                </a:r>
                <a:r>
                  <a:rPr lang="en-US" dirty="0" smtClean="0"/>
                  <a:t> fingers</a:t>
                </a:r>
              </a:p>
              <a:p>
                <a:endParaRPr lang="en-US" dirty="0"/>
              </a:p>
              <a:p>
                <a:r>
                  <a:rPr lang="en-US" dirty="0" smtClean="0"/>
                  <a:t>How to identify </a:t>
                </a:r>
                <a:r>
                  <a:rPr lang="en-US" smtClean="0"/>
                  <a:t>a </a:t>
                </a:r>
                <a:r>
                  <a:rPr lang="en-US" smtClean="0">
                    <a:solidFill>
                      <a:srgbClr val="FF0000"/>
                    </a:solidFill>
                  </a:rPr>
                  <a:t>resonance?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2312"/>
                <a:ext cx="8075240" cy="4848250"/>
              </a:xfrm>
              <a:prstGeom prst="rect">
                <a:avLst/>
              </a:prstGeom>
              <a:blipFill rotWithShape="0">
                <a:blip r:embed="rId2"/>
                <a:stretch>
                  <a:fillRect l="-75" t="-881" b="-2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in accelerators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Impedance: image charges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0194" y="1266943"/>
            <a:ext cx="7205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60709" y="2062076"/>
            <a:ext cx="1440160" cy="2230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80789" y="1255894"/>
            <a:ext cx="740" cy="804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81529" y="2285153"/>
            <a:ext cx="0" cy="804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68036" y="3068960"/>
            <a:ext cx="7205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18506" y="1018869"/>
            <a:ext cx="726045" cy="223077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4039071"/>
            <a:ext cx="756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charges </a:t>
            </a:r>
            <a:r>
              <a:rPr lang="en-GB" dirty="0" smtClean="0"/>
              <a:t>flow on the surface of the </a:t>
            </a:r>
            <a:r>
              <a:rPr lang="en-GB" dirty="0" err="1" smtClean="0"/>
              <a:t>beampipe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>
                <a:solidFill>
                  <a:srgbClr val="FF0000"/>
                </a:solidFill>
              </a:rPr>
              <a:t>wakefields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potential is proportional to surface impedance                of the vacuum chamber surface          </a:t>
            </a:r>
          </a:p>
        </p:txBody>
      </p:sp>
      <p:sp>
        <p:nvSpPr>
          <p:cNvPr id="13" name="Oval 12"/>
          <p:cNvSpPr/>
          <p:nvPr/>
        </p:nvSpPr>
        <p:spPr>
          <a:xfrm>
            <a:off x="4218506" y="3100494"/>
            <a:ext cx="726045" cy="223077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04691"/>
              </p:ext>
            </p:extLst>
          </p:nvPr>
        </p:nvGraphicFramePr>
        <p:xfrm>
          <a:off x="6948264" y="4476170"/>
          <a:ext cx="792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3" imgW="507960" imgH="431640" progId="Equation.3">
                  <p:embed/>
                </p:oleObj>
              </mc:Choice>
              <mc:Fallback>
                <p:oleObj name="Equation" r:id="rId3" imgW="507960" imgH="431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476170"/>
                        <a:ext cx="79216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51520" y="1266943"/>
            <a:ext cx="0" cy="1833551"/>
          </a:xfrm>
          <a:prstGeom prst="straightConnector1">
            <a:avLst/>
          </a:prstGeom>
          <a:ln w="9525">
            <a:solidFill>
              <a:srgbClr val="00000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6502" y="1988840"/>
                <a:ext cx="99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ym typeface="Symbol" panose="05050102010706020507" pitchFamily="18" charset="2"/>
                        </a:rPr>
                        <m:t>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2" y="1988840"/>
                <a:ext cx="999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47152 0.0032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6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1.11111E-6 L 0.31493 0.001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3.7037E-6 L 0.31493 0.00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Bunch frequency spectrum: LHC case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732042"/>
            <a:ext cx="4284634" cy="3385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Gaussian</a:t>
            </a:r>
            <a:r>
              <a:rPr lang="en-GB" sz="1600" dirty="0" smtClean="0"/>
              <a:t> bunches of 10</a:t>
            </a:r>
            <a:r>
              <a:rPr lang="en-GB" sz="1600" baseline="30000" dirty="0" smtClean="0"/>
              <a:t>11</a:t>
            </a:r>
            <a:r>
              <a:rPr lang="en-GB" sz="1600" dirty="0" smtClean="0"/>
              <a:t> protons, 8 cm long</a:t>
            </a:r>
            <a:endParaRPr lang="en-GB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94334" y="1352283"/>
            <a:ext cx="4815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528" y="1210354"/>
            <a:ext cx="247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Beam instantaneous image current</a:t>
            </a:r>
            <a:endParaRPr lang="en-GB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17" y="1529724"/>
            <a:ext cx="2756608" cy="17986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DEF0FF"/>
              </a:clrFrom>
              <a:clrTo>
                <a:srgbClr val="DE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9335" y="1512191"/>
            <a:ext cx="2826801" cy="181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793" r="1799"/>
          <a:stretch/>
        </p:blipFill>
        <p:spPr>
          <a:xfrm>
            <a:off x="5832940" y="763568"/>
            <a:ext cx="3275565" cy="5129684"/>
          </a:xfrm>
          <a:prstGeom prst="rect">
            <a:avLst/>
          </a:prstGeom>
        </p:spPr>
      </p:pic>
      <p:sp>
        <p:nvSpPr>
          <p:cNvPr id="23" name="Oval Callout 22"/>
          <p:cNvSpPr/>
          <p:nvPr/>
        </p:nvSpPr>
        <p:spPr>
          <a:xfrm>
            <a:off x="5190396" y="4618667"/>
            <a:ext cx="1440160" cy="504056"/>
          </a:xfrm>
          <a:prstGeom prst="wedgeEllipseCallout">
            <a:avLst>
              <a:gd name="adj1" fmla="val 59620"/>
              <a:gd name="adj2" fmla="val 59805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rgbClr val="FF0000"/>
                </a:solidFill>
              </a:rPr>
              <a:t>Line spacing</a:t>
            </a:r>
            <a:r>
              <a:rPr lang="en-GB" sz="700" dirty="0" smtClean="0">
                <a:solidFill>
                  <a:srgbClr val="104282"/>
                </a:solidFill>
              </a:rPr>
              <a:t>: revolution frequency (11 KHz for LHC)</a:t>
            </a:r>
            <a:endParaRPr lang="en-GB" sz="700" dirty="0">
              <a:solidFill>
                <a:srgbClr val="10428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13161" y="5792699"/>
            <a:ext cx="12458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From: E. </a:t>
            </a:r>
            <a:r>
              <a:rPr lang="en-GB" sz="1200" dirty="0" err="1" smtClean="0"/>
              <a:t>Métral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5856" y="1221478"/>
            <a:ext cx="2702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Frequency spectrum (Fourier transform)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7795" y="392644"/>
            <a:ext cx="112082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Real</a:t>
            </a:r>
            <a:r>
              <a:rPr lang="en-GB" sz="1200" dirty="0" smtClean="0"/>
              <a:t> bunches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4184" y="3670366"/>
            <a:ext cx="4876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Power dissipation </a:t>
            </a:r>
            <a:r>
              <a:rPr lang="en-GB" dirty="0" smtClean="0"/>
              <a:t>from wakes is                                   </a:t>
            </a:r>
          </a:p>
          <a:p>
            <a:endParaRPr lang="en-GB" dirty="0"/>
          </a:p>
          <a:p>
            <a:r>
              <a:rPr lang="en-GB" dirty="0" smtClean="0"/>
              <a:t>where        is a summation of                        </a:t>
            </a:r>
          </a:p>
          <a:p>
            <a:endParaRPr lang="en-GB" dirty="0"/>
          </a:p>
          <a:p>
            <a:r>
              <a:rPr lang="en-GB" dirty="0" smtClean="0"/>
              <a:t>over the bunch frequency spectrum</a:t>
            </a:r>
          </a:p>
          <a:p>
            <a:endParaRPr lang="en-GB" dirty="0" smtClean="0"/>
          </a:p>
          <a:p>
            <a:r>
              <a:rPr lang="en-GB" dirty="0" smtClean="0"/>
              <a:t>(          is the accelerator circumference)</a:t>
            </a:r>
          </a:p>
          <a:p>
            <a:r>
              <a:rPr lang="en-GB" dirty="0"/>
              <a:t>(          is the </a:t>
            </a:r>
            <a:r>
              <a:rPr lang="en-GB" dirty="0" smtClean="0"/>
              <a:t>vacuum chamber circumference)</a:t>
            </a:r>
            <a:endParaRPr lang="en-GB" dirty="0"/>
          </a:p>
          <a:p>
            <a:endParaRPr lang="en-GB" dirty="0" smtClean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57440"/>
              </p:ext>
            </p:extLst>
          </p:nvPr>
        </p:nvGraphicFramePr>
        <p:xfrm>
          <a:off x="3783778" y="3679945"/>
          <a:ext cx="19161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name="Equation" r:id="rId7" imgW="1231560" imgH="241200" progId="Equation.3">
                  <p:embed/>
                </p:oleObj>
              </mc:Choice>
              <mc:Fallback>
                <p:oleObj name="Equation" r:id="rId7" imgW="123156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778" y="3679945"/>
                        <a:ext cx="1916112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49177"/>
              </p:ext>
            </p:extLst>
          </p:nvPr>
        </p:nvGraphicFramePr>
        <p:xfrm>
          <a:off x="3434162" y="4241046"/>
          <a:ext cx="14636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name="Equation" r:id="rId9" imgW="939600" imgH="228600" progId="Equation.3">
                  <p:embed/>
                </p:oleObj>
              </mc:Choice>
              <mc:Fallback>
                <p:oleObj name="Equation" r:id="rId9" imgW="939600" imgH="2286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162" y="4241046"/>
                        <a:ext cx="1463675" cy="363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75182"/>
              </p:ext>
            </p:extLst>
          </p:nvPr>
        </p:nvGraphicFramePr>
        <p:xfrm>
          <a:off x="1107035" y="4218756"/>
          <a:ext cx="415132" cy="37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Equation" r:id="rId11" imgW="266400" imgH="241200" progId="Equation.3">
                  <p:embed/>
                </p:oleObj>
              </mc:Choice>
              <mc:Fallback>
                <p:oleObj name="Equation" r:id="rId11" imgW="266400" imgH="241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7035" y="4218756"/>
                        <a:ext cx="415132" cy="37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35851"/>
              </p:ext>
            </p:extLst>
          </p:nvPr>
        </p:nvGraphicFramePr>
        <p:xfrm>
          <a:off x="522288" y="5370267"/>
          <a:ext cx="5540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6" name="Equation" r:id="rId13" imgW="355320" imgH="203040" progId="Equation.3">
                  <p:embed/>
                </p:oleObj>
              </mc:Choice>
              <mc:Fallback>
                <p:oleObj name="Equation" r:id="rId13" imgW="355320" imgH="20304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370267"/>
                        <a:ext cx="554037" cy="322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6369"/>
              </p:ext>
            </p:extLst>
          </p:nvPr>
        </p:nvGraphicFramePr>
        <p:xfrm>
          <a:off x="542925" y="5646492"/>
          <a:ext cx="514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name="Equation" r:id="rId15" imgW="330120" imgH="203040" progId="Equation.3">
                  <p:embed/>
                </p:oleObj>
              </mc:Choice>
              <mc:Fallback>
                <p:oleObj name="Equation" r:id="rId15" imgW="330120" imgH="20304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646492"/>
                        <a:ext cx="514350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6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Transverse impedance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27" y="764704"/>
            <a:ext cx="7200000" cy="4907747"/>
          </a:xfrm>
          <a:prstGeom prst="rect">
            <a:avLst/>
          </a:prstGeom>
        </p:spPr>
      </p:pic>
      <p:graphicFrame>
        <p:nvGraphicFramePr>
          <p:cNvPr id="7" name="Oggetto 17"/>
          <p:cNvGraphicFramePr>
            <a:graphicFrameLocks noChangeAspect="1"/>
          </p:cNvGraphicFramePr>
          <p:nvPr>
            <p:extLst/>
          </p:nvPr>
        </p:nvGraphicFramePr>
        <p:xfrm>
          <a:off x="4547893" y="4142326"/>
          <a:ext cx="376396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4" imgW="2031840" imgH="647640" progId="Equation.3">
                  <p:embed/>
                </p:oleObj>
              </mc:Choice>
              <mc:Fallback>
                <p:oleObj name="Equation" r:id="rId4" imgW="2031840" imgH="647640" progId="Equation.3">
                  <p:embed/>
                  <p:pic>
                    <p:nvPicPr>
                      <p:cNvPr id="7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893" y="4142326"/>
                        <a:ext cx="3763963" cy="1198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72736" y="5734584"/>
            <a:ext cx="720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accent6">
                    <a:lumMod val="50000"/>
                  </a:schemeClr>
                </a:solidFill>
              </a:rPr>
              <a:t>F. </a:t>
            </a:r>
            <a:r>
              <a:rPr lang="en-GB" sz="1000" dirty="0" err="1">
                <a:solidFill>
                  <a:schemeClr val="accent6">
                    <a:lumMod val="50000"/>
                  </a:schemeClr>
                </a:solidFill>
              </a:rPr>
              <a:t>Sacherer</a:t>
            </a:r>
            <a:r>
              <a:rPr lang="en-GB" sz="1000" dirty="0">
                <a:solidFill>
                  <a:schemeClr val="accent6">
                    <a:lumMod val="50000"/>
                  </a:schemeClr>
                </a:solidFill>
              </a:rPr>
              <a:t> in: Proceedings of the First Course of the International School of Particle Accelerators, CERN 77-13, p. 198</a:t>
            </a:r>
          </a:p>
        </p:txBody>
      </p:sp>
    </p:spTree>
    <p:extLst>
      <p:ext uri="{BB962C8B-B14F-4D97-AF65-F5344CB8AC3E}">
        <p14:creationId xmlns:p14="http://schemas.microsoft.com/office/powerpoint/2010/main" val="22807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wakefields</a:t>
            </a:r>
            <a:r>
              <a:rPr lang="en-GB" dirty="0" smtClean="0"/>
              <a:t> to impedance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0194" y="1268760"/>
            <a:ext cx="7205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61449" y="2065887"/>
            <a:ext cx="1440160" cy="2230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81529" y="1257710"/>
            <a:ext cx="0" cy="804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90310" y="1257710"/>
            <a:ext cx="0" cy="804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8938" y="3094444"/>
            <a:ext cx="7205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85065" y="2065887"/>
            <a:ext cx="1440160" cy="2230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861048"/>
            <a:ext cx="8226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Wakefields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have an effect on </a:t>
            </a:r>
            <a:r>
              <a:rPr lang="en-GB" dirty="0" smtClean="0">
                <a:solidFill>
                  <a:srgbClr val="FF0000"/>
                </a:solidFill>
              </a:rPr>
              <a:t>beam stability</a:t>
            </a:r>
            <a:r>
              <a:rPr lang="en-GB" dirty="0" smtClean="0"/>
              <a:t>, in particular the </a:t>
            </a:r>
            <a:r>
              <a:rPr lang="en-GB" dirty="0" smtClean="0">
                <a:solidFill>
                  <a:srgbClr val="FF0000"/>
                </a:solidFill>
              </a:rPr>
              <a:t>transverse</a:t>
            </a:r>
            <a:r>
              <a:rPr lang="en-GB" dirty="0" smtClean="0"/>
              <a:t> plane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Risetime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of resistive-wall instability depends on the </a:t>
            </a:r>
            <a:r>
              <a:rPr lang="en-GB" dirty="0" smtClean="0">
                <a:solidFill>
                  <a:srgbClr val="FF0000"/>
                </a:solidFill>
              </a:rPr>
              <a:t>transverse impedance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71683"/>
              </p:ext>
            </p:extLst>
          </p:nvPr>
        </p:nvGraphicFramePr>
        <p:xfrm>
          <a:off x="755576" y="4581128"/>
          <a:ext cx="1633302" cy="561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3" imgW="1167893" imgH="406224" progId="Equation.3">
                  <p:embed/>
                </p:oleObj>
              </mc:Choice>
              <mc:Fallback>
                <p:oleObj name="Equation" r:id="rId3" imgW="1167893" imgH="406224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1633302" cy="561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67244"/>
              </p:ext>
            </p:extLst>
          </p:nvPr>
        </p:nvGraphicFramePr>
        <p:xfrm>
          <a:off x="3347864" y="4599239"/>
          <a:ext cx="1381572" cy="63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5" imgW="1002865" imgH="457002" progId="Equation.3">
                  <p:embed/>
                </p:oleObj>
              </mc:Choice>
              <mc:Fallback>
                <p:oleObj name="Equation" r:id="rId5" imgW="1002865" imgH="457002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599239"/>
                        <a:ext cx="1381572" cy="638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7784" y="4676991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GB" dirty="0" smtClean="0"/>
              <a:t>ith                            at the frequency of the unstable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31493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31493 0.001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Tutorial:</a:t>
            </a:r>
            <a:br>
              <a:rPr lang="en-GB" dirty="0" smtClean="0"/>
            </a:br>
            <a:r>
              <a:rPr lang="en-GB" dirty="0" smtClean="0"/>
              <a:t>Impedance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4474840" cy="419653"/>
          </a:xfrm>
        </p:spPr>
        <p:txBody>
          <a:bodyPr>
            <a:normAutofit/>
          </a:bodyPr>
          <a:lstStyle/>
          <a:p>
            <a:r>
              <a:rPr lang="en-US" dirty="0" smtClean="0"/>
              <a:t>Sergio Calatroni &amp; </a:t>
            </a:r>
            <a:r>
              <a:rPr lang="en-US" dirty="0" err="1" smtClean="0"/>
              <a:t>Benoît</a:t>
            </a:r>
            <a:r>
              <a:rPr lang="en-US" dirty="0" smtClean="0"/>
              <a:t> Salvant- CERN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Betatron</a:t>
            </a:r>
            <a:r>
              <a:rPr lang="en-GB" dirty="0" smtClean="0"/>
              <a:t> motion – simplified model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338" name="Picture 2" descr="Risultati immagini per betatron mo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00" y="1890796"/>
            <a:ext cx="2562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ggetto 17"/>
          <p:cNvGraphicFramePr>
            <a:graphicFrameLocks noChangeAspect="1"/>
          </p:cNvGraphicFramePr>
          <p:nvPr>
            <p:extLst/>
          </p:nvPr>
        </p:nvGraphicFramePr>
        <p:xfrm>
          <a:off x="350838" y="960438"/>
          <a:ext cx="15065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2" name="Equation" r:id="rId4" imgW="812520" imgH="253800" progId="Equation.3">
                  <p:embed/>
                </p:oleObj>
              </mc:Choice>
              <mc:Fallback>
                <p:oleObj name="Equation" r:id="rId4" imgW="812520" imgH="253800" progId="Equation.3">
                  <p:embed/>
                  <p:pic>
                    <p:nvPicPr>
                      <p:cNvPr id="9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960438"/>
                        <a:ext cx="1506537" cy="469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7"/>
          <p:cNvGraphicFramePr>
            <a:graphicFrameLocks noChangeAspect="1"/>
          </p:cNvGraphicFramePr>
          <p:nvPr>
            <p:extLst/>
          </p:nvPr>
        </p:nvGraphicFramePr>
        <p:xfrm>
          <a:off x="361950" y="2066925"/>
          <a:ext cx="1976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3" name="Equation" r:id="rId6" imgW="1066680" imgH="253800" progId="Equation.3">
                  <p:embed/>
                </p:oleObj>
              </mc:Choice>
              <mc:Fallback>
                <p:oleObj name="Equation" r:id="rId6" imgW="1066680" imgH="253800" progId="Equation.3">
                  <p:embed/>
                  <p:pic>
                    <p:nvPicPr>
                      <p:cNvPr id="11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2066925"/>
                        <a:ext cx="1976438" cy="469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5696" y="1020860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Unperturbed motion of single particle with                          and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Oggetto 17"/>
          <p:cNvGraphicFramePr>
            <a:graphicFrameLocks noChangeAspect="1"/>
          </p:cNvGraphicFramePr>
          <p:nvPr>
            <p:extLst/>
          </p:nvPr>
        </p:nvGraphicFramePr>
        <p:xfrm>
          <a:off x="6873304" y="889061"/>
          <a:ext cx="71955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4"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13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304" y="889061"/>
                        <a:ext cx="719558" cy="5889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7"/>
          <p:cNvGraphicFramePr>
            <a:graphicFrameLocks noChangeAspect="1"/>
          </p:cNvGraphicFramePr>
          <p:nvPr>
            <p:extLst/>
          </p:nvPr>
        </p:nvGraphicFramePr>
        <p:xfrm>
          <a:off x="5297488" y="1008063"/>
          <a:ext cx="1119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5" name="Equation" r:id="rId10" imgW="749160" imgH="241200" progId="Equation.3">
                  <p:embed/>
                </p:oleObj>
              </mc:Choice>
              <mc:Fallback>
                <p:oleObj name="Equation" r:id="rId10" imgW="749160" imgH="241200" progId="Equation.3">
                  <p:embed/>
                  <p:pic>
                    <p:nvPicPr>
                      <p:cNvPr id="14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008063"/>
                        <a:ext cx="1119187" cy="360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17"/>
          <p:cNvGraphicFramePr>
            <a:graphicFrameLocks noChangeAspect="1"/>
          </p:cNvGraphicFramePr>
          <p:nvPr>
            <p:extLst/>
          </p:nvPr>
        </p:nvGraphicFramePr>
        <p:xfrm>
          <a:off x="7852673" y="1009068"/>
          <a:ext cx="990085" cy="33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6" name="Equation" r:id="rId12" imgW="685800" imgH="228600" progId="Equation.3">
                  <p:embed/>
                </p:oleObj>
              </mc:Choice>
              <mc:Fallback>
                <p:oleObj name="Equation" r:id="rId12" imgW="685800" imgH="228600" progId="Equation.3">
                  <p:embed/>
                  <p:pic>
                    <p:nvPicPr>
                      <p:cNvPr id="21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673" y="1009068"/>
                        <a:ext cx="990085" cy="3313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1520" y="2837628"/>
            <a:ext cx="4818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Adding a perturbation to the beam that changes focussing:</a:t>
            </a:r>
          </a:p>
        </p:txBody>
      </p:sp>
      <p:graphicFrame>
        <p:nvGraphicFramePr>
          <p:cNvPr id="23" name="Oggetto 17"/>
          <p:cNvGraphicFramePr>
            <a:graphicFrameLocks noChangeAspect="1"/>
          </p:cNvGraphicFramePr>
          <p:nvPr>
            <p:extLst/>
          </p:nvPr>
        </p:nvGraphicFramePr>
        <p:xfrm>
          <a:off x="350838" y="3446463"/>
          <a:ext cx="1835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7" name="Equation" r:id="rId14" imgW="990360" imgH="253800" progId="Equation.3">
                  <p:embed/>
                </p:oleObj>
              </mc:Choice>
              <mc:Fallback>
                <p:oleObj name="Equation" r:id="rId14" imgW="990360" imgH="253800" progId="Equation.3">
                  <p:embed/>
                  <p:pic>
                    <p:nvPicPr>
                      <p:cNvPr id="23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446463"/>
                        <a:ext cx="1835150" cy="469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257677" y="1580332"/>
            <a:ext cx="5928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400" dirty="0" smtClean="0">
                <a:solidFill>
                  <a:srgbClr val="4D4D4D">
                    <a:lumMod val="50000"/>
                  </a:srgbClr>
                </a:solidFill>
              </a:rPr>
              <a:t>Quadrupoles give the restoring (focussing) force -&gt; harmonic oscillations</a:t>
            </a:r>
            <a:endParaRPr lang="en-GB" sz="1400" dirty="0">
              <a:solidFill>
                <a:srgbClr val="4D4D4D">
                  <a:lumMod val="50000"/>
                </a:srgbClr>
              </a:solidFill>
            </a:endParaRPr>
          </a:p>
        </p:txBody>
      </p:sp>
      <p:graphicFrame>
        <p:nvGraphicFramePr>
          <p:cNvPr id="25" name="Oggetto 17"/>
          <p:cNvGraphicFramePr>
            <a:graphicFrameLocks noChangeAspect="1"/>
          </p:cNvGraphicFramePr>
          <p:nvPr>
            <p:extLst/>
          </p:nvPr>
        </p:nvGraphicFramePr>
        <p:xfrm>
          <a:off x="549275" y="4352925"/>
          <a:ext cx="54419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" name="Equation" r:id="rId16" imgW="2933640" imgH="266400" progId="Equation.3">
                  <p:embed/>
                </p:oleObj>
              </mc:Choice>
              <mc:Fallback>
                <p:oleObj name="Equation" r:id="rId16" imgW="2933640" imgH="266400" progId="Equation.3">
                  <p:embed/>
                  <p:pic>
                    <p:nvPicPr>
                      <p:cNvPr id="25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352925"/>
                        <a:ext cx="5441950" cy="493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4290759" y="4285102"/>
            <a:ext cx="1884289" cy="674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7" name="Oggetto 17"/>
          <p:cNvGraphicFramePr>
            <a:graphicFrameLocks noChangeAspect="1"/>
          </p:cNvGraphicFramePr>
          <p:nvPr>
            <p:extLst/>
          </p:nvPr>
        </p:nvGraphicFramePr>
        <p:xfrm>
          <a:off x="381000" y="5249863"/>
          <a:ext cx="33194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9" name="Equation" r:id="rId18" imgW="1790640" imgH="266400" progId="Equation.3">
                  <p:embed/>
                </p:oleObj>
              </mc:Choice>
              <mc:Fallback>
                <p:oleObj name="Equation" r:id="rId18" imgW="1790640" imgH="266400" progId="Equation.3">
                  <p:embed/>
                  <p:pic>
                    <p:nvPicPr>
                      <p:cNvPr id="27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49863"/>
                        <a:ext cx="3319463" cy="4937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17"/>
          <p:cNvGraphicFramePr>
            <a:graphicFrameLocks noChangeAspect="1"/>
          </p:cNvGraphicFramePr>
          <p:nvPr>
            <p:extLst/>
          </p:nvPr>
        </p:nvGraphicFramePr>
        <p:xfrm>
          <a:off x="4932040" y="5254694"/>
          <a:ext cx="1099572" cy="488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0" name="Equation" r:id="rId20" imgW="571320" imgH="253800" progId="Equation.3">
                  <p:embed/>
                </p:oleObj>
              </mc:Choice>
              <mc:Fallback>
                <p:oleObj name="Equation" r:id="rId20" imgW="571320" imgH="253800" progId="Equation.3">
                  <p:embed/>
                  <p:pic>
                    <p:nvPicPr>
                      <p:cNvPr id="28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254694"/>
                        <a:ext cx="1099572" cy="48888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617940" y="5345245"/>
            <a:ext cx="21050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Growth rate of instability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  <a:endCxn id="28" idx="3"/>
          </p:cNvCxnSpPr>
          <p:nvPr/>
        </p:nvCxnSpPr>
        <p:spPr>
          <a:xfrm flipH="1">
            <a:off x="6031612" y="5499134"/>
            <a:ext cx="58632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Anomalous skin effect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5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Limits for conductivity and skin effect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3412569" y="1247775"/>
          <a:ext cx="7889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Equation" r:id="rId4" imgW="431640" imgH="177480" progId="Equation.3">
                  <p:embed/>
                </p:oleObj>
              </mc:Choice>
              <mc:Fallback>
                <p:oleObj name="Equation" r:id="rId4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569" y="1247775"/>
                        <a:ext cx="78898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203881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Normal skin effect</a:t>
            </a:r>
            <a:r>
              <a:rPr lang="en-US" dirty="0" smtClean="0"/>
              <a:t> if: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4955" y="1203881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e.g.: high temperature, low frequency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071756" y="100143"/>
          <a:ext cx="1117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7" name="Equation" r:id="rId6" imgW="711000" imgH="482400" progId="Equation.3">
                  <p:embed/>
                </p:oleObj>
              </mc:Choice>
              <mc:Fallback>
                <p:oleObj name="Equation" r:id="rId6" imgW="711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756" y="100143"/>
                        <a:ext cx="11176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7879349" y="153262"/>
          <a:ext cx="612054" cy="65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Equation" r:id="rId8" imgW="393480" imgH="419040" progId="Equation.3">
                  <p:embed/>
                </p:oleObj>
              </mc:Choice>
              <mc:Fallback>
                <p:oleObj name="Equation" r:id="rId8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349" y="153262"/>
                        <a:ext cx="612054" cy="6525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2051473"/>
            <a:ext cx="292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Anomalous skin effect</a:t>
            </a:r>
            <a:r>
              <a:rPr lang="en-US" dirty="0" smtClean="0"/>
              <a:t> if:</a:t>
            </a:r>
            <a:endParaRPr lang="en-US" dirty="0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/>
          </p:nvPr>
        </p:nvGraphicFramePr>
        <p:xfrm>
          <a:off x="3399160" y="2073275"/>
          <a:ext cx="812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" name="Equation" r:id="rId10" imgW="444240" imgH="177480" progId="Equation.3">
                  <p:embed/>
                </p:oleObj>
              </mc:Choice>
              <mc:Fallback>
                <p:oleObj name="Equation" r:id="rId10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160" y="2073275"/>
                        <a:ext cx="8128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74954" y="2073275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e.g.: low temperature, high frequency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852936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 &amp; 2 valid under the implicit assumption 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386388" y="2882900"/>
          <a:ext cx="88106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Equation" r:id="rId12" imgW="507960" imgH="177480" progId="Equation.3">
                  <p:embed/>
                </p:oleObj>
              </mc:Choice>
              <mc:Fallback>
                <p:oleObj name="Equation" r:id="rId12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2882900"/>
                        <a:ext cx="881062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199" y="3537664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&amp; 2 can also be rewritten (in advanced theory) as: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443288" y="4238625"/>
          <a:ext cx="1716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" name="Equation" r:id="rId14" imgW="1091880" imgH="393480" progId="Equation.3">
                  <p:embed/>
                </p:oleObj>
              </mc:Choice>
              <mc:Fallback>
                <p:oleObj name="Equation" r:id="rId14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4238625"/>
                        <a:ext cx="17160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199" y="5226858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derives that 1 can be true for                  and also for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762946" y="5254650"/>
          <a:ext cx="88106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Equation" r:id="rId16" imgW="507960" imgH="177480" progId="Equation.3">
                  <p:embed/>
                </p:oleObj>
              </mc:Choice>
              <mc:Fallback>
                <p:oleObj name="Equation" r:id="rId16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946" y="5254650"/>
                        <a:ext cx="881062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6156176" y="5254650"/>
          <a:ext cx="9032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Equation" r:id="rId18" imgW="520560" imgH="177480" progId="Equation.3">
                  <p:embed/>
                </p:oleObj>
              </mc:Choice>
              <mc:Fallback>
                <p:oleObj name="Equation" r:id="rId18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254650"/>
                        <a:ext cx="90328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0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free path and skin depth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68F4-6F31-4173-8DA5-4079CF7215FE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27" name="Picture 5" descr="\\cern.ch\dfs\Workspaces\s\scala\Proceedings Schools Courses\SRF2011_tutorial\SkinDepth_for tutorial_f(T).png"/>
          <p:cNvPicPr>
            <a:picLocks noChangeAspect="1" noChangeArrowheads="1"/>
          </p:cNvPicPr>
          <p:nvPr/>
        </p:nvPicPr>
        <p:blipFill>
          <a:blip r:embed="rId4" cstate="print"/>
          <a:srcRect l="-1667" t="-2558" r="-3333" b="-7418"/>
          <a:stretch>
            <a:fillRect/>
          </a:stretch>
        </p:blipFill>
        <p:spPr bwMode="auto">
          <a:xfrm>
            <a:off x="107504" y="1628800"/>
            <a:ext cx="4536504" cy="30963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115617" y="3820815"/>
            <a:ext cx="10801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</a:rPr>
              <a:t>Skin depth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763689" y="1916832"/>
            <a:ext cx="144016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</a:rPr>
              <a:t>Mean free path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1729100" y="3436308"/>
            <a:ext cx="196713" cy="3841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>
            <a:off x="2279274" y="2224608"/>
            <a:ext cx="204493" cy="510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2150515" y="3754643"/>
          <a:ext cx="669467" cy="47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5" imgW="685800" imgH="482400" progId="Equation.3">
                  <p:embed/>
                </p:oleObj>
              </mc:Choice>
              <mc:Fallback>
                <p:oleObj name="Equation" r:id="rId5" imgW="68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515" y="3754643"/>
                        <a:ext cx="669467" cy="470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3128109" y="1896481"/>
          <a:ext cx="3841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109" y="1896481"/>
                        <a:ext cx="384175" cy="407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7" descr="aseB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09168" y="1110195"/>
            <a:ext cx="3474886" cy="1438751"/>
          </a:xfrm>
          <a:prstGeom prst="rect">
            <a:avLst/>
          </a:prstGeom>
          <a:noFill/>
        </p:spPr>
      </p:pic>
      <p:graphicFrame>
        <p:nvGraphicFramePr>
          <p:cNvPr id="35" name="Object 8"/>
          <p:cNvGraphicFramePr>
            <a:graphicFrameLocks noChangeAspect="1"/>
          </p:cNvGraphicFramePr>
          <p:nvPr>
            <p:extLst/>
          </p:nvPr>
        </p:nvGraphicFramePr>
        <p:xfrm>
          <a:off x="5386388" y="4703763"/>
          <a:ext cx="31543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10" imgW="2006280" imgH="482400" progId="Equation.3">
                  <p:embed/>
                </p:oleObj>
              </mc:Choice>
              <mc:Fallback>
                <p:oleObj name="Equation" r:id="rId10" imgW="2006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4703763"/>
                        <a:ext cx="3154362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/>
          </p:nvPr>
        </p:nvGraphicFramePr>
        <p:xfrm>
          <a:off x="5436096" y="3665021"/>
          <a:ext cx="28400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12" imgW="1638000" imgH="457200" progId="Equation.3">
                  <p:embed/>
                </p:oleObj>
              </mc:Choice>
              <mc:Fallback>
                <p:oleObj name="Equation" r:id="rId12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665021"/>
                        <a:ext cx="284003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/>
          </p:nvPr>
        </p:nvGraphicFramePr>
        <p:xfrm>
          <a:off x="5415374" y="2843160"/>
          <a:ext cx="12287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14" imgW="672840" imgH="393480" progId="Equation.3">
                  <p:embed/>
                </p:oleObj>
              </mc:Choice>
              <mc:Fallback>
                <p:oleObj name="Equation" r:id="rId14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374" y="2843160"/>
                        <a:ext cx="12287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4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Anomalous skin effect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68F4-6F31-4173-8DA5-4079CF7215FE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4808" y="5593356"/>
            <a:ext cx="861967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Understood by </a:t>
            </a:r>
            <a:r>
              <a:rPr lang="en-US" sz="1400" dirty="0" err="1">
                <a:solidFill>
                  <a:srgbClr val="000000"/>
                </a:solidFill>
              </a:rPr>
              <a:t>Pippard</a:t>
            </a:r>
            <a:r>
              <a:rPr lang="en-US" sz="1400" dirty="0">
                <a:solidFill>
                  <a:srgbClr val="000000"/>
                </a:solidFill>
              </a:rPr>
              <a:t>, Proc. Roy. Soc. A191 (1947) 370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Exact calculations Reuter, </a:t>
            </a:r>
            <a:r>
              <a:rPr lang="en-US" sz="1400" dirty="0" err="1">
                <a:solidFill>
                  <a:srgbClr val="000000"/>
                </a:solidFill>
              </a:rPr>
              <a:t>Sondheimer</a:t>
            </a:r>
            <a:r>
              <a:rPr lang="en-US" sz="1400" dirty="0">
                <a:solidFill>
                  <a:srgbClr val="000000"/>
                </a:solidFill>
              </a:rPr>
              <a:t>, Proc. Roy. Soc. A195 (1948) 336</a:t>
            </a:r>
          </a:p>
        </p:txBody>
      </p:sp>
      <p:pic>
        <p:nvPicPr>
          <p:cNvPr id="21" name="Picture 1" descr="\\cern.ch\dfs\Workspaces\s\scala\Proceedings Schools Courses\SRF2011_tutorial\ASE_full_for tutorial.png"/>
          <p:cNvPicPr>
            <a:picLocks noChangeAspect="1" noChangeArrowheads="1"/>
          </p:cNvPicPr>
          <p:nvPr/>
        </p:nvPicPr>
        <p:blipFill>
          <a:blip r:embed="rId3" cstate="print"/>
          <a:srcRect l="-3334" t="-2564" r="-1678" b="-7704"/>
          <a:stretch>
            <a:fillRect/>
          </a:stretch>
        </p:blipFill>
        <p:spPr bwMode="auto">
          <a:xfrm>
            <a:off x="2123728" y="1499302"/>
            <a:ext cx="4536504" cy="30963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427984" y="3681028"/>
            <a:ext cx="182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</a:rPr>
              <a:t>Normal skin effect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915816" y="1715326"/>
            <a:ext cx="21879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</a:rPr>
              <a:t>Anomalous skin effect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568711" y="3064889"/>
            <a:ext cx="1734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</a:rPr>
              <a:t>Asymptotic value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3707904" y="2003358"/>
            <a:ext cx="144016" cy="12308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3491878" y="3659542"/>
            <a:ext cx="1008113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Two-layers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7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Iterative model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256" y="725621"/>
            <a:ext cx="4104456" cy="4257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8013" y="4437112"/>
            <a:ext cx="1891139" cy="1692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95686"/>
            <a:ext cx="3442546" cy="4297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36" y="4725144"/>
            <a:ext cx="1249065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Goals</a:t>
            </a:r>
          </a:p>
          <a:p>
            <a:pPr lvl="1"/>
            <a:r>
              <a:rPr lang="en-GB" dirty="0" smtClean="0"/>
              <a:t>Get acquainted with the main concepts related to beam impedance</a:t>
            </a:r>
          </a:p>
          <a:p>
            <a:pPr lvl="1"/>
            <a:r>
              <a:rPr lang="en-GB" dirty="0" smtClean="0"/>
              <a:t>Understand the effect of different materials, and different geometries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Means</a:t>
            </a:r>
            <a:endParaRPr lang="en-GB" dirty="0" smtClean="0"/>
          </a:p>
          <a:p>
            <a:pPr lvl="1"/>
            <a:r>
              <a:rPr lang="en-GB" dirty="0" smtClean="0"/>
              <a:t>Experimental measurements with Vector Network Analyser (VNA)</a:t>
            </a:r>
          </a:p>
          <a:p>
            <a:pPr lvl="1"/>
            <a:r>
              <a:rPr lang="en-GB" dirty="0" smtClean="0"/>
              <a:t>Sincere thanks to Jean-Jacques </a:t>
            </a:r>
            <a:r>
              <a:rPr lang="en-GB" dirty="0" err="1" smtClean="0"/>
              <a:t>Gratier</a:t>
            </a:r>
            <a:r>
              <a:rPr lang="en-GB" dirty="0" smtClean="0"/>
              <a:t> from </a:t>
            </a:r>
            <a:r>
              <a:rPr lang="en-GB" dirty="0" err="1" smtClean="0">
                <a:solidFill>
                  <a:srgbClr val="FF0000"/>
                </a:solidFill>
              </a:rPr>
              <a:t>Keysight</a:t>
            </a:r>
            <a:r>
              <a:rPr lang="en-GB" dirty="0" smtClean="0">
                <a:solidFill>
                  <a:srgbClr val="FF0000"/>
                </a:solidFill>
              </a:rPr>
              <a:t> / Computer Controls </a:t>
            </a:r>
            <a:r>
              <a:rPr lang="en-GB" dirty="0" smtClean="0"/>
              <a:t>for kindly providing a </a:t>
            </a:r>
            <a:r>
              <a:rPr lang="en-GB" dirty="0" smtClean="0">
                <a:solidFill>
                  <a:srgbClr val="FF0000"/>
                </a:solidFill>
              </a:rPr>
              <a:t>E5080A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VNA</a:t>
            </a:r>
            <a:r>
              <a:rPr lang="en-GB" dirty="0" smtClean="0"/>
              <a:t> for free for the school</a:t>
            </a:r>
          </a:p>
          <a:p>
            <a:pPr lvl="1"/>
            <a:r>
              <a:rPr lang="en-GB" dirty="0" smtClean="0"/>
              <a:t>Computational exercises with CST Studio Suite and ImpedanceWake2D (IW2D)</a:t>
            </a:r>
          </a:p>
          <a:p>
            <a:pPr lvl="1"/>
            <a:r>
              <a:rPr lang="en-GB" dirty="0" smtClean="0"/>
              <a:t>Sincere thanks to Monika Balk </a:t>
            </a:r>
            <a:r>
              <a:rPr lang="en-GB" dirty="0" smtClean="0">
                <a:solidFill>
                  <a:srgbClr val="FF0000"/>
                </a:solidFill>
              </a:rPr>
              <a:t>from CST / 3DS </a:t>
            </a:r>
            <a:r>
              <a:rPr lang="en-GB" dirty="0" smtClean="0"/>
              <a:t>for providing several free full licenses for </a:t>
            </a:r>
            <a:r>
              <a:rPr lang="en-GB" dirty="0" smtClean="0">
                <a:solidFill>
                  <a:srgbClr val="FF0000"/>
                </a:solidFill>
              </a:rPr>
              <a:t>Studio Suite </a:t>
            </a:r>
            <a:r>
              <a:rPr lang="en-GB" dirty="0" smtClean="0"/>
              <a:t>for the duration of the school</a:t>
            </a:r>
          </a:p>
          <a:p>
            <a:pPr lvl="1"/>
            <a:r>
              <a:rPr lang="en-GB" dirty="0" smtClean="0"/>
              <a:t>Short explanations of theoretical background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The students group will be divided in two for the experimental work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Computer work will be done in teams of 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of the tutorial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lang="en-US" dirty="0" smtClean="0"/>
              <a:t>Surface impedance (10’ Sergio)</a:t>
            </a:r>
          </a:p>
          <a:p>
            <a:pPr lvl="1"/>
            <a:r>
              <a:rPr lang="en-US" dirty="0" smtClean="0"/>
              <a:t>Recap on beam impedance, introduction to CST studio Suite and IW2D (20’ </a:t>
            </a:r>
            <a:r>
              <a:rPr lang="en-US" dirty="0" err="1" smtClean="0"/>
              <a:t>Benoît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Work with network </a:t>
            </a:r>
            <a:r>
              <a:rPr lang="en-US" dirty="0" err="1" smtClean="0">
                <a:solidFill>
                  <a:srgbClr val="000000"/>
                </a:solidFill>
              </a:rPr>
              <a:t>analyser</a:t>
            </a:r>
            <a:r>
              <a:rPr lang="en-US" dirty="0" smtClean="0">
                <a:solidFill>
                  <a:srgbClr val="000000"/>
                </a:solidFill>
              </a:rPr>
              <a:t> 1 (60’ Sergio)</a:t>
            </a:r>
          </a:p>
          <a:p>
            <a:pPr lvl="1"/>
            <a:r>
              <a:rPr lang="en-US" dirty="0" smtClean="0"/>
              <a:t>Measurement of induction of different materials with solenoid</a:t>
            </a:r>
          </a:p>
          <a:p>
            <a:pPr lvl="1"/>
            <a:r>
              <a:rPr lang="en-US" dirty="0" smtClean="0"/>
              <a:t>Identification of materials and coatings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And in parallel: first practice with CST Studio Suite (60’ </a:t>
            </a:r>
            <a:r>
              <a:rPr lang="en-US" dirty="0" err="1" smtClean="0">
                <a:solidFill>
                  <a:srgbClr val="000000"/>
                </a:solidFill>
              </a:rPr>
              <a:t>Benoît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/>
              <a:t>Different runs on predefined </a:t>
            </a:r>
            <a:r>
              <a:rPr lang="en-US" dirty="0" smtClean="0"/>
              <a:t>models: tubes, cavities, bellows…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Guided simulations with IW2D (30’)</a:t>
            </a:r>
          </a:p>
          <a:p>
            <a:pPr lvl="1"/>
            <a:r>
              <a:rPr lang="en-US" dirty="0" smtClean="0"/>
              <a:t>Dependence of impedance on chamber diameter, bunch length, coating, …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Work </a:t>
            </a:r>
            <a:r>
              <a:rPr lang="en-US" dirty="0">
                <a:solidFill>
                  <a:srgbClr val="000000"/>
                </a:solidFill>
              </a:rPr>
              <a:t>with network </a:t>
            </a:r>
            <a:r>
              <a:rPr lang="en-US" dirty="0" err="1">
                <a:solidFill>
                  <a:srgbClr val="000000"/>
                </a:solidFill>
              </a:rPr>
              <a:t>analyser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2 (30’)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Measurement of resonances (with/without RF fingers)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And in parallel: simulations à la carte </a:t>
            </a:r>
            <a:r>
              <a:rPr lang="en-US" dirty="0">
                <a:solidFill>
                  <a:srgbClr val="000000"/>
                </a:solidFill>
              </a:rPr>
              <a:t>(30’)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80112" y="3532366"/>
            <a:ext cx="1440160" cy="0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33477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Ice-cream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impedance?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 with </a:t>
            </a:r>
            <a:r>
              <a:rPr lang="en-US" dirty="0" smtClean="0">
                <a:solidFill>
                  <a:srgbClr val="FF0000"/>
                </a:solidFill>
              </a:rPr>
              <a:t>many meanings</a:t>
            </a:r>
            <a:r>
              <a:rPr lang="en-US" dirty="0" smtClean="0"/>
              <a:t>, depending on </a:t>
            </a:r>
            <a:r>
              <a:rPr lang="en-US" dirty="0" smtClean="0">
                <a:solidFill>
                  <a:srgbClr val="FF0000"/>
                </a:solidFill>
              </a:rPr>
              <a:t>context</a:t>
            </a:r>
          </a:p>
          <a:p>
            <a:pPr lvl="1"/>
            <a:r>
              <a:rPr lang="en-US" dirty="0" smtClean="0"/>
              <a:t>Impedance in electrical circuits</a:t>
            </a:r>
          </a:p>
          <a:p>
            <a:pPr lvl="1"/>
            <a:r>
              <a:rPr lang="en-US" dirty="0" smtClean="0"/>
              <a:t>Impedance of materials</a:t>
            </a:r>
          </a:p>
          <a:p>
            <a:pPr lvl="1"/>
            <a:r>
              <a:rPr lang="en-US" dirty="0" smtClean="0"/>
              <a:t>Surface impedance</a:t>
            </a:r>
          </a:p>
          <a:p>
            <a:pPr lvl="1"/>
            <a:r>
              <a:rPr lang="en-US" dirty="0" smtClean="0"/>
              <a:t>Beam coupling impedance</a:t>
            </a:r>
          </a:p>
          <a:p>
            <a:r>
              <a:rPr lang="en-US" dirty="0" smtClean="0"/>
              <a:t>There is a common rationale: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Voltage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flowing in the circuit, the material, the surface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beam current</a:t>
            </a:r>
            <a:r>
              <a:rPr lang="en-US" dirty="0" smtClean="0"/>
              <a:t>, and the </a:t>
            </a:r>
            <a:r>
              <a:rPr lang="en-US" dirty="0" smtClean="0">
                <a:solidFill>
                  <a:srgbClr val="FF0000"/>
                </a:solidFill>
              </a:rPr>
              <a:t>potential</a:t>
            </a:r>
            <a:r>
              <a:rPr lang="en-US" dirty="0" smtClean="0"/>
              <a:t> it generates on the vacuum pipe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47786"/>
              </p:ext>
            </p:extLst>
          </p:nvPr>
        </p:nvGraphicFramePr>
        <p:xfrm>
          <a:off x="5364088" y="3002080"/>
          <a:ext cx="8572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3" imgW="431640" imgH="393480" progId="Equation.3">
                  <p:embed/>
                </p:oleObj>
              </mc:Choice>
              <mc:Fallback>
                <p:oleObj name="Equation" r:id="rId3" imgW="431640" imgH="39348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02080"/>
                        <a:ext cx="85725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3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Square resistance and surface resistance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6576" indent="0">
                  <a:buNone/>
                </a:pPr>
                <a:r>
                  <a:rPr lang="en-GB" sz="2000" dirty="0" smtClean="0"/>
                  <a:t>Consider a </a:t>
                </a:r>
                <a:r>
                  <a:rPr lang="en-GB" sz="2000" dirty="0">
                    <a:solidFill>
                      <a:srgbClr val="FF0000"/>
                    </a:solidFill>
                  </a:rPr>
                  <a:t>square sheet of metal </a:t>
                </a:r>
                <a:r>
                  <a:rPr lang="en-GB" sz="2000" dirty="0"/>
                  <a:t>and calculate its </a:t>
                </a:r>
                <a:r>
                  <a:rPr lang="en-GB" sz="2000" dirty="0">
                    <a:solidFill>
                      <a:srgbClr val="FF0000"/>
                    </a:solidFill>
                  </a:rPr>
                  <a:t>resistance</a:t>
                </a:r>
                <a:r>
                  <a:rPr lang="en-GB" sz="2000" dirty="0"/>
                  <a:t> to a transverse current flow</a:t>
                </a:r>
                <a:r>
                  <a:rPr lang="en-GB" sz="2000" dirty="0" smtClean="0"/>
                  <a:t>:</a:t>
                </a:r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endParaRPr lang="en-GB" sz="2000" dirty="0" smtClean="0"/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endParaRPr lang="en-GB" sz="2000" dirty="0" smtClean="0"/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endParaRPr lang="en-GB" sz="2000" dirty="0" smtClean="0"/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r>
                  <a:rPr lang="en-GB" sz="2000" dirty="0" smtClean="0"/>
                  <a:t>This is the so-called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square resistance</a:t>
                </a:r>
                <a:r>
                  <a:rPr lang="en-GB" sz="2000" dirty="0" smtClean="0"/>
                  <a:t> often indicated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∎</m:t>
                        </m:r>
                      </m:sub>
                    </m:sSub>
                  </m:oMath>
                </a14:m>
                <a:r>
                  <a:rPr lang="en-GB" sz="2000" dirty="0" smtClean="0"/>
                  <a:t> </a:t>
                </a:r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endParaRPr lang="en-GB" sz="2000" dirty="0" smtClean="0"/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endParaRPr lang="en-GB" sz="2000" dirty="0" smtClean="0"/>
              </a:p>
              <a:p>
                <a:pPr marL="36576" indent="0">
                  <a:buNone/>
                </a:pPr>
                <a:endParaRPr lang="en-GB" sz="2000" dirty="0"/>
              </a:p>
              <a:p>
                <a:pPr marL="36576" indent="0">
                  <a:buNone/>
                </a:pPr>
                <a:endParaRPr lang="en-GB" sz="12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7584" y="3189262"/>
            <a:ext cx="12604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20222" y="3200374"/>
            <a:ext cx="12604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86409" y="3725837"/>
            <a:ext cx="2879725" cy="3603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586409" y="2465362"/>
            <a:ext cx="1619250" cy="1260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466134" y="2465362"/>
            <a:ext cx="1620838" cy="1260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4466134" y="2825724"/>
            <a:ext cx="1620838" cy="1260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205659" y="2465362"/>
            <a:ext cx="2881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086972" y="2465362"/>
            <a:ext cx="0" cy="360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60934" y="2833662"/>
            <a:ext cx="895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current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/>
          </p:nvPr>
        </p:nvGraphicFramePr>
        <p:xfrm>
          <a:off x="6609037" y="2360537"/>
          <a:ext cx="10795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4" imgW="457200" imgH="355320" progId="Equation.3">
                  <p:embed/>
                </p:oleObj>
              </mc:Choice>
              <mc:Fallback>
                <p:oleObj name="Equation" r:id="rId4" imgW="457200" imgH="355320" progId="Equation.3">
                  <p:embed/>
                  <p:pic>
                    <p:nvPicPr>
                      <p:cNvPr id="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037" y="2360537"/>
                        <a:ext cx="10795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283197" y="3719487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408734" y="264951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310559" y="2098649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7439299" y="2484362"/>
            <a:ext cx="192088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7394849" y="2901875"/>
            <a:ext cx="1809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/>
          </p:nvPr>
        </p:nvGraphicFramePr>
        <p:xfrm>
          <a:off x="7688537" y="2362125"/>
          <a:ext cx="6302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6" imgW="266400" imgH="355320" progId="Equation.3">
                  <p:embed/>
                </p:oleObj>
              </mc:Choice>
              <mc:Fallback>
                <p:oleObj name="Equation" r:id="rId6" imgW="266400" imgH="355320" progId="Equation.3">
                  <p:embed/>
                  <p:pic>
                    <p:nvPicPr>
                      <p:cNvPr id="2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537" y="2362125"/>
                        <a:ext cx="630237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4466134" y="2647924"/>
            <a:ext cx="1620838" cy="12573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Square resistance and surface resistance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" indent="0">
              <a:lnSpc>
                <a:spcPct val="150000"/>
              </a:lnSpc>
              <a:buNone/>
            </a:pPr>
            <a:r>
              <a:rPr lang="en-GB" sz="2000" dirty="0" smtClean="0"/>
              <a:t>And now imagine that instead of DC we have RF, and the </a:t>
            </a:r>
            <a:r>
              <a:rPr lang="en-GB" sz="2000" dirty="0" smtClean="0">
                <a:solidFill>
                  <a:srgbClr val="FF0000"/>
                </a:solidFill>
              </a:rPr>
              <a:t>RF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current</a:t>
            </a:r>
            <a:r>
              <a:rPr lang="en-GB" sz="2000" dirty="0" smtClean="0"/>
              <a:t> is confined in a </a:t>
            </a:r>
            <a:r>
              <a:rPr lang="en-GB" sz="2000" dirty="0" smtClean="0">
                <a:solidFill>
                  <a:srgbClr val="FF0000"/>
                </a:solidFill>
              </a:rPr>
              <a:t>skin depth:</a:t>
            </a:r>
          </a:p>
          <a:p>
            <a:pPr marL="36576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 </a:t>
            </a:r>
          </a:p>
          <a:p>
            <a:pPr marL="36576" indent="0">
              <a:buNone/>
            </a:pPr>
            <a:endParaRPr lang="en-GB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6576" indent="0">
              <a:buNone/>
            </a:pPr>
            <a:endParaRPr lang="en-GB" sz="2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6576" indent="0">
              <a:buNone/>
            </a:pPr>
            <a:endParaRPr lang="en-GB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6576" indent="0">
              <a:buNone/>
            </a:pPr>
            <a:endParaRPr lang="en-GB" sz="2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6576" indent="0">
              <a:buNone/>
            </a:pPr>
            <a:endParaRPr lang="en-GB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6576" indent="0">
              <a:buNone/>
            </a:pPr>
            <a:endParaRPr lang="en-GB" sz="2000" dirty="0" smtClean="0">
              <a:sym typeface="Symbol" panose="05050102010706020507" pitchFamily="18" charset="2"/>
            </a:endParaRPr>
          </a:p>
          <a:p>
            <a:pPr marL="36576" indent="0">
              <a:buNone/>
            </a:pPr>
            <a:r>
              <a:rPr lang="en-GB" sz="2000" dirty="0" smtClean="0">
                <a:sym typeface="Symbol" panose="05050102010706020507" pitchFamily="18" charset="2"/>
              </a:rPr>
              <a:t>This is a (simplified) </a:t>
            </a:r>
            <a:r>
              <a:rPr lang="en-GB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definition</a:t>
            </a:r>
            <a:r>
              <a:rPr lang="en-GB" sz="2000" dirty="0" smtClean="0">
                <a:sym typeface="Symbol" panose="05050102010706020507" pitchFamily="18" charset="2"/>
              </a:rPr>
              <a:t> of </a:t>
            </a:r>
            <a:r>
              <a:rPr lang="en-GB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surface resistance </a:t>
            </a:r>
            <a:r>
              <a:rPr lang="en-GB" sz="2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GB" sz="2000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GB" sz="2000" baseline="-25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1283197" y="3476599"/>
            <a:ext cx="2968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</a:t>
            </a:r>
          </a:p>
        </p:txBody>
      </p:sp>
      <p:graphicFrame>
        <p:nvGraphicFramePr>
          <p:cNvPr id="9" name="Object 31"/>
          <p:cNvGraphicFramePr>
            <a:graphicFrameLocks noChangeAspect="1"/>
          </p:cNvGraphicFramePr>
          <p:nvPr>
            <p:extLst/>
          </p:nvPr>
        </p:nvGraphicFramePr>
        <p:xfrm>
          <a:off x="6609037" y="3371775"/>
          <a:ext cx="21113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037" y="3371775"/>
                        <a:ext cx="21113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964109" y="3189262"/>
            <a:ext cx="1260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5132884" y="3189262"/>
            <a:ext cx="1260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86409" y="3725837"/>
            <a:ext cx="2879725" cy="3603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586409" y="2465362"/>
            <a:ext cx="1619250" cy="1260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466134" y="2465362"/>
            <a:ext cx="1620838" cy="1260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4466134" y="2825724"/>
            <a:ext cx="1620838" cy="1260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205659" y="2465362"/>
            <a:ext cx="2881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086972" y="2465362"/>
            <a:ext cx="0" cy="360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60934" y="2833662"/>
            <a:ext cx="895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current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/>
          </p:nvPr>
        </p:nvGraphicFramePr>
        <p:xfrm>
          <a:off x="6609037" y="2360537"/>
          <a:ext cx="10795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5" imgW="457200" imgH="355320" progId="Equation.3">
                  <p:embed/>
                </p:oleObj>
              </mc:Choice>
              <mc:Fallback>
                <p:oleObj name="Equation" r:id="rId5" imgW="457200" imgH="355320" progId="Equation.3">
                  <p:embed/>
                  <p:pic>
                    <p:nvPicPr>
                      <p:cNvPr id="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037" y="2360537"/>
                        <a:ext cx="10795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283197" y="3719487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408734" y="264951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310559" y="2098649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7439299" y="2484362"/>
            <a:ext cx="192088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7394849" y="2901875"/>
            <a:ext cx="1809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/>
          </p:nvPr>
        </p:nvGraphicFramePr>
        <p:xfrm>
          <a:off x="7688537" y="2362125"/>
          <a:ext cx="6302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7" imgW="266400" imgH="355320" progId="Equation.3">
                  <p:embed/>
                </p:oleObj>
              </mc:Choice>
              <mc:Fallback>
                <p:oleObj name="Equation" r:id="rId7" imgW="266400" imgH="355320" progId="Equation.3">
                  <p:embed/>
                  <p:pic>
                    <p:nvPicPr>
                      <p:cNvPr id="2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537" y="2362125"/>
                        <a:ext cx="630237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4466134" y="2647924"/>
            <a:ext cx="1620838" cy="12573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4466134" y="2465362"/>
            <a:ext cx="1620838" cy="1260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1594347" y="3719487"/>
            <a:ext cx="2871787" cy="63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30" name="Object 31"/>
          <p:cNvGraphicFramePr>
            <a:graphicFrameLocks noChangeAspect="1"/>
          </p:cNvGraphicFramePr>
          <p:nvPr>
            <p:extLst/>
          </p:nvPr>
        </p:nvGraphicFramePr>
        <p:xfrm>
          <a:off x="3439259" y="1189319"/>
          <a:ext cx="1157726" cy="81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9" imgW="685800" imgH="482400" progId="Equation.3">
                  <p:embed/>
                </p:oleObj>
              </mc:Choice>
              <mc:Fallback>
                <p:oleObj name="Equation" r:id="rId9" imgW="685800" imgH="482400" progId="Equation.3">
                  <p:embed/>
                  <p:pic>
                    <p:nvPicPr>
                      <p:cNvPr id="3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259" y="1189319"/>
                        <a:ext cx="1157726" cy="814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7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 smtClean="0"/>
              <a:t>                                   Surface impedance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4" name="Object 10"/>
          <p:cNvGraphicFramePr>
            <a:graphicFrameLocks/>
          </p:cNvGraphicFramePr>
          <p:nvPr>
            <p:extLst/>
          </p:nvPr>
        </p:nvGraphicFramePr>
        <p:xfrm>
          <a:off x="1604854" y="3630583"/>
          <a:ext cx="59213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Equazione" r:id="rId3" imgW="2730240" imgH="660240" progId="Equation.3">
                  <p:embed/>
                </p:oleObj>
              </mc:Choice>
              <mc:Fallback>
                <p:oleObj name="Equazione" r:id="rId3" imgW="2730240" imgH="660240" progId="Equation.3">
                  <p:embed/>
                  <p:pic>
                    <p:nvPicPr>
                      <p:cNvPr id="4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854" y="3630583"/>
                        <a:ext cx="59213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ttangolo 15"/>
          <p:cNvSpPr/>
          <p:nvPr/>
        </p:nvSpPr>
        <p:spPr>
          <a:xfrm>
            <a:off x="1465118" y="3435316"/>
            <a:ext cx="3667991" cy="13800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6" name="Oggetto 17"/>
          <p:cNvGraphicFramePr>
            <a:graphicFrameLocks noChangeAspect="1"/>
          </p:cNvGraphicFramePr>
          <p:nvPr>
            <p:extLst/>
          </p:nvPr>
        </p:nvGraphicFramePr>
        <p:xfrm>
          <a:off x="4915603" y="804828"/>
          <a:ext cx="9366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zione" r:id="rId5" imgW="482400" imgH="393480" progId="Equation.3">
                  <p:embed/>
                </p:oleObj>
              </mc:Choice>
              <mc:Fallback>
                <p:oleObj name="Equazione" r:id="rId5" imgW="482400" imgH="393480" progId="Equation.3">
                  <p:embed/>
                  <p:pic>
                    <p:nvPicPr>
                      <p:cNvPr id="46" name="Ogget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603" y="804828"/>
                        <a:ext cx="9366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ggetto 19"/>
          <p:cNvGraphicFramePr>
            <a:graphicFrameLocks noChangeAspect="1"/>
          </p:cNvGraphicFramePr>
          <p:nvPr>
            <p:extLst/>
          </p:nvPr>
        </p:nvGraphicFramePr>
        <p:xfrm>
          <a:off x="4945375" y="1412776"/>
          <a:ext cx="34607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3" name="Equazione" r:id="rId7" imgW="1765080" imgH="482400" progId="Equation.3">
                  <p:embed/>
                </p:oleObj>
              </mc:Choice>
              <mc:Fallback>
                <p:oleObj name="Equazione" r:id="rId7" imgW="1765080" imgH="482400" progId="Equation.3">
                  <p:embed/>
                  <p:pic>
                    <p:nvPicPr>
                      <p:cNvPr id="47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375" y="1412776"/>
                        <a:ext cx="34607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tangolo 20"/>
          <p:cNvSpPr/>
          <p:nvPr/>
        </p:nvSpPr>
        <p:spPr>
          <a:xfrm>
            <a:off x="6281974" y="1687947"/>
            <a:ext cx="253907" cy="38179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</p:txBody>
      </p:sp>
      <p:graphicFrame>
        <p:nvGraphicFramePr>
          <p:cNvPr id="50" name="Oggetto 31"/>
          <p:cNvGraphicFramePr>
            <a:graphicFrameLocks noChangeAspect="1"/>
          </p:cNvGraphicFramePr>
          <p:nvPr>
            <p:extLst/>
          </p:nvPr>
        </p:nvGraphicFramePr>
        <p:xfrm>
          <a:off x="4922883" y="2204864"/>
          <a:ext cx="23288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4" name="Equazione" r:id="rId9" imgW="1257120" imgH="482400" progId="Equation.3">
                  <p:embed/>
                </p:oleObj>
              </mc:Choice>
              <mc:Fallback>
                <p:oleObj name="Equazione" r:id="rId9" imgW="1257120" imgH="482400" progId="Equation.3">
                  <p:embed/>
                  <p:pic>
                    <p:nvPicPr>
                      <p:cNvPr id="50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83" y="2204864"/>
                        <a:ext cx="232886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Cubo 68"/>
          <p:cNvSpPr/>
          <p:nvPr/>
        </p:nvSpPr>
        <p:spPr>
          <a:xfrm>
            <a:off x="1465118" y="840683"/>
            <a:ext cx="2912165" cy="2027583"/>
          </a:xfrm>
          <a:prstGeom prst="cub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Parallelogramma 69"/>
          <p:cNvSpPr/>
          <p:nvPr/>
        </p:nvSpPr>
        <p:spPr>
          <a:xfrm>
            <a:off x="2392239" y="971652"/>
            <a:ext cx="1017790" cy="265652"/>
          </a:xfrm>
          <a:prstGeom prst="parallelogram">
            <a:avLst>
              <a:gd name="adj" fmla="val 10217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e 70"/>
          <p:cNvSpPr/>
          <p:nvPr/>
        </p:nvSpPr>
        <p:spPr>
          <a:xfrm>
            <a:off x="2472980" y="1068110"/>
            <a:ext cx="83127" cy="7273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e 71"/>
          <p:cNvSpPr/>
          <p:nvPr/>
        </p:nvSpPr>
        <p:spPr>
          <a:xfrm>
            <a:off x="3241606" y="1068110"/>
            <a:ext cx="83127" cy="7273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Connettore 1 72"/>
          <p:cNvCxnSpPr/>
          <p:nvPr/>
        </p:nvCxnSpPr>
        <p:spPr>
          <a:xfrm>
            <a:off x="2514564" y="313196"/>
            <a:ext cx="0" cy="75491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9" name="Connettore 1 73"/>
          <p:cNvCxnSpPr/>
          <p:nvPr/>
        </p:nvCxnSpPr>
        <p:spPr>
          <a:xfrm>
            <a:off x="3301825" y="313196"/>
            <a:ext cx="0" cy="75491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0" name="CasellaDiTesto 74"/>
          <p:cNvSpPr txBox="1"/>
          <p:nvPr/>
        </p:nvSpPr>
        <p:spPr>
          <a:xfrm>
            <a:off x="1762936" y="91981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Calibri"/>
              </a:rPr>
              <a:t>S=d</a:t>
            </a:r>
            <a:r>
              <a:rPr lang="it-IT" baseline="30000" dirty="0" smtClean="0">
                <a:solidFill>
                  <a:prstClr val="black"/>
                </a:solidFill>
                <a:latin typeface="Calibri"/>
              </a:rPr>
              <a:t>2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Connettore 1 75"/>
          <p:cNvCxnSpPr/>
          <p:nvPr/>
        </p:nvCxnSpPr>
        <p:spPr>
          <a:xfrm flipV="1">
            <a:off x="2540578" y="313195"/>
            <a:ext cx="761247" cy="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2" name="Ovale 76"/>
          <p:cNvSpPr/>
          <p:nvPr/>
        </p:nvSpPr>
        <p:spPr>
          <a:xfrm>
            <a:off x="2696028" y="86647"/>
            <a:ext cx="464711" cy="45309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CasellaDiTesto 77"/>
          <p:cNvSpPr txBox="1"/>
          <p:nvPr/>
        </p:nvSpPr>
        <p:spPr>
          <a:xfrm>
            <a:off x="2770910" y="1285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Calibri"/>
              </a:rPr>
              <a:t>V~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4" name="Oggetto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37750"/>
              </p:ext>
            </p:extLst>
          </p:nvPr>
        </p:nvGraphicFramePr>
        <p:xfrm>
          <a:off x="2696028" y="961716"/>
          <a:ext cx="483544" cy="26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5" name="Equazione" r:id="rId11" imgW="393480" imgH="215640" progId="Equation.3">
                  <p:embed/>
                </p:oleObj>
              </mc:Choice>
              <mc:Fallback>
                <p:oleObj name="Equazione" r:id="rId11" imgW="393480" imgH="215640" progId="Equation.3">
                  <p:embed/>
                  <p:pic>
                    <p:nvPicPr>
                      <p:cNvPr id="64" name="Oggetto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028" y="961716"/>
                        <a:ext cx="483544" cy="265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Connettore 2 79"/>
          <p:cNvCxnSpPr/>
          <p:nvPr/>
        </p:nvCxnSpPr>
        <p:spPr>
          <a:xfrm flipV="1">
            <a:off x="2387412" y="1385970"/>
            <a:ext cx="937321" cy="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ttore 2 80"/>
          <p:cNvCxnSpPr/>
          <p:nvPr/>
        </p:nvCxnSpPr>
        <p:spPr>
          <a:xfrm>
            <a:off x="2421193" y="1710605"/>
            <a:ext cx="565481" cy="365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ttore 2 81"/>
          <p:cNvCxnSpPr/>
          <p:nvPr/>
        </p:nvCxnSpPr>
        <p:spPr>
          <a:xfrm>
            <a:off x="2430216" y="1874228"/>
            <a:ext cx="424350" cy="469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ttore 2 82"/>
          <p:cNvCxnSpPr/>
          <p:nvPr/>
        </p:nvCxnSpPr>
        <p:spPr>
          <a:xfrm>
            <a:off x="2461089" y="2045988"/>
            <a:ext cx="325745" cy="726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ttore 1 83"/>
          <p:cNvCxnSpPr/>
          <p:nvPr/>
        </p:nvCxnSpPr>
        <p:spPr>
          <a:xfrm flipV="1">
            <a:off x="2569230" y="1094542"/>
            <a:ext cx="19878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70" name="Connettore 1 84"/>
          <p:cNvCxnSpPr/>
          <p:nvPr/>
        </p:nvCxnSpPr>
        <p:spPr>
          <a:xfrm flipV="1">
            <a:off x="3041917" y="1094542"/>
            <a:ext cx="19878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71" name="Connettore 2 85"/>
          <p:cNvCxnSpPr/>
          <p:nvPr/>
        </p:nvCxnSpPr>
        <p:spPr>
          <a:xfrm>
            <a:off x="2461089" y="2376361"/>
            <a:ext cx="155450" cy="47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Connettore 2 86"/>
          <p:cNvCxnSpPr/>
          <p:nvPr/>
        </p:nvCxnSpPr>
        <p:spPr>
          <a:xfrm>
            <a:off x="2420571" y="1558673"/>
            <a:ext cx="720737" cy="326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Connettore 2 87"/>
          <p:cNvCxnSpPr/>
          <p:nvPr/>
        </p:nvCxnSpPr>
        <p:spPr>
          <a:xfrm>
            <a:off x="2467040" y="2209127"/>
            <a:ext cx="228988" cy="75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74" name="Oggetto 88"/>
          <p:cNvGraphicFramePr>
            <a:graphicFrameLocks noChangeAspect="1"/>
          </p:cNvGraphicFramePr>
          <p:nvPr>
            <p:extLst/>
          </p:nvPr>
        </p:nvGraphicFramePr>
        <p:xfrm>
          <a:off x="1900533" y="1741402"/>
          <a:ext cx="483544" cy="26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6" name="Equazione" r:id="rId13" imgW="393480" imgH="215640" progId="Equation.3">
                  <p:embed/>
                </p:oleObj>
              </mc:Choice>
              <mc:Fallback>
                <p:oleObj name="Equazione" r:id="rId13" imgW="393480" imgH="215640" progId="Equation.3">
                  <p:embed/>
                  <p:pic>
                    <p:nvPicPr>
                      <p:cNvPr id="74" name="Oggetto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533" y="1741402"/>
                        <a:ext cx="483544" cy="265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Connettore 2 89"/>
          <p:cNvCxnSpPr/>
          <p:nvPr/>
        </p:nvCxnSpPr>
        <p:spPr>
          <a:xfrm>
            <a:off x="522583" y="1068110"/>
            <a:ext cx="112312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Connettore 2 90"/>
          <p:cNvCxnSpPr/>
          <p:nvPr/>
        </p:nvCxnSpPr>
        <p:spPr>
          <a:xfrm>
            <a:off x="522583" y="1068110"/>
            <a:ext cx="0" cy="114101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CasellaDiTesto 91"/>
          <p:cNvSpPr txBox="1"/>
          <p:nvPr/>
        </p:nvSpPr>
        <p:spPr>
          <a:xfrm>
            <a:off x="522583" y="18941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Calibri"/>
              </a:rPr>
              <a:t>y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CasellaDiTesto 92"/>
          <p:cNvSpPr txBox="1"/>
          <p:nvPr/>
        </p:nvSpPr>
        <p:spPr>
          <a:xfrm>
            <a:off x="1368601" y="7450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Calibri"/>
              </a:rPr>
              <a:t>z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" name="Connettore 2 93"/>
          <p:cNvCxnSpPr/>
          <p:nvPr/>
        </p:nvCxnSpPr>
        <p:spPr>
          <a:xfrm flipH="1">
            <a:off x="95814" y="1068110"/>
            <a:ext cx="420208" cy="48736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CasellaDiTesto 94"/>
          <p:cNvSpPr txBox="1"/>
          <p:nvPr/>
        </p:nvSpPr>
        <p:spPr>
          <a:xfrm>
            <a:off x="45430" y="10725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Calibri"/>
              </a:rPr>
              <a:t>x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ttangolo 15"/>
          <p:cNvSpPr/>
          <p:nvPr/>
        </p:nvSpPr>
        <p:spPr>
          <a:xfrm>
            <a:off x="6312352" y="3429000"/>
            <a:ext cx="1353614" cy="13800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1" name="Oggetto 29"/>
          <p:cNvGraphicFramePr>
            <a:graphicFrameLocks noChangeAspect="1"/>
          </p:cNvGraphicFramePr>
          <p:nvPr>
            <p:extLst/>
          </p:nvPr>
        </p:nvGraphicFramePr>
        <p:xfrm>
          <a:off x="755576" y="5116513"/>
          <a:ext cx="33226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7" name="Equazione" r:id="rId15" imgW="1701720" imgH="393480" progId="Equation.3">
                  <p:embed/>
                </p:oleObj>
              </mc:Choice>
              <mc:Fallback>
                <p:oleObj name="Equazione" r:id="rId15" imgW="1701720" imgH="393480" progId="Equation.3">
                  <p:embed/>
                  <p:pic>
                    <p:nvPicPr>
                      <p:cNvPr id="81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16513"/>
                        <a:ext cx="3322638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Connettore 1 33"/>
          <p:cNvCxnSpPr/>
          <p:nvPr/>
        </p:nvCxnSpPr>
        <p:spPr>
          <a:xfrm>
            <a:off x="819177" y="5333517"/>
            <a:ext cx="58374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aphicFrame>
        <p:nvGraphicFramePr>
          <p:cNvPr id="83" name="Oggetto 34"/>
          <p:cNvGraphicFramePr>
            <a:graphicFrameLocks noChangeAspect="1"/>
          </p:cNvGraphicFramePr>
          <p:nvPr>
            <p:extLst/>
          </p:nvPr>
        </p:nvGraphicFramePr>
        <p:xfrm>
          <a:off x="4290259" y="5003800"/>
          <a:ext cx="4219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8" name="Equazione" r:id="rId17" imgW="2158920" imgH="507960" progId="Equation.3">
                  <p:embed/>
                </p:oleObj>
              </mc:Choice>
              <mc:Fallback>
                <p:oleObj name="Equazione" r:id="rId17" imgW="2158920" imgH="507960" progId="Equation.3">
                  <p:embed/>
                  <p:pic>
                    <p:nvPicPr>
                      <p:cNvPr id="83" name="Oggetto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259" y="5003800"/>
                        <a:ext cx="42195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ttangolo 36"/>
          <p:cNvSpPr/>
          <p:nvPr/>
        </p:nvSpPr>
        <p:spPr>
          <a:xfrm>
            <a:off x="5160278" y="5004593"/>
            <a:ext cx="1715978" cy="993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91020" y="873557"/>
            <a:ext cx="367211" cy="386682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ggetto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12926"/>
              </p:ext>
            </p:extLst>
          </p:nvPr>
        </p:nvGraphicFramePr>
        <p:xfrm>
          <a:off x="3567343" y="978239"/>
          <a:ext cx="51435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" name="Equation" r:id="rId19" imgW="419040" imgH="215640" progId="Equation.3">
                  <p:embed/>
                </p:oleObj>
              </mc:Choice>
              <mc:Fallback>
                <p:oleObj name="Equation" r:id="rId19" imgW="419040" imgH="215640" progId="Equation.3">
                  <p:embed/>
                  <p:pic>
                    <p:nvPicPr>
                      <p:cNvPr id="64" name="Oggetto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343" y="978239"/>
                        <a:ext cx="514350" cy="265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7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Normal metals in the local limit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Tutorial: Impedance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CAS Vacuum 2017 - S.C. &amp; B.S.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/>
          </p:nvPr>
        </p:nvGraphicFramePr>
        <p:xfrm>
          <a:off x="1547664" y="1011161"/>
          <a:ext cx="2032605" cy="63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Equazione" r:id="rId4" imgW="1054080" imgH="330120" progId="Equation.3">
                  <p:embed/>
                </p:oleObj>
              </mc:Choice>
              <mc:Fallback>
                <p:oleObj name="Equazione" r:id="rId4" imgW="1054080" imgH="330120" progId="Equation.3">
                  <p:embed/>
                  <p:pic>
                    <p:nvPicPr>
                      <p:cNvPr id="5" name="Ogget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011161"/>
                        <a:ext cx="2032605" cy="6371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5597"/>
              </p:ext>
            </p:extLst>
          </p:nvPr>
        </p:nvGraphicFramePr>
        <p:xfrm>
          <a:off x="4351338" y="981075"/>
          <a:ext cx="1150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tion" r:id="rId6" imgW="672840" imgH="482400" progId="Equation.3">
                  <p:embed/>
                </p:oleObj>
              </mc:Choice>
              <mc:Fallback>
                <p:oleObj name="Equation" r:id="rId6" imgW="672840" imgH="482400" progId="Equation.3">
                  <p:embed/>
                  <p:pic>
                    <p:nvPicPr>
                      <p:cNvPr id="6" name="Ogget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981075"/>
                        <a:ext cx="11509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97177"/>
              </p:ext>
            </p:extLst>
          </p:nvPr>
        </p:nvGraphicFramePr>
        <p:xfrm>
          <a:off x="1563688" y="2216150"/>
          <a:ext cx="5784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tion" r:id="rId8" imgW="3060360" imgH="469800" progId="Equation.3">
                  <p:embed/>
                </p:oleObj>
              </mc:Choice>
              <mc:Fallback>
                <p:oleObj name="Equation" r:id="rId8" imgW="3060360" imgH="469800" progId="Equation.3">
                  <p:embed/>
                  <p:pic>
                    <p:nvPicPr>
                      <p:cNvPr id="8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216150"/>
                        <a:ext cx="57848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583523"/>
              </p:ext>
            </p:extLst>
          </p:nvPr>
        </p:nvGraphicFramePr>
        <p:xfrm>
          <a:off x="1263650" y="3884613"/>
          <a:ext cx="42529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10" imgW="2349360" imgH="444240" progId="Equation.3">
                  <p:embed/>
                </p:oleObj>
              </mc:Choice>
              <mc:Fallback>
                <p:oleObj name="Equation" r:id="rId10" imgW="2349360" imgH="444240" progId="Equation.3">
                  <p:embed/>
                  <p:pic>
                    <p:nvPicPr>
                      <p:cNvPr id="9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884613"/>
                        <a:ext cx="4252913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/>
          <p:nvPr/>
        </p:nvSpPr>
        <p:spPr>
          <a:xfrm>
            <a:off x="847074" y="3775298"/>
            <a:ext cx="5268053" cy="94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/>
          </p:nvPr>
        </p:nvGraphicFramePr>
        <p:xfrm>
          <a:off x="6310390" y="4062712"/>
          <a:ext cx="11953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zione" r:id="rId12" imgW="698400" imgH="253800" progId="Equation.3">
                  <p:embed/>
                </p:oleObj>
              </mc:Choice>
              <mc:Fallback>
                <p:oleObj name="Equazione" r:id="rId12" imgW="698400" imgH="253800" progId="Equation.3">
                  <p:embed/>
                  <p:pic>
                    <p:nvPicPr>
                      <p:cNvPr id="11" name="Ogget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90" y="4062712"/>
                        <a:ext cx="119538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4"/>
          <p:cNvGraphicFramePr>
            <a:graphicFrameLocks noChangeAspect="1"/>
          </p:cNvGraphicFramePr>
          <p:nvPr>
            <p:extLst/>
          </p:nvPr>
        </p:nvGraphicFramePr>
        <p:xfrm>
          <a:off x="6627813" y="1010667"/>
          <a:ext cx="20335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4" imgW="1054080" imgH="431640" progId="Equation.3">
                  <p:embed/>
                </p:oleObj>
              </mc:Choice>
              <mc:Fallback>
                <p:oleObj name="Equation" r:id="rId14" imgW="1054080" imgH="431640" progId="Equation.3">
                  <p:embed/>
                  <p:pic>
                    <p:nvPicPr>
                      <p:cNvPr id="21" name="Ogget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1010667"/>
                        <a:ext cx="2033587" cy="836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69594"/>
              </p:ext>
            </p:extLst>
          </p:nvPr>
        </p:nvGraphicFramePr>
        <p:xfrm>
          <a:off x="1263650" y="5041012"/>
          <a:ext cx="13112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16" imgW="685800" imgH="393480" progId="Equation.3">
                  <p:embed/>
                </p:oleObj>
              </mc:Choice>
              <mc:Fallback>
                <p:oleObj name="Equation" r:id="rId16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041012"/>
                        <a:ext cx="13112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2432" y="52487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 DC)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noFill/>
        <a:ln>
          <a:solidFill>
            <a:srgbClr val="00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00000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CERNCorporate4-3.potx</Template>
  <TotalTime>6159</TotalTime>
  <Words>1171</Words>
  <Application>Microsoft Office PowerPoint</Application>
  <PresentationFormat>On-screen Show (4:3)</PresentationFormat>
  <Paragraphs>248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Optima</vt:lpstr>
      <vt:lpstr>Symbol</vt:lpstr>
      <vt:lpstr>CERNCorporate4-3</vt:lpstr>
      <vt:lpstr>Equation</vt:lpstr>
      <vt:lpstr>Equazione</vt:lpstr>
      <vt:lpstr>Microsoft Equation 3.0</vt:lpstr>
      <vt:lpstr>PowerPoint Presentation</vt:lpstr>
      <vt:lpstr>Tutorial: Impedance</vt:lpstr>
      <vt:lpstr>Tutorial</vt:lpstr>
      <vt:lpstr>Plan of the tutorial</vt:lpstr>
      <vt:lpstr>What is impedance?</vt:lpstr>
      <vt:lpstr>Square resistance and surface resistance</vt:lpstr>
      <vt:lpstr>Square resistance and surface resistance</vt:lpstr>
      <vt:lpstr>                                   Surface impedance</vt:lpstr>
      <vt:lpstr>Normal metals in the local limit</vt:lpstr>
      <vt:lpstr>Surface impedance practice</vt:lpstr>
      <vt:lpstr>Coil measurement from 100 kHz to 2 MHz</vt:lpstr>
      <vt:lpstr>How the measurement is done</vt:lpstr>
      <vt:lpstr>Cavity measurement with Keysight VNA up to 1.5 GHz</vt:lpstr>
      <vt:lpstr>How the measurement is done</vt:lpstr>
      <vt:lpstr>Impedance in accelerators</vt:lpstr>
      <vt:lpstr>Impedance: image charges</vt:lpstr>
      <vt:lpstr>Bunch frequency spectrum: LHC case</vt:lpstr>
      <vt:lpstr>Transverse impedance</vt:lpstr>
      <vt:lpstr>From wakefields to impedance</vt:lpstr>
      <vt:lpstr>Betatron motion – simplified model</vt:lpstr>
      <vt:lpstr>Anomalous skin effect</vt:lpstr>
      <vt:lpstr>Limits for conductivity and skin effect</vt:lpstr>
      <vt:lpstr>Mean free path and skin depth</vt:lpstr>
      <vt:lpstr>Anomalous skin effect</vt:lpstr>
      <vt:lpstr>Two-layers</vt:lpstr>
      <vt:lpstr>Iterative model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Sergio Calatroni</cp:lastModifiedBy>
  <cp:revision>162</cp:revision>
  <dcterms:created xsi:type="dcterms:W3CDTF">2012-11-30T11:04:26Z</dcterms:created>
  <dcterms:modified xsi:type="dcterms:W3CDTF">2017-06-12T20:16:14Z</dcterms:modified>
</cp:coreProperties>
</file>