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0B77"/>
    <a:srgbClr val="EF4D0E"/>
    <a:srgbClr val="160D93"/>
    <a:srgbClr val="130C77"/>
    <a:srgbClr val="151863"/>
    <a:srgbClr val="172E85"/>
    <a:srgbClr val="011893"/>
    <a:srgbClr val="231077"/>
    <a:srgbClr val="261A77"/>
    <a:srgbClr val="040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69"/>
    <p:restoredTop sz="96281"/>
  </p:normalViewPr>
  <p:slideViewPr>
    <p:cSldViewPr snapToGrid="0" snapToObjects="1">
      <p:cViewPr>
        <p:scale>
          <a:sx n="97" d="100"/>
          <a:sy n="97" d="100"/>
        </p:scale>
        <p:origin x="116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9F78B-2F0C-5942-923D-7CAED169B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66E736-0A21-4547-AA08-D5B68B800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C5657D-9BA3-9A4B-B3DA-4A81BC98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3E5B9-DDC8-D644-B3AB-348E26D8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CC5C2B-7C17-A642-AC58-975AE673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2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EC873-E207-CC45-BAC8-B6BDD139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89A0BF-7F42-CD4A-89C8-0E94ABB3E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DA5751-FBD5-974C-AFCE-D7AF31F7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20652D-BF0E-354C-B10A-ABBAFE59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22B19-2C5A-744F-968C-DE1F53DF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28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03301C-1D54-FB4D-9B19-D3EF7F5B9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08860F-8CE8-0E42-AD3A-2BF520477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718C50-B4FF-7C4E-BF17-4783A910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E46DA2-995B-F444-B5D5-4F20DA2E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E05FD4-9F31-DB46-8185-6CE42818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03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22F37-D05D-0C49-913A-E17CEEAC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DF5E19-8EF3-E740-951C-20A40CD3F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31747F-81EC-5046-8E1D-7ACB12E9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46BDA-298A-5940-AD51-4702CA48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4735E8-96A6-1C47-812A-085C17A9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1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29B6B-7BEC-BA45-AD80-319D9A9B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30C5F5-0DE7-214A-BB2A-C4BB4B8D4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0464C4-BBB8-754C-B4E1-F3CF3FB9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D99AFB-B229-EC46-81F3-C8FDDDA0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718642-FD6F-5042-9F2B-95D8A842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93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1DD60-DACB-C949-B7AE-1A01016A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25EFF9-C69E-6341-A2CE-D8A4D6D05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CC6A57-6416-A94A-B527-F0581D047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8233DB-BA45-1E4F-BFC3-9FC372B4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5741E0-48F2-DD4E-8F15-2A4D820E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D7155C-0CBF-6F46-961F-36511349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23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DEC34-1EEF-9543-8E92-F4631431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F1A7C3-DCC6-1E4F-AD3D-39023C49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0F7B1E-5DFD-3F44-A5E9-C489C54E4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68EAED-2567-DA41-AAF9-1E5BEEEE8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643D13-95A5-5F41-BFEB-9954FCAB7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828A38-C45C-784D-9A4D-BBDB2BA8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AA95B9-BC3F-974A-B0BF-28207138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0573C6-FF06-684F-B70F-60E72072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C8A03-A6C4-964B-8A87-F6C68DF8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6C6517-4CC7-9543-AA29-58860C3C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D3BFB5-E000-2A42-91F5-972DC824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86AB07-A638-C947-A66A-6E681E0E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46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37187C-8A6B-B247-AD37-491DD5C0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10AF0F-08EE-4F4C-B3A6-B4984228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DEFB13-FAE9-3F44-8D83-407F920F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8F7DE-FA5F-4E43-90CB-DAEA18E1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87DC2-60F6-DA49-BD85-3311332CF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F9B8C8-7501-C94F-9DE3-1E0A93F8C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1A055-B809-0C44-AE3B-97B3085A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AA078E-21CA-CB42-BEF7-60BA0A82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AB4C4E-3899-8243-AAC7-D9D81DD8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42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C7047-59E8-FB4F-9D22-0E2D08CE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7D29BA-3F09-DE43-B9E1-7959BE03B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A3A986-E369-B64F-9DC9-9F02779B7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A9538A-5A31-2E44-8790-8F35852A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2CCE4F-9927-8D46-91A9-D3C9A3C8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9724BC-6B9F-2743-8294-492B2F2C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45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5125A-82DF-D741-AA8A-E46F3ECE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289606-1630-D44F-8615-EA6871F4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85D713-EC11-684A-BF7D-ACDA2721F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B3340-27B0-F445-969E-5D34D666AE82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E7908C-12E6-0449-BE93-70DB5E080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86BF57-5011-5145-928C-EEC5CC937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96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8.png"/><Relationship Id="rId7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タイトル 1">
            <a:extLst>
              <a:ext uri="{FF2B5EF4-FFF2-40B4-BE49-F238E27FC236}">
                <a16:creationId xmlns:a16="http://schemas.microsoft.com/office/drawing/2014/main" id="{7D253380-E7F8-7342-9A85-542964A0ED87}"/>
              </a:ext>
            </a:extLst>
          </p:cNvPr>
          <p:cNvSpPr txBox="1"/>
          <p:nvPr/>
        </p:nvSpPr>
        <p:spPr>
          <a:xfrm>
            <a:off x="-12000" y="2219867"/>
            <a:ext cx="12203999" cy="867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sz="2800" dirty="0"/>
              <a:t>ОСНОВНЫЕ АРГУМЕНТЫ В ПОЛЬЗУ ПРОХОЖДЕНИЯ И ПОВЫШЕНИЯ КРИТИЧЕСКОЙ ЭНЕРГИИ СИНХРОТРОНА.</a:t>
            </a:r>
          </a:p>
        </p:txBody>
      </p:sp>
      <p:sp>
        <p:nvSpPr>
          <p:cNvPr id="5" name="正方形/長方形 43">
            <a:extLst>
              <a:ext uri="{FF2B5EF4-FFF2-40B4-BE49-F238E27FC236}">
                <a16:creationId xmlns:a16="http://schemas.microsoft.com/office/drawing/2014/main" id="{C84E3F7E-CE17-6B45-8D45-87F6E3C4D6F2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88ae095048.jpg" descr="88ae095048.jpg">
            <a:extLst>
              <a:ext uri="{FF2B5EF4-FFF2-40B4-BE49-F238E27FC236}">
                <a16:creationId xmlns:a16="http://schemas.microsoft.com/office/drawing/2014/main" id="{E9FE5472-0A5E-9846-973C-4C0BEED8C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243" y="4556304"/>
            <a:ext cx="1549141" cy="1519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88ae095048.jpg" descr="88ae095048.jpg">
            <a:extLst>
              <a:ext uri="{FF2B5EF4-FFF2-40B4-BE49-F238E27FC236}">
                <a16:creationId xmlns:a16="http://schemas.microsoft.com/office/drawing/2014/main" id="{6603913E-50E4-4145-AA73-9EFCB4EE50C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スライド番号プレースホルダー 16">
            <a:extLst>
              <a:ext uri="{FF2B5EF4-FFF2-40B4-BE49-F238E27FC236}">
                <a16:creationId xmlns:a16="http://schemas.microsoft.com/office/drawing/2014/main" id="{EA40B8CD-CE30-1545-BC28-53797952D62F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F4D0E"/>
                </a:solidFill>
                <a:latin typeface="+mn-lt"/>
              </a:rPr>
              <a:pPr/>
              <a:t>1</a:t>
            </a:fld>
            <a:endParaRPr lang="ru-RU" dirty="0">
              <a:solidFill>
                <a:srgbClr val="EF4D0E"/>
              </a:solidFill>
              <a:latin typeface="+mn-lt"/>
            </a:endParaRPr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95A75770-51B0-624D-A24E-A8BBD1D75B8B}"/>
              </a:ext>
            </a:extLst>
          </p:cNvPr>
          <p:cNvSpPr txBox="1">
            <a:spLocks/>
          </p:cNvSpPr>
          <p:nvPr/>
        </p:nvSpPr>
        <p:spPr>
          <a:xfrm>
            <a:off x="2788599" y="4361627"/>
            <a:ext cx="6614800" cy="17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1pPr>
            <a:lvl2pPr marL="0" marR="0" indent="4572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pPr hangingPunct="1"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000" dirty="0">
                <a:latin typeface="+mn-lt"/>
                <a:ea typeface="Times New Roman"/>
                <a:cs typeface="Times New Roman"/>
                <a:sym typeface="Times New Roman"/>
              </a:rPr>
              <a:t>Колокольчиков С</a:t>
            </a: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  <a:r>
              <a:rPr lang="ru-RU" sz="2000" dirty="0">
                <a:latin typeface="+mn-lt"/>
                <a:ea typeface="Times New Roman"/>
                <a:cs typeface="Times New Roman"/>
                <a:sym typeface="Times New Roman"/>
              </a:rPr>
              <a:t>Д. (</a:t>
            </a: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sergey.bell13@gmail.com) </a:t>
            </a:r>
            <a:endParaRPr lang="ru-RU"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hangingPunct="1"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000" dirty="0">
                <a:latin typeface="+mn-lt"/>
                <a:ea typeface="Times New Roman"/>
                <a:cs typeface="Times New Roman"/>
                <a:sym typeface="Times New Roman"/>
              </a:rPr>
              <a:t>Сеничев Ю.В.</a:t>
            </a:r>
            <a:r>
              <a:rPr lang="ru-RU" sz="20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y.senichev@inr.ru) </a:t>
            </a:r>
          </a:p>
          <a:p>
            <a:pPr hangingPunct="1"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000" dirty="0">
                <a:latin typeface="+mn-lt"/>
                <a:ea typeface="Times New Roman"/>
                <a:cs typeface="Times New Roman"/>
                <a:sym typeface="Times New Roman"/>
              </a:rPr>
              <a:t>ИЯИ РАН</a:t>
            </a:r>
          </a:p>
          <a:p>
            <a:pPr hangingPunct="1"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lang="ru-RU" sz="2000" dirty="0"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ru-RU" sz="2000" dirty="0">
                <a:latin typeface="+mn-lt"/>
                <a:ea typeface="Times New Roman"/>
                <a:cs typeface="Times New Roman"/>
                <a:sym typeface="Times New Roman"/>
              </a:rPr>
              <a:t>Москва, 23 марта 2022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B72596A-10D8-134B-A1E9-D565E4142C40}"/>
              </a:ext>
            </a:extLst>
          </p:cNvPr>
          <p:cNvCxnSpPr>
            <a:cxnSpLocks/>
          </p:cNvCxnSpPr>
          <p:nvPr/>
        </p:nvCxnSpPr>
        <p:spPr>
          <a:xfrm>
            <a:off x="-8157" y="3681248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日付プレースホルダー 14">
            <a:extLst>
              <a:ext uri="{FF2B5EF4-FFF2-40B4-BE49-F238E27FC236}">
                <a16:creationId xmlns:a16="http://schemas.microsoft.com/office/drawing/2014/main" id="{36AFCDF4-6733-F642-ABCD-CFA4895BCBBE}"/>
              </a:ext>
            </a:extLst>
          </p:cNvPr>
          <p:cNvSpPr txBox="1"/>
          <p:nvPr/>
        </p:nvSpPr>
        <p:spPr>
          <a:xfrm>
            <a:off x="109291" y="6503891"/>
            <a:ext cx="96008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>
                <a:solidFill>
                  <a:srgbClr val="EF4D0E"/>
                </a:solidFill>
                <a:latin typeface="+mn-lt"/>
              </a:rPr>
              <a:t>23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03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2022</a:t>
            </a:r>
          </a:p>
        </p:txBody>
      </p:sp>
      <p:sp>
        <p:nvSpPr>
          <p:cNvPr id="14" name="テキスト ボックス 91">
            <a:extLst>
              <a:ext uri="{FF2B5EF4-FFF2-40B4-BE49-F238E27FC236}">
                <a16:creationId xmlns:a16="http://schemas.microsoft.com/office/drawing/2014/main" id="{2AB62BA2-BE50-E342-89B6-36B3463AA65B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Конференция ЛаПлаз-2022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2022</a:t>
            </a:r>
            <a:endParaRPr dirty="0">
              <a:solidFill>
                <a:srgbClr val="EF4D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2DA7839-89E6-CE4C-A439-8176A9288893}"/>
              </a:ext>
            </a:extLst>
          </p:cNvPr>
          <p:cNvSpPr txBox="1"/>
          <p:nvPr/>
        </p:nvSpPr>
        <p:spPr>
          <a:xfrm>
            <a:off x="-12000" y="627668"/>
            <a:ext cx="12191999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2600" dirty="0"/>
              <a:t>VIII </a:t>
            </a:r>
            <a:r>
              <a:rPr lang="ru-RU" sz="2600" dirty="0"/>
              <a:t>Международная конференция </a:t>
            </a:r>
          </a:p>
          <a:p>
            <a:r>
              <a:rPr lang="ru-RU" sz="2600" dirty="0"/>
              <a:t>«Лазерные, плазменные исследования и технологии» ЛаПлаз-2022</a:t>
            </a:r>
            <a:endParaRPr lang="ru-RU" sz="2600" dirty="0">
              <a:latin typeface="+mj-lt"/>
              <a:ea typeface="Baskerville" panose="02020502070401020303" pitchFamily="18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A2AEC2-46F7-294A-BD70-F1FE2ADFC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7" y="4019910"/>
            <a:ext cx="2368525" cy="23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46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0D17D2-43E2-D641-B014-22E2995195CE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Коррекция хроматичности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正方形/長方形 43">
            <a:extLst>
              <a:ext uri="{FF2B5EF4-FFF2-40B4-BE49-F238E27FC236}">
                <a16:creationId xmlns:a16="http://schemas.microsoft.com/office/drawing/2014/main" id="{1ADAFA12-C7D2-9143-9AB3-CEB5A33A5609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8" name="88ae095048.jpg" descr="88ae095048.jpg">
            <a:extLst>
              <a:ext uri="{FF2B5EF4-FFF2-40B4-BE49-F238E27FC236}">
                <a16:creationId xmlns:a16="http://schemas.microsoft.com/office/drawing/2014/main" id="{114C4552-DD01-0C42-AE67-28A20A737EA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スライド番号プレースホルダー 16">
            <a:extLst>
              <a:ext uri="{FF2B5EF4-FFF2-40B4-BE49-F238E27FC236}">
                <a16:creationId xmlns:a16="http://schemas.microsoft.com/office/drawing/2014/main" id="{03D47501-0A8D-7745-B6EF-61F6FB2B4865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F4D0E"/>
                </a:solidFill>
                <a:latin typeface="+mn-lt"/>
              </a:rPr>
              <a:pPr/>
              <a:t>10</a:t>
            </a:fld>
            <a:endParaRPr lang="ru-RU" dirty="0">
              <a:solidFill>
                <a:srgbClr val="EF4D0E"/>
              </a:solidFill>
              <a:latin typeface="+mn-lt"/>
            </a:endParaRPr>
          </a:p>
        </p:txBody>
      </p:sp>
      <p:sp>
        <p:nvSpPr>
          <p:cNvPr id="30" name="日付プレースホルダー 14">
            <a:extLst>
              <a:ext uri="{FF2B5EF4-FFF2-40B4-BE49-F238E27FC236}">
                <a16:creationId xmlns:a16="http://schemas.microsoft.com/office/drawing/2014/main" id="{6401368A-64D6-7342-B060-ABB2B755A601}"/>
              </a:ext>
            </a:extLst>
          </p:cNvPr>
          <p:cNvSpPr txBox="1"/>
          <p:nvPr/>
        </p:nvSpPr>
        <p:spPr>
          <a:xfrm>
            <a:off x="109291" y="6503891"/>
            <a:ext cx="96008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>
                <a:solidFill>
                  <a:srgbClr val="EF4D0E"/>
                </a:solidFill>
                <a:latin typeface="+mn-lt"/>
              </a:rPr>
              <a:t>23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03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2022</a:t>
            </a:r>
          </a:p>
        </p:txBody>
      </p:sp>
      <p:sp>
        <p:nvSpPr>
          <p:cNvPr id="42" name="テキスト ボックス 91">
            <a:extLst>
              <a:ext uri="{FF2B5EF4-FFF2-40B4-BE49-F238E27FC236}">
                <a16:creationId xmlns:a16="http://schemas.microsoft.com/office/drawing/2014/main" id="{1A8E03DB-C305-CB46-AB52-0748351F3D4E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Конференция ЛаПлаз-2022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2022</a:t>
            </a:r>
            <a:endParaRPr dirty="0">
              <a:solidFill>
                <a:srgbClr val="EF4D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4BB8B8A-3565-134F-955F-E0B3A7FAC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349" y="1310759"/>
            <a:ext cx="2836907" cy="20142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CC8531D-6B58-BD44-B159-230E1D0A42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35" y="1286057"/>
            <a:ext cx="2836908" cy="203898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FB7AF0A-E256-EF47-9C66-8DF1BDC019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060" y="3781497"/>
            <a:ext cx="2837656" cy="203299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57E3B34-ED84-6C4B-B02A-03C3AEF46F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35" y="3781497"/>
            <a:ext cx="2837656" cy="19910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5934DC6-0EA7-6D41-B4E6-DBF7940756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4" y="1398062"/>
            <a:ext cx="4486292" cy="182961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826602C-E28B-1C43-856A-ED625265965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5" y="3736983"/>
            <a:ext cx="4462546" cy="199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1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0D17D2-43E2-D641-B014-22E2995195CE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Заключение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正方形/長方形 43">
            <a:extLst>
              <a:ext uri="{FF2B5EF4-FFF2-40B4-BE49-F238E27FC236}">
                <a16:creationId xmlns:a16="http://schemas.microsoft.com/office/drawing/2014/main" id="{1ADAFA12-C7D2-9143-9AB3-CEB5A33A5609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8" name="88ae095048.jpg" descr="88ae095048.jpg">
            <a:extLst>
              <a:ext uri="{FF2B5EF4-FFF2-40B4-BE49-F238E27FC236}">
                <a16:creationId xmlns:a16="http://schemas.microsoft.com/office/drawing/2014/main" id="{114C4552-DD01-0C42-AE67-28A20A737EA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スライド番号プレースホルダー 16">
            <a:extLst>
              <a:ext uri="{FF2B5EF4-FFF2-40B4-BE49-F238E27FC236}">
                <a16:creationId xmlns:a16="http://schemas.microsoft.com/office/drawing/2014/main" id="{03D47501-0A8D-7745-B6EF-61F6FB2B4865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F4D0E"/>
                </a:solidFill>
                <a:latin typeface="+mn-lt"/>
              </a:rPr>
              <a:pPr/>
              <a:t>11</a:t>
            </a:fld>
            <a:endParaRPr lang="ru-RU" dirty="0">
              <a:solidFill>
                <a:srgbClr val="EF4D0E"/>
              </a:solidFill>
              <a:latin typeface="+mn-lt"/>
            </a:endParaRPr>
          </a:p>
        </p:txBody>
      </p:sp>
      <p:sp>
        <p:nvSpPr>
          <p:cNvPr id="30" name="日付プレースホルダー 14">
            <a:extLst>
              <a:ext uri="{FF2B5EF4-FFF2-40B4-BE49-F238E27FC236}">
                <a16:creationId xmlns:a16="http://schemas.microsoft.com/office/drawing/2014/main" id="{6401368A-64D6-7342-B060-ABB2B755A601}"/>
              </a:ext>
            </a:extLst>
          </p:cNvPr>
          <p:cNvSpPr txBox="1"/>
          <p:nvPr/>
        </p:nvSpPr>
        <p:spPr>
          <a:xfrm>
            <a:off x="109291" y="6503891"/>
            <a:ext cx="96008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>
                <a:solidFill>
                  <a:srgbClr val="EF4D0E"/>
                </a:solidFill>
                <a:latin typeface="+mn-lt"/>
              </a:rPr>
              <a:t>23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03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2022</a:t>
            </a:r>
          </a:p>
        </p:txBody>
      </p:sp>
      <p:sp>
        <p:nvSpPr>
          <p:cNvPr id="42" name="テキスト ボックス 91">
            <a:extLst>
              <a:ext uri="{FF2B5EF4-FFF2-40B4-BE49-F238E27FC236}">
                <a16:creationId xmlns:a16="http://schemas.microsoft.com/office/drawing/2014/main" id="{1A8E03DB-C305-CB46-AB52-0748351F3D4E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Конференция ЛаПлаз-2022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2022</a:t>
            </a:r>
            <a:endParaRPr dirty="0">
              <a:solidFill>
                <a:srgbClr val="EF4D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E6017-1E75-6747-BC3F-E0431C30CA91}"/>
              </a:ext>
            </a:extLst>
          </p:cNvPr>
          <p:cNvSpPr txBox="1"/>
          <p:nvPr/>
        </p:nvSpPr>
        <p:spPr>
          <a:xfrm>
            <a:off x="2079684" y="1213381"/>
            <a:ext cx="2002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Прохождение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3EFF80-2C9D-0C45-88BE-19EF96F1E48F}"/>
              </a:ext>
            </a:extLst>
          </p:cNvPr>
          <p:cNvSpPr txBox="1"/>
          <p:nvPr/>
        </p:nvSpPr>
        <p:spPr>
          <a:xfrm>
            <a:off x="8247922" y="1213381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Повышение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6B96143-5200-D84E-9A9A-10972379330A}"/>
              </a:ext>
            </a:extLst>
          </p:cNvPr>
          <p:cNvCxnSpPr/>
          <p:nvPr/>
        </p:nvCxnSpPr>
        <p:spPr>
          <a:xfrm>
            <a:off x="6087843" y="1918464"/>
            <a:ext cx="0" cy="3710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C7DC52-47F8-A34D-AEC2-A6024103C030}"/>
              </a:ext>
            </a:extLst>
          </p:cNvPr>
          <p:cNvSpPr txBox="1"/>
          <p:nvPr/>
        </p:nvSpPr>
        <p:spPr>
          <a:xfrm>
            <a:off x="6104158" y="1925001"/>
            <a:ext cx="59117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R"/>
            </a:pPr>
            <a:r>
              <a:rPr lang="ru-RU" dirty="0"/>
              <a:t>Нет необходимости проходить критическую энергию вовсе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Не возникают нестабильности приводящие к развалу пучка</a:t>
            </a:r>
          </a:p>
          <a:p>
            <a:pPr marL="342900" indent="-342900" algn="ctr">
              <a:buAutoNum type="arabicParenR"/>
            </a:pPr>
            <a:endParaRPr lang="ru-RU" dirty="0"/>
          </a:p>
          <a:p>
            <a:pPr algn="ctr"/>
            <a:r>
              <a:rPr lang="ru-RU" dirty="0"/>
              <a:t>2) Введение модуляции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Отдельное питание для квадруполей</a:t>
            </a:r>
            <a:r>
              <a:rPr lang="en-US" dirty="0"/>
              <a:t>, </a:t>
            </a:r>
            <a:r>
              <a:rPr lang="ru-RU" dirty="0"/>
              <a:t>секступолей</a:t>
            </a:r>
          </a:p>
          <a:p>
            <a:pPr marL="342900" indent="-342900" algn="ctr">
              <a:buAutoNum type="arabicParenR"/>
            </a:pP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8A6E9-449F-644B-8ACB-52058A34DAED}"/>
              </a:ext>
            </a:extLst>
          </p:cNvPr>
          <p:cNvSpPr txBox="1"/>
          <p:nvPr/>
        </p:nvSpPr>
        <p:spPr>
          <a:xfrm>
            <a:off x="57635" y="1925001"/>
            <a:ext cx="59117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R"/>
            </a:pPr>
            <a:r>
              <a:rPr lang="ru-RU" dirty="0"/>
              <a:t>Магнитооптическая структура остается неизменной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Необходимо только отдельное питание для осуществления быстрого скачка</a:t>
            </a:r>
          </a:p>
          <a:p>
            <a:pPr marL="342900" indent="-342900" algn="ctr">
              <a:buAutoNum type="arabicParenR"/>
            </a:pPr>
            <a:endParaRPr lang="ru-RU" dirty="0"/>
          </a:p>
          <a:p>
            <a:pPr algn="ctr"/>
            <a:r>
              <a:rPr lang="ru-RU" dirty="0"/>
              <a:t>2) Необходимо учитывать высшие порядки </a:t>
            </a:r>
            <a:r>
              <a:rPr lang="en-US" dirty="0"/>
              <a:t>slip-</a:t>
            </a:r>
            <a:r>
              <a:rPr lang="en-US" dirty="0" err="1"/>
              <a:t>factor’a</a:t>
            </a:r>
            <a:r>
              <a:rPr lang="en-US" dirty="0"/>
              <a:t>, </a:t>
            </a:r>
            <a:r>
              <a:rPr lang="ru-RU" dirty="0"/>
              <a:t>влияние эффекта пространственного заряда (</a:t>
            </a:r>
            <a:r>
              <a:rPr lang="en-US" dirty="0"/>
              <a:t>SC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влияние импедансов на динамику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Прохождение приводит к частичной потере пучка</a:t>
            </a:r>
            <a:endParaRPr lang="en-US" dirty="0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C8F90FE2-640E-DC41-BABF-E14AFBB28E82}"/>
              </a:ext>
            </a:extLst>
          </p:cNvPr>
          <p:cNvSpPr/>
          <p:nvPr/>
        </p:nvSpPr>
        <p:spPr>
          <a:xfrm>
            <a:off x="2939013" y="2305436"/>
            <a:ext cx="141939" cy="215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6102E512-208E-914D-828A-BAA77D30A4DA}"/>
              </a:ext>
            </a:extLst>
          </p:cNvPr>
          <p:cNvSpPr/>
          <p:nvPr/>
        </p:nvSpPr>
        <p:spPr>
          <a:xfrm>
            <a:off x="2939013" y="4183869"/>
            <a:ext cx="141939" cy="215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низ 30">
            <a:extLst>
              <a:ext uri="{FF2B5EF4-FFF2-40B4-BE49-F238E27FC236}">
                <a16:creationId xmlns:a16="http://schemas.microsoft.com/office/drawing/2014/main" id="{DAADA057-1913-454F-B9CE-6A71AB1CF050}"/>
              </a:ext>
            </a:extLst>
          </p:cNvPr>
          <p:cNvSpPr/>
          <p:nvPr/>
        </p:nvSpPr>
        <p:spPr>
          <a:xfrm>
            <a:off x="9124925" y="2563609"/>
            <a:ext cx="141939" cy="215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низ 31">
            <a:extLst>
              <a:ext uri="{FF2B5EF4-FFF2-40B4-BE49-F238E27FC236}">
                <a16:creationId xmlns:a16="http://schemas.microsoft.com/office/drawing/2014/main" id="{A416D8DB-F91D-B449-ADC5-3B026732D079}"/>
              </a:ext>
            </a:extLst>
          </p:cNvPr>
          <p:cNvSpPr/>
          <p:nvPr/>
        </p:nvSpPr>
        <p:spPr>
          <a:xfrm>
            <a:off x="9124925" y="3931662"/>
            <a:ext cx="141939" cy="215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2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0D17D2-43E2-D641-B014-22E2995195CE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Критическая энергия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805EE8E8-83FB-3544-A6E9-95F44E379215}"/>
                  </a:ext>
                </a:extLst>
              </p:cNvPr>
              <p:cNvSpPr/>
              <p:nvPr/>
            </p:nvSpPr>
            <p:spPr>
              <a:xfrm>
                <a:off x="5732440" y="2300893"/>
                <a:ext cx="1501245" cy="674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Δ</m:t>
                          </m:r>
                          <m:f>
                            <m:fPr>
                              <m:type m:val="li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Δ</m:t>
                          </m:r>
                          <m:f>
                            <m:fPr>
                              <m:type m:val="li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805EE8E8-83FB-3544-A6E9-95F44E379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440" y="2300893"/>
                <a:ext cx="1501245" cy="674480"/>
              </a:xfrm>
              <a:prstGeom prst="rect">
                <a:avLst/>
              </a:prstGeom>
              <a:blipFill>
                <a:blip r:embed="rId3"/>
                <a:stretch>
                  <a:fillRect t="-61111" r="-1695" b="-9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2BBE3453-8802-1647-9E7F-93B6B4C77D39}"/>
                  </a:ext>
                </a:extLst>
              </p:cNvPr>
              <p:cNvSpPr/>
              <p:nvPr/>
            </p:nvSpPr>
            <p:spPr>
              <a:xfrm>
                <a:off x="2210264" y="2298796"/>
                <a:ext cx="1286378" cy="674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f>
                            <m:fPr>
                              <m:type m:val="li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f>
                            <m:fPr>
                              <m:type m:val="li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2BBE3453-8802-1647-9E7F-93B6B4C77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264" y="2298796"/>
                <a:ext cx="1286378" cy="674480"/>
              </a:xfrm>
              <a:prstGeom prst="rect">
                <a:avLst/>
              </a:prstGeom>
              <a:blipFill>
                <a:blip r:embed="rId4"/>
                <a:stretch>
                  <a:fillRect t="-62963" r="-990" b="-9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9545C3E-1361-E140-AC5A-54A3427E9B63}"/>
              </a:ext>
            </a:extLst>
          </p:cNvPr>
          <p:cNvSpPr txBox="1"/>
          <p:nvPr/>
        </p:nvSpPr>
        <p:spPr>
          <a:xfrm>
            <a:off x="2611698" y="1661349"/>
            <a:ext cx="61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MCF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0AE31-CC07-9B43-8A64-DCEC1E00EF6D}"/>
              </a:ext>
            </a:extLst>
          </p:cNvPr>
          <p:cNvSpPr txBox="1"/>
          <p:nvPr/>
        </p:nvSpPr>
        <p:spPr>
          <a:xfrm>
            <a:off x="5914221" y="1661349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Slip-factor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DBA967-3374-894F-BA1D-43B8354E3D42}"/>
                  </a:ext>
                </a:extLst>
              </p:cNvPr>
              <p:cNvSpPr txBox="1"/>
              <p:nvPr/>
            </p:nvSpPr>
            <p:spPr>
              <a:xfrm>
                <a:off x="559451" y="1046387"/>
                <a:ext cx="9571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Увеличение энергии частиц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/>
                  <a:t> 1) изменение импульса частиц</a:t>
                </a:r>
                <a:r>
                  <a:rPr lang="en-US" dirty="0"/>
                  <a:t>; 2) </a:t>
                </a:r>
                <a:r>
                  <a:rPr lang="ru-RU" dirty="0"/>
                  <a:t>изменение длины траектории.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DBA967-3374-894F-BA1D-43B8354E3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51" y="1046387"/>
                <a:ext cx="9571851" cy="369332"/>
              </a:xfrm>
              <a:prstGeom prst="rect">
                <a:avLst/>
              </a:prstGeom>
              <a:blipFill>
                <a:blip r:embed="rId5"/>
                <a:stretch>
                  <a:fillRect l="-664" t="-6897" r="-266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789E513D-6BCE-F243-8B44-844D025DEB60}"/>
                  </a:ext>
                </a:extLst>
              </p:cNvPr>
              <p:cNvSpPr/>
              <p:nvPr/>
            </p:nvSpPr>
            <p:spPr>
              <a:xfrm>
                <a:off x="9316361" y="2287786"/>
                <a:ext cx="1330749" cy="656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789E513D-6BCE-F243-8B44-844D025DE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361" y="2287786"/>
                <a:ext cx="1330749" cy="6560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A1241982-4854-8A4B-ACA1-A54444A6DA16}"/>
                  </a:ext>
                </a:extLst>
              </p:cNvPr>
              <p:cNvSpPr/>
              <p:nvPr/>
            </p:nvSpPr>
            <p:spPr>
              <a:xfrm>
                <a:off x="5215314" y="3355545"/>
                <a:ext cx="2458942" cy="667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A1241982-4854-8A4B-ACA1-A54444A6D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14" y="3355545"/>
                <a:ext cx="2458942" cy="667490"/>
              </a:xfrm>
              <a:prstGeom prst="rect">
                <a:avLst/>
              </a:prstGeom>
              <a:blipFill>
                <a:blip r:embed="rId7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B810DD5-9800-CF43-B8A6-255CE33598C2}"/>
                  </a:ext>
                </a:extLst>
              </p:cNvPr>
              <p:cNvSpPr/>
              <p:nvPr/>
            </p:nvSpPr>
            <p:spPr>
              <a:xfrm>
                <a:off x="1712509" y="3414095"/>
                <a:ext cx="2409442" cy="659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B810DD5-9800-CF43-B8A6-255CE3359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509" y="3414095"/>
                <a:ext cx="2409442" cy="659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440986E1-86F5-3445-AC3F-20885AB65017}"/>
                  </a:ext>
                </a:extLst>
              </p:cNvPr>
              <p:cNvSpPr/>
              <p:nvPr/>
            </p:nvSpPr>
            <p:spPr>
              <a:xfrm>
                <a:off x="8767619" y="3359815"/>
                <a:ext cx="2458942" cy="1332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GB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440986E1-86F5-3445-AC3F-20885AB65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619" y="3359815"/>
                <a:ext cx="2458942" cy="13321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5F21160-7366-E34A-84DC-D768F2E707D6}"/>
              </a:ext>
            </a:extLst>
          </p:cNvPr>
          <p:cNvSpPr txBox="1"/>
          <p:nvPr/>
        </p:nvSpPr>
        <p:spPr>
          <a:xfrm>
            <a:off x="561503" y="2431159"/>
            <a:ext cx="44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57CD2B-73C6-CC45-B502-C46D1C2809EF}"/>
              </a:ext>
            </a:extLst>
          </p:cNvPr>
          <p:cNvSpPr txBox="1"/>
          <p:nvPr/>
        </p:nvSpPr>
        <p:spPr>
          <a:xfrm>
            <a:off x="559451" y="3559327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66B1F7-FA35-6A40-BC2E-A34B88F354AD}"/>
                  </a:ext>
                </a:extLst>
              </p:cNvPr>
              <p:cNvSpPr txBox="1"/>
              <p:nvPr/>
            </p:nvSpPr>
            <p:spPr>
              <a:xfrm>
                <a:off x="661433" y="4951587"/>
                <a:ext cx="11060039" cy="1352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При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 получаем критическое значение для Лоренц-фактора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rad>
                      </m:den>
                    </m:f>
                  </m:oMath>
                </a14:m>
                <a:r>
                  <a:rPr lang="ru-RU" dirty="0"/>
                  <a:t>, таким образом, энергия, </a:t>
                </a:r>
                <a:endParaRPr lang="en-US" dirty="0"/>
              </a:p>
              <a:p>
                <a:r>
                  <a:rPr lang="ru-RU" dirty="0"/>
                  <a:t>которая соответствует этому соотношению и называется критической энергией ускорителя </a:t>
                </a:r>
                <a:endParaRPr lang="en-US" dirty="0"/>
              </a:p>
              <a:p>
                <a:r>
                  <a:rPr lang="ru-RU" dirty="0"/>
                  <a:t>(используется также термин </a:t>
                </a:r>
                <a:r>
                  <a:rPr lang="en-US" dirty="0"/>
                  <a:t>transition energy</a:t>
                </a:r>
                <a:r>
                  <a:rPr lang="ru-RU" dirty="0"/>
                  <a:t>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66B1F7-FA35-6A40-BC2E-A34B88F35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33" y="4951587"/>
                <a:ext cx="11060039" cy="1352999"/>
              </a:xfrm>
              <a:prstGeom prst="rect">
                <a:avLst/>
              </a:prstGeom>
              <a:blipFill>
                <a:blip r:embed="rId10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正方形/長方形 43">
            <a:extLst>
              <a:ext uri="{FF2B5EF4-FFF2-40B4-BE49-F238E27FC236}">
                <a16:creationId xmlns:a16="http://schemas.microsoft.com/office/drawing/2014/main" id="{1ADAFA12-C7D2-9143-9AB3-CEB5A33A5609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8" name="88ae095048.jpg" descr="88ae095048.jpg">
            <a:extLst>
              <a:ext uri="{FF2B5EF4-FFF2-40B4-BE49-F238E27FC236}">
                <a16:creationId xmlns:a16="http://schemas.microsoft.com/office/drawing/2014/main" id="{114C4552-DD01-0C42-AE67-28A20A737EAB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スライド番号プレースホルダー 16">
            <a:extLst>
              <a:ext uri="{FF2B5EF4-FFF2-40B4-BE49-F238E27FC236}">
                <a16:creationId xmlns:a16="http://schemas.microsoft.com/office/drawing/2014/main" id="{03D47501-0A8D-7745-B6EF-61F6FB2B4865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F4D0E"/>
                </a:solidFill>
                <a:latin typeface="+mn-lt"/>
              </a:rPr>
              <a:pPr/>
              <a:t>2</a:t>
            </a:fld>
            <a:endParaRPr lang="ru-RU" dirty="0">
              <a:solidFill>
                <a:srgbClr val="EF4D0E"/>
              </a:solidFill>
              <a:latin typeface="+mn-lt"/>
            </a:endParaRPr>
          </a:p>
        </p:txBody>
      </p:sp>
      <p:sp>
        <p:nvSpPr>
          <p:cNvPr id="30" name="日付プレースホルダー 14">
            <a:extLst>
              <a:ext uri="{FF2B5EF4-FFF2-40B4-BE49-F238E27FC236}">
                <a16:creationId xmlns:a16="http://schemas.microsoft.com/office/drawing/2014/main" id="{6401368A-64D6-7342-B060-ABB2B755A601}"/>
              </a:ext>
            </a:extLst>
          </p:cNvPr>
          <p:cNvSpPr txBox="1"/>
          <p:nvPr/>
        </p:nvSpPr>
        <p:spPr>
          <a:xfrm>
            <a:off x="109291" y="6503891"/>
            <a:ext cx="96008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>
                <a:solidFill>
                  <a:srgbClr val="EF4D0E"/>
                </a:solidFill>
                <a:latin typeface="+mn-lt"/>
              </a:rPr>
              <a:t>23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03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2022</a:t>
            </a:r>
          </a:p>
        </p:txBody>
      </p:sp>
      <p:sp>
        <p:nvSpPr>
          <p:cNvPr id="42" name="テキスト ボックス 91">
            <a:extLst>
              <a:ext uri="{FF2B5EF4-FFF2-40B4-BE49-F238E27FC236}">
                <a16:creationId xmlns:a16="http://schemas.microsoft.com/office/drawing/2014/main" id="{1A8E03DB-C305-CB46-AB52-0748351F3D4E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Конференция ЛаПлаз-2022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2022</a:t>
            </a:r>
            <a:endParaRPr dirty="0">
              <a:solidFill>
                <a:srgbClr val="EF4D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93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0D17D2-43E2-D641-B014-22E2995195CE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Скачок критической энергии 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正方形/長方形 43">
            <a:extLst>
              <a:ext uri="{FF2B5EF4-FFF2-40B4-BE49-F238E27FC236}">
                <a16:creationId xmlns:a16="http://schemas.microsoft.com/office/drawing/2014/main" id="{1ADAFA12-C7D2-9143-9AB3-CEB5A33A5609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8" name="88ae095048.jpg" descr="88ae095048.jpg">
            <a:extLst>
              <a:ext uri="{FF2B5EF4-FFF2-40B4-BE49-F238E27FC236}">
                <a16:creationId xmlns:a16="http://schemas.microsoft.com/office/drawing/2014/main" id="{114C4552-DD01-0C42-AE67-28A20A737EA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スライド番号プレースホルダー 16">
            <a:extLst>
              <a:ext uri="{FF2B5EF4-FFF2-40B4-BE49-F238E27FC236}">
                <a16:creationId xmlns:a16="http://schemas.microsoft.com/office/drawing/2014/main" id="{03D47501-0A8D-7745-B6EF-61F6FB2B4865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F4D0E"/>
                </a:solidFill>
                <a:latin typeface="+mn-lt"/>
              </a:rPr>
              <a:pPr/>
              <a:t>3</a:t>
            </a:fld>
            <a:endParaRPr lang="ru-RU" dirty="0">
              <a:solidFill>
                <a:srgbClr val="EF4D0E"/>
              </a:solidFill>
              <a:latin typeface="+mn-lt"/>
            </a:endParaRPr>
          </a:p>
        </p:txBody>
      </p:sp>
      <p:sp>
        <p:nvSpPr>
          <p:cNvPr id="30" name="日付プレースホルダー 14">
            <a:extLst>
              <a:ext uri="{FF2B5EF4-FFF2-40B4-BE49-F238E27FC236}">
                <a16:creationId xmlns:a16="http://schemas.microsoft.com/office/drawing/2014/main" id="{6401368A-64D6-7342-B060-ABB2B755A601}"/>
              </a:ext>
            </a:extLst>
          </p:cNvPr>
          <p:cNvSpPr txBox="1"/>
          <p:nvPr/>
        </p:nvSpPr>
        <p:spPr>
          <a:xfrm>
            <a:off x="109291" y="6503891"/>
            <a:ext cx="96008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>
                <a:solidFill>
                  <a:srgbClr val="EF4D0E"/>
                </a:solidFill>
                <a:latin typeface="+mn-lt"/>
              </a:rPr>
              <a:t>23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03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2022</a:t>
            </a:r>
          </a:p>
        </p:txBody>
      </p:sp>
      <p:sp>
        <p:nvSpPr>
          <p:cNvPr id="42" name="テキスト ボックス 91">
            <a:extLst>
              <a:ext uri="{FF2B5EF4-FFF2-40B4-BE49-F238E27FC236}">
                <a16:creationId xmlns:a16="http://schemas.microsoft.com/office/drawing/2014/main" id="{1A8E03DB-C305-CB46-AB52-0748351F3D4E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Конференция ЛаПлаз-2022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2022</a:t>
            </a:r>
            <a:endParaRPr dirty="0">
              <a:solidFill>
                <a:srgbClr val="EF4D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7A65CE9-F53A-EC4E-8597-D33E0BF0BD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91" y="1486723"/>
            <a:ext cx="2937854" cy="232846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6E4FD95-017B-1D4A-95CA-7461D7EEE7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4" y="1559329"/>
            <a:ext cx="2937854" cy="2331922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61407141-81A2-C640-9977-BA4899EF5C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50" y="3947839"/>
            <a:ext cx="2937853" cy="238950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1755AD4-CF92-1E4B-AEF7-DCABC4DBE5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5" y="3947839"/>
            <a:ext cx="2937854" cy="236186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43D31AE-49B1-674E-8DF2-FA4A0C6C7626}"/>
              </a:ext>
            </a:extLst>
          </p:cNvPr>
          <p:cNvSpPr txBox="1"/>
          <p:nvPr/>
        </p:nvSpPr>
        <p:spPr>
          <a:xfrm>
            <a:off x="7396528" y="4328819"/>
            <a:ext cx="418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Учет только первого порядка </a:t>
            </a:r>
            <a:r>
              <a:rPr lang="en-US" dirty="0"/>
              <a:t>slip-</a:t>
            </a:r>
            <a:r>
              <a:rPr lang="en-US" dirty="0" err="1"/>
              <a:t>factor’a</a:t>
            </a:r>
            <a:endParaRPr lang="ru-RU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5D779A4-5EE8-C64A-85FA-E17945B457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47" y="1256038"/>
            <a:ext cx="3652750" cy="27898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84EF63-85F5-5A4A-9174-7C0AAA5BC517}"/>
                  </a:ext>
                </a:extLst>
              </p:cNvPr>
              <p:cNvSpPr txBox="1"/>
              <p:nvPr/>
            </p:nvSpPr>
            <p:spPr>
              <a:xfrm>
                <a:off x="2189452" y="1067352"/>
                <a:ext cx="346479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Схемы осуществления скачка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84EF63-85F5-5A4A-9174-7C0AAA5BC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452" y="1067352"/>
                <a:ext cx="3464795" cy="394210"/>
              </a:xfrm>
              <a:prstGeom prst="rect">
                <a:avLst/>
              </a:prstGeom>
              <a:blipFill>
                <a:blip r:embed="rId8"/>
                <a:stretch>
                  <a:fillRect l="-1465" t="-6452" b="-161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39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0D17D2-43E2-D641-B014-22E2995195CE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Моделирование прохождения критической энергии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正方形/長方形 43">
            <a:extLst>
              <a:ext uri="{FF2B5EF4-FFF2-40B4-BE49-F238E27FC236}">
                <a16:creationId xmlns:a16="http://schemas.microsoft.com/office/drawing/2014/main" id="{1ADAFA12-C7D2-9143-9AB3-CEB5A33A5609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8" name="88ae095048.jpg" descr="88ae095048.jpg">
            <a:extLst>
              <a:ext uri="{FF2B5EF4-FFF2-40B4-BE49-F238E27FC236}">
                <a16:creationId xmlns:a16="http://schemas.microsoft.com/office/drawing/2014/main" id="{114C4552-DD01-0C42-AE67-28A20A737EA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スライド番号プレースホルダー 16">
            <a:extLst>
              <a:ext uri="{FF2B5EF4-FFF2-40B4-BE49-F238E27FC236}">
                <a16:creationId xmlns:a16="http://schemas.microsoft.com/office/drawing/2014/main" id="{03D47501-0A8D-7745-B6EF-61F6FB2B4865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F4D0E"/>
                </a:solidFill>
                <a:latin typeface="+mn-lt"/>
              </a:rPr>
              <a:pPr/>
              <a:t>4</a:t>
            </a:fld>
            <a:endParaRPr lang="ru-RU" dirty="0">
              <a:solidFill>
                <a:srgbClr val="EF4D0E"/>
              </a:solidFill>
              <a:latin typeface="+mn-lt"/>
            </a:endParaRPr>
          </a:p>
        </p:txBody>
      </p:sp>
      <p:sp>
        <p:nvSpPr>
          <p:cNvPr id="30" name="日付プレースホルダー 14">
            <a:extLst>
              <a:ext uri="{FF2B5EF4-FFF2-40B4-BE49-F238E27FC236}">
                <a16:creationId xmlns:a16="http://schemas.microsoft.com/office/drawing/2014/main" id="{6401368A-64D6-7342-B060-ABB2B755A601}"/>
              </a:ext>
            </a:extLst>
          </p:cNvPr>
          <p:cNvSpPr txBox="1"/>
          <p:nvPr/>
        </p:nvSpPr>
        <p:spPr>
          <a:xfrm>
            <a:off x="109291" y="6503891"/>
            <a:ext cx="96008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>
                <a:solidFill>
                  <a:srgbClr val="EF4D0E"/>
                </a:solidFill>
                <a:latin typeface="+mn-lt"/>
              </a:rPr>
              <a:t>23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03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2022</a:t>
            </a:r>
          </a:p>
        </p:txBody>
      </p:sp>
      <p:sp>
        <p:nvSpPr>
          <p:cNvPr id="42" name="テキスト ボックス 91">
            <a:extLst>
              <a:ext uri="{FF2B5EF4-FFF2-40B4-BE49-F238E27FC236}">
                <a16:creationId xmlns:a16="http://schemas.microsoft.com/office/drawing/2014/main" id="{1A8E03DB-C305-CB46-AB52-0748351F3D4E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Конференция ЛаПлаз-2022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2022</a:t>
            </a:r>
            <a:endParaRPr dirty="0">
              <a:solidFill>
                <a:srgbClr val="EF4D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6842AB-CE52-AF47-A58F-8872B8CB4575}"/>
                  </a:ext>
                </a:extLst>
              </p:cNvPr>
              <p:cNvSpPr txBox="1"/>
              <p:nvPr/>
            </p:nvSpPr>
            <p:spPr>
              <a:xfrm>
                <a:off x="231312" y="1093666"/>
                <a:ext cx="4431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Уравнения продольного движения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/>
                      <m:t>𝜏</m:t>
                    </m:r>
                    <m:r>
                      <a:rPr lang="ru-RU" i="1"/>
                      <m:t>,∆</m:t>
                    </m:r>
                    <m:r>
                      <a:rPr lang="ru-RU" i="1"/>
                      <m:t>𝐸</m:t>
                    </m:r>
                  </m:oMath>
                </a14:m>
                <a:r>
                  <a:rPr lang="ru-RU" dirty="0">
                    <a:effectLst/>
                  </a:rPr>
                  <a:t>)</a:t>
                </a:r>
                <a:r>
                  <a:rPr lang="en-US" dirty="0">
                    <a:effectLst/>
                  </a:rPr>
                  <a:t>:</a:t>
                </a:r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6842AB-CE52-AF47-A58F-8872B8CB4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2" y="1093666"/>
                <a:ext cx="4431598" cy="369332"/>
              </a:xfrm>
              <a:prstGeom prst="rect">
                <a:avLst/>
              </a:prstGeom>
              <a:blipFill>
                <a:blip r:embed="rId3"/>
                <a:stretch>
                  <a:fillRect l="-1146" t="-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63DCE60-FD14-074B-BE33-6FF05C200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5" y="3369310"/>
            <a:ext cx="2817274" cy="233601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4F259E3-96C2-7A41-9131-CCC594DCC9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10" y="3530707"/>
            <a:ext cx="3194378" cy="252153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C6ED299-A7BA-7941-B401-FC874B358F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46" y="1037005"/>
            <a:ext cx="3579582" cy="206631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2DECFE5-F57F-A148-88D5-6AD7C9B631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838" y="3566393"/>
            <a:ext cx="2880000" cy="2581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FB4036A-5A30-1748-AE63-49FF3A6D3C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99" y="1021526"/>
            <a:ext cx="2857485" cy="21532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47E5E96F-937A-F942-8D87-D75CD77157F4}"/>
                  </a:ext>
                </a:extLst>
              </p:cNvPr>
              <p:cNvSpPr/>
              <p:nvPr/>
            </p:nvSpPr>
            <p:spPr>
              <a:xfrm>
                <a:off x="589334" y="1723718"/>
                <a:ext cx="2340641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ru-RU" i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𝑍𝑒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𝑈𝑔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47E5E96F-937A-F942-8D87-D75CD7715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34" y="1723718"/>
                <a:ext cx="2340641" cy="13408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7FF151E-7C5B-0D4B-8087-ED978437E6B1}"/>
              </a:ext>
            </a:extLst>
          </p:cNvPr>
          <p:cNvSpPr txBox="1"/>
          <p:nvPr/>
        </p:nvSpPr>
        <p:spPr>
          <a:xfrm>
            <a:off x="589334" y="5778660"/>
            <a:ext cx="330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Напряжение типа </a:t>
            </a:r>
            <a:r>
              <a:rPr lang="en-US" dirty="0"/>
              <a:t>Barrier Bucket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27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0D17D2-43E2-D641-B014-22E2995195CE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Динамическая апертура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正方形/長方形 43">
            <a:extLst>
              <a:ext uri="{FF2B5EF4-FFF2-40B4-BE49-F238E27FC236}">
                <a16:creationId xmlns:a16="http://schemas.microsoft.com/office/drawing/2014/main" id="{1ADAFA12-C7D2-9143-9AB3-CEB5A33A5609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8" name="88ae095048.jpg" descr="88ae095048.jpg">
            <a:extLst>
              <a:ext uri="{FF2B5EF4-FFF2-40B4-BE49-F238E27FC236}">
                <a16:creationId xmlns:a16="http://schemas.microsoft.com/office/drawing/2014/main" id="{114C4552-DD01-0C42-AE67-28A20A737EA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スライド番号プレースホルダー 16">
            <a:extLst>
              <a:ext uri="{FF2B5EF4-FFF2-40B4-BE49-F238E27FC236}">
                <a16:creationId xmlns:a16="http://schemas.microsoft.com/office/drawing/2014/main" id="{03D47501-0A8D-7745-B6EF-61F6FB2B4865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F4D0E"/>
                </a:solidFill>
                <a:latin typeface="+mn-lt"/>
              </a:rPr>
              <a:pPr/>
              <a:t>5</a:t>
            </a:fld>
            <a:endParaRPr lang="ru-RU" dirty="0">
              <a:solidFill>
                <a:srgbClr val="EF4D0E"/>
              </a:solidFill>
              <a:latin typeface="+mn-lt"/>
            </a:endParaRPr>
          </a:p>
        </p:txBody>
      </p:sp>
      <p:sp>
        <p:nvSpPr>
          <p:cNvPr id="30" name="日付プレースホルダー 14">
            <a:extLst>
              <a:ext uri="{FF2B5EF4-FFF2-40B4-BE49-F238E27FC236}">
                <a16:creationId xmlns:a16="http://schemas.microsoft.com/office/drawing/2014/main" id="{6401368A-64D6-7342-B060-ABB2B755A601}"/>
              </a:ext>
            </a:extLst>
          </p:cNvPr>
          <p:cNvSpPr txBox="1"/>
          <p:nvPr/>
        </p:nvSpPr>
        <p:spPr>
          <a:xfrm>
            <a:off x="109291" y="6503891"/>
            <a:ext cx="96008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>
                <a:solidFill>
                  <a:srgbClr val="EF4D0E"/>
                </a:solidFill>
                <a:latin typeface="+mn-lt"/>
              </a:rPr>
              <a:t>23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03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2022</a:t>
            </a:r>
          </a:p>
        </p:txBody>
      </p:sp>
      <p:sp>
        <p:nvSpPr>
          <p:cNvPr id="42" name="テキスト ボックス 91">
            <a:extLst>
              <a:ext uri="{FF2B5EF4-FFF2-40B4-BE49-F238E27FC236}">
                <a16:creationId xmlns:a16="http://schemas.microsoft.com/office/drawing/2014/main" id="{1A8E03DB-C305-CB46-AB52-0748351F3D4E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Конференция ЛаПлаз-2022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2022</a:t>
            </a:r>
            <a:endParaRPr dirty="0">
              <a:solidFill>
                <a:srgbClr val="EF4D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8DCECBA-4FA3-5A46-AACF-C834806047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09" y="2843348"/>
            <a:ext cx="2412000" cy="17216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B795AD6-B981-6C46-B075-D520923674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906" y="2857350"/>
            <a:ext cx="2412000" cy="17060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1D02BD2-CDC5-D64E-8FFC-75FD31342E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38" y="4595286"/>
            <a:ext cx="2412000" cy="17083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8C35CDA-6508-5A43-A8A1-F52013256E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79" y="985433"/>
            <a:ext cx="2412000" cy="171533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7223177-C9B3-7147-8B58-488BC0235C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45" y="4609224"/>
            <a:ext cx="2412000" cy="171995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F75B5E4-A1BC-7C42-93B0-E51915DBC5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906" y="988608"/>
            <a:ext cx="2412000" cy="1719622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35AFE75-70F4-3D43-BF29-A0B7795D28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6" y="2351181"/>
            <a:ext cx="3807423" cy="3060946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9E715BD9-88D0-CC49-BD2E-FA4151FF2D0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785261" y="3678246"/>
            <a:ext cx="2521148" cy="2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D13BFC5-2A42-444D-B105-AAA40CACD3E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660073" y="4119022"/>
            <a:ext cx="3671165" cy="133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06A0075-1925-DF4B-B7ED-1A3E4A0A54E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660073" y="1843100"/>
            <a:ext cx="3596806" cy="142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3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0D17D2-43E2-D641-B014-22E2995195CE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Введение суперпериода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正方形/長方形 43">
            <a:extLst>
              <a:ext uri="{FF2B5EF4-FFF2-40B4-BE49-F238E27FC236}">
                <a16:creationId xmlns:a16="http://schemas.microsoft.com/office/drawing/2014/main" id="{1ADAFA12-C7D2-9143-9AB3-CEB5A33A5609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8" name="88ae095048.jpg" descr="88ae095048.jpg">
            <a:extLst>
              <a:ext uri="{FF2B5EF4-FFF2-40B4-BE49-F238E27FC236}">
                <a16:creationId xmlns:a16="http://schemas.microsoft.com/office/drawing/2014/main" id="{114C4552-DD01-0C42-AE67-28A20A737EA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スライド番号プレースホルダー 16">
            <a:extLst>
              <a:ext uri="{FF2B5EF4-FFF2-40B4-BE49-F238E27FC236}">
                <a16:creationId xmlns:a16="http://schemas.microsoft.com/office/drawing/2014/main" id="{03D47501-0A8D-7745-B6EF-61F6FB2B4865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F4D0E"/>
                </a:solidFill>
                <a:latin typeface="+mn-lt"/>
              </a:rPr>
              <a:pPr/>
              <a:t>6</a:t>
            </a:fld>
            <a:endParaRPr lang="ru-RU" dirty="0">
              <a:solidFill>
                <a:srgbClr val="EF4D0E"/>
              </a:solidFill>
              <a:latin typeface="+mn-lt"/>
            </a:endParaRPr>
          </a:p>
        </p:txBody>
      </p:sp>
      <p:sp>
        <p:nvSpPr>
          <p:cNvPr id="30" name="日付プレースホルダー 14">
            <a:extLst>
              <a:ext uri="{FF2B5EF4-FFF2-40B4-BE49-F238E27FC236}">
                <a16:creationId xmlns:a16="http://schemas.microsoft.com/office/drawing/2014/main" id="{6401368A-64D6-7342-B060-ABB2B755A601}"/>
              </a:ext>
            </a:extLst>
          </p:cNvPr>
          <p:cNvSpPr txBox="1"/>
          <p:nvPr/>
        </p:nvSpPr>
        <p:spPr>
          <a:xfrm>
            <a:off x="109291" y="6503891"/>
            <a:ext cx="96008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>
                <a:solidFill>
                  <a:srgbClr val="EF4D0E"/>
                </a:solidFill>
                <a:latin typeface="+mn-lt"/>
              </a:rPr>
              <a:t>23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03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2022</a:t>
            </a:r>
          </a:p>
        </p:txBody>
      </p:sp>
      <p:sp>
        <p:nvSpPr>
          <p:cNvPr id="42" name="テキスト ボックス 91">
            <a:extLst>
              <a:ext uri="{FF2B5EF4-FFF2-40B4-BE49-F238E27FC236}">
                <a16:creationId xmlns:a16="http://schemas.microsoft.com/office/drawing/2014/main" id="{1A8E03DB-C305-CB46-AB52-0748351F3D4E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Конференция ЛаПлаз-2022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2022</a:t>
            </a:r>
            <a:endParaRPr dirty="0">
              <a:solidFill>
                <a:srgbClr val="EF4D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7CC0765-DA1D-8046-AA51-4D46500459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52" y="1085386"/>
            <a:ext cx="5724000" cy="16453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5249FD4E-9F7E-204E-B085-2A27BE42F649}"/>
                  </a:ext>
                </a:extLst>
              </p:cNvPr>
              <p:cNvSpPr/>
              <p:nvPr/>
            </p:nvSpPr>
            <p:spPr>
              <a:xfrm>
                <a:off x="914792" y="2017814"/>
                <a:ext cx="2454454" cy="934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 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С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5249FD4E-9F7E-204E-B085-2A27BE42F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92" y="2017814"/>
                <a:ext cx="2454454" cy="934166"/>
              </a:xfrm>
              <a:prstGeom prst="rect">
                <a:avLst/>
              </a:prstGeom>
              <a:blipFill>
                <a:blip r:embed="rId4"/>
                <a:stretch>
                  <a:fillRect t="-104054" b="-164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62BE8820-CBB3-1047-BDFD-1CA02DBA59B9}"/>
                  </a:ext>
                </a:extLst>
              </p:cNvPr>
              <p:cNvSpPr/>
              <p:nvPr/>
            </p:nvSpPr>
            <p:spPr>
              <a:xfrm>
                <a:off x="4131453" y="4225925"/>
                <a:ext cx="3286797" cy="694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62BE8820-CBB3-1047-BDFD-1CA02DBA5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453" y="4225925"/>
                <a:ext cx="3286797" cy="694998"/>
              </a:xfrm>
              <a:prstGeom prst="rect">
                <a:avLst/>
              </a:prstGeom>
              <a:blipFill>
                <a:blip r:embed="rId5"/>
                <a:stretch>
                  <a:fillRect t="-38182" b="-8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6A62D6B-5B5E-4A49-BD5C-13CC80855300}"/>
              </a:ext>
            </a:extLst>
          </p:cNvPr>
          <p:cNvSpPr txBox="1"/>
          <p:nvPr/>
        </p:nvSpPr>
        <p:spPr>
          <a:xfrm>
            <a:off x="6295431" y="2865905"/>
            <a:ext cx="400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Суперпериод состоит из</a:t>
            </a:r>
            <a:r>
              <a:rPr lang="en-US" dirty="0"/>
              <a:t> 3 </a:t>
            </a:r>
            <a:r>
              <a:rPr lang="ru-RU" dirty="0"/>
              <a:t>ФОДО ячеек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DB952-1938-1640-AB32-E56ABFC32C3D}"/>
              </a:ext>
            </a:extLst>
          </p:cNvPr>
          <p:cNvSpPr txBox="1"/>
          <p:nvPr/>
        </p:nvSpPr>
        <p:spPr>
          <a:xfrm>
            <a:off x="914792" y="1085386"/>
            <a:ext cx="319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Выражение для </a:t>
            </a:r>
            <a:r>
              <a:rPr lang="en-US" dirty="0"/>
              <a:t>MCF </a:t>
            </a:r>
          </a:p>
          <a:p>
            <a:r>
              <a:rPr lang="en-US" dirty="0"/>
              <a:t>(momentum compaction factor)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D240CD9-8760-B549-A7D3-9011CD7DCC3D}"/>
              </a:ext>
            </a:extLst>
          </p:cNvPr>
          <p:cNvSpPr/>
          <p:nvPr/>
        </p:nvSpPr>
        <p:spPr>
          <a:xfrm>
            <a:off x="1667872" y="3702149"/>
            <a:ext cx="8839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для дисперсионной функции с бипериодической переменной фокусировкой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4D47602C-3EFB-0547-A363-07983127C1AE}"/>
                  </a:ext>
                </a:extLst>
              </p:cNvPr>
              <p:cNvSpPr/>
              <p:nvPr/>
            </p:nvSpPr>
            <p:spPr>
              <a:xfrm>
                <a:off x="1229542" y="5288733"/>
                <a:ext cx="9406073" cy="770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kern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ru-RU" i="1"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kern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ru-RU" i="1" kern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 kern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num>
                      <m:den>
                        <m:r>
                          <a:rPr lang="ru-RU" i="1" kern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  <m:r>
                      <a:rPr lang="ru-RU" i="1" kern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ru-RU" i="1"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kern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ru-RU" kern="0" dirty="0"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i="1" kern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ru-RU" i="1" kern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ru-RU" i="1"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kern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ru-RU" kern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 kern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num>
                      <m:den>
                        <m:r>
                          <a:rPr lang="ru-RU" i="1" kern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  <m:r>
                      <m:rPr>
                        <m:sty m:val="p"/>
                      </m:rPr>
                      <a:rPr lang="ru-RU" kern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ru-RU" i="1" kern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ru-RU" i="1"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kern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ru-RU" kern="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 kern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ru-RU" i="1"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kern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ru-RU" i="1" kern="0" dirty="0">
                    <a:ea typeface="Times New Roman" panose="02020603050405020304" pitchFamily="18" charset="0"/>
                  </a:rPr>
                  <a:t> – </a:t>
                </a:r>
                <a:r>
                  <a:rPr lang="ru-RU" kern="0" dirty="0">
                    <a:ea typeface="Times New Roman" panose="02020603050405020304" pitchFamily="18" charset="0"/>
                  </a:rPr>
                  <a:t>градиент магнитооптических линз,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kern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ru-RU" i="1" kern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ru-RU" i="1"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kern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ru-RU" kern="0" dirty="0">
                    <a:ea typeface="Times New Roman" panose="02020603050405020304" pitchFamily="18" charset="0"/>
                  </a:rPr>
                  <a:t> – суперпериодическая модуляция градиента</a:t>
                </a:r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4D47602C-3EFB-0547-A363-07983127C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2" y="5288733"/>
                <a:ext cx="9406073" cy="770404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94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正方形/長方形 43">
            <a:extLst>
              <a:ext uri="{FF2B5EF4-FFF2-40B4-BE49-F238E27FC236}">
                <a16:creationId xmlns:a16="http://schemas.microsoft.com/office/drawing/2014/main" id="{1ADAFA12-C7D2-9143-9AB3-CEB5A33A5609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8" name="88ae095048.jpg" descr="88ae095048.jpg">
            <a:extLst>
              <a:ext uri="{FF2B5EF4-FFF2-40B4-BE49-F238E27FC236}">
                <a16:creationId xmlns:a16="http://schemas.microsoft.com/office/drawing/2014/main" id="{114C4552-DD01-0C42-AE67-28A20A737EA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スライド番号プレースホルダー 16">
            <a:extLst>
              <a:ext uri="{FF2B5EF4-FFF2-40B4-BE49-F238E27FC236}">
                <a16:creationId xmlns:a16="http://schemas.microsoft.com/office/drawing/2014/main" id="{03D47501-0A8D-7745-B6EF-61F6FB2B4865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F4D0E"/>
                </a:solidFill>
                <a:latin typeface="+mn-lt"/>
              </a:rPr>
              <a:pPr/>
              <a:t>7</a:t>
            </a:fld>
            <a:endParaRPr lang="ru-RU" dirty="0">
              <a:solidFill>
                <a:srgbClr val="EF4D0E"/>
              </a:solidFill>
              <a:latin typeface="+mn-lt"/>
            </a:endParaRPr>
          </a:p>
        </p:txBody>
      </p:sp>
      <p:sp>
        <p:nvSpPr>
          <p:cNvPr id="30" name="日付プレースホルダー 14">
            <a:extLst>
              <a:ext uri="{FF2B5EF4-FFF2-40B4-BE49-F238E27FC236}">
                <a16:creationId xmlns:a16="http://schemas.microsoft.com/office/drawing/2014/main" id="{6401368A-64D6-7342-B060-ABB2B755A601}"/>
              </a:ext>
            </a:extLst>
          </p:cNvPr>
          <p:cNvSpPr txBox="1"/>
          <p:nvPr/>
        </p:nvSpPr>
        <p:spPr>
          <a:xfrm>
            <a:off x="109291" y="6503891"/>
            <a:ext cx="96008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>
                <a:solidFill>
                  <a:srgbClr val="EF4D0E"/>
                </a:solidFill>
                <a:latin typeface="+mn-lt"/>
              </a:rPr>
              <a:t>23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03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2022</a:t>
            </a:r>
          </a:p>
        </p:txBody>
      </p:sp>
      <p:sp>
        <p:nvSpPr>
          <p:cNvPr id="42" name="テキスト ボックス 91">
            <a:extLst>
              <a:ext uri="{FF2B5EF4-FFF2-40B4-BE49-F238E27FC236}">
                <a16:creationId xmlns:a16="http://schemas.microsoft.com/office/drawing/2014/main" id="{1A8E03DB-C305-CB46-AB52-0748351F3D4E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Конференция ЛаПлаз-2022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2022</a:t>
            </a:r>
            <a:endParaRPr dirty="0">
              <a:solidFill>
                <a:srgbClr val="EF4D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13E2BAF-B5AD-0048-A3D4-DAE5BB3E7358}"/>
                  </a:ext>
                </a:extLst>
              </p:cNvPr>
              <p:cNvSpPr/>
              <p:nvPr/>
            </p:nvSpPr>
            <p:spPr>
              <a:xfrm>
                <a:off x="1844494" y="997521"/>
                <a:ext cx="8486697" cy="1136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,арк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𝑎𝑟𝑐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,арк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endChr m:val="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𝜈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ru-RU" i="0">
                                                  <a:latin typeface="Cambria Math" panose="02040503050406030204" pitchFamily="18" charset="0"/>
                                                </a:rPr>
                                                <m:t>,арк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sSup>
                                        <m:sSupPr>
                                          <m:ctrlPr>
                                            <a:rPr lang="ru-RU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ru-RU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0" smtClean="0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ru-RU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ru-RU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ru-RU" i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1−</m:t>
                                                      </m:r>
                                                      <m:r>
                                                        <a:rPr lang="ru-RU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f>
                                                        <m:fPr>
                                                          <m:type m:val="lin"/>
                                                          <m:ctrlPr>
                                                            <a:rPr lang="ru-RU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ru-RU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𝑆</m:t>
                                                          </m:r>
                                                        </m:num>
                                                        <m:den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i="1">
                                                                  <a:solidFill>
                                                                    <a:srgbClr val="836967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ru-RU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𝜈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ru-RU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  <m:r>
                                                                <a:rPr lang="ru-RU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,арк</m:t>
                                                              </m:r>
                                                            </m:sub>
                                                          </m:sSub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ru-RU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...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13E2BAF-B5AD-0048-A3D4-DAE5BB3E7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494" y="997521"/>
                <a:ext cx="8486697" cy="1136530"/>
              </a:xfrm>
              <a:prstGeom prst="rect">
                <a:avLst/>
              </a:prstGeom>
              <a:blipFill>
                <a:blip r:embed="rId3"/>
                <a:stretch>
                  <a:fillRect t="-84444" b="-17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1CB36C2F-09D4-C441-AD3C-B6D23C0D9694}"/>
                  </a:ext>
                </a:extLst>
              </p:cNvPr>
              <p:cNvSpPr/>
              <p:nvPr/>
            </p:nvSpPr>
            <p:spPr>
              <a:xfrm>
                <a:off x="2595129" y="5107430"/>
                <a:ext cx="1401217" cy="693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,арк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1CB36C2F-09D4-C441-AD3C-B6D23C0D9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29" y="5107430"/>
                <a:ext cx="1401217" cy="693460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0E3E97E-5A40-854D-878C-4CFB5CD1CC88}"/>
                  </a:ext>
                </a:extLst>
              </p:cNvPr>
              <p:cNvSpPr/>
              <p:nvPr/>
            </p:nvSpPr>
            <p:spPr>
              <a:xfrm>
                <a:off x="8195656" y="5393523"/>
                <a:ext cx="1856021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ru-RU" i="1" ker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ru-RU" kern="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,арк</m:t>
                        </m:r>
                      </m:sub>
                    </m:sSub>
                    <m:r>
                      <a:rPr lang="ru-RU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0E3E97E-5A40-854D-878C-4CFB5CD1C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6" y="5393523"/>
                <a:ext cx="1856021" cy="394210"/>
              </a:xfrm>
              <a:prstGeom prst="rect">
                <a:avLst/>
              </a:prstGeom>
              <a:blipFill>
                <a:blip r:embed="rId5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0E2465-AE6D-D741-8D39-F942C6245B4E}"/>
              </a:ext>
            </a:extLst>
          </p:cNvPr>
          <p:cNvSpPr/>
          <p:nvPr/>
        </p:nvSpPr>
        <p:spPr>
          <a:xfrm>
            <a:off x="8195656" y="4991685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kern="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ахромат первого порядка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1BD1414-FC5D-2D43-A48B-EB84E3AF0785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flipH="1">
            <a:off x="3295738" y="3081328"/>
            <a:ext cx="2960962" cy="202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AFBB82-B868-6040-B93C-D544526CEA93}"/>
                  </a:ext>
                </a:extLst>
              </p:cNvPr>
              <p:cNvSpPr txBox="1"/>
              <p:nvPr/>
            </p:nvSpPr>
            <p:spPr>
              <a:xfrm>
                <a:off x="589334" y="3716366"/>
                <a:ext cx="35595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Без введения суперпериодов.</a:t>
                </a:r>
                <a:br>
                  <a:rPr lang="ru-RU" dirty="0"/>
                </a:br>
                <a:r>
                  <a:rPr lang="ru-RU" dirty="0"/>
                  <a:t>Соответствует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m:rPr>
                        <m:sty m:val="p"/>
                      </m:rPr>
                      <a:rPr lang="ru-RU" kern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ru-RU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ru-RU" b="0" i="1" kern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AFBB82-B868-6040-B93C-D544526CE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34" y="3716366"/>
                <a:ext cx="3559501" cy="646331"/>
              </a:xfrm>
              <a:prstGeom prst="rect">
                <a:avLst/>
              </a:prstGeom>
              <a:blipFill>
                <a:blip r:embed="rId6"/>
                <a:stretch>
                  <a:fillRect l="-1429" t="-3922" b="-1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841CF0C-AF59-F041-84FE-6E0DEE23E3D9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6256700" y="3081328"/>
            <a:ext cx="3320905" cy="191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4594AF84-4DDA-D744-AC98-A50585DEA700}"/>
                  </a:ext>
                </a:extLst>
              </p:cNvPr>
              <p:cNvSpPr/>
              <p:nvPr/>
            </p:nvSpPr>
            <p:spPr>
              <a:xfrm>
                <a:off x="2336749" y="2410119"/>
                <a:ext cx="7839901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,арк</m:t>
                        </m:r>
                      </m:sub>
                    </m:sSub>
                  </m:oMath>
                </a14:m>
                <a:r>
                  <a:rPr lang="ru-RU" kern="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количество горизонтальных бетатронных колебаний на длине арке, </a:t>
                </a: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kern="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количество суперпериодов на длине арки</a:t>
                </a:r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4594AF84-4DDA-D744-AC98-A50585DEA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749" y="2410119"/>
                <a:ext cx="7839901" cy="671209"/>
              </a:xfrm>
              <a:prstGeom prst="rect">
                <a:avLst/>
              </a:prstGeom>
              <a:blipFill>
                <a:blip r:embed="rId7"/>
                <a:stretch>
                  <a:fillRect t="-3774" b="-13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625A7446-9E1B-F146-9AD7-DD2485E70F21}"/>
              </a:ext>
            </a:extLst>
          </p:cNvPr>
          <p:cNvSpPr/>
          <p:nvPr/>
        </p:nvSpPr>
        <p:spPr>
          <a:xfrm>
            <a:off x="8283719" y="3851840"/>
            <a:ext cx="3215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введения суперпериодов.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59300E0-AF64-F841-AB66-E9EA7C73FA1F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Резонансная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64882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0D17D2-43E2-D641-B014-22E2995195CE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Полностью регулярная структура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正方形/長方形 43">
            <a:extLst>
              <a:ext uri="{FF2B5EF4-FFF2-40B4-BE49-F238E27FC236}">
                <a16:creationId xmlns:a16="http://schemas.microsoft.com/office/drawing/2014/main" id="{1ADAFA12-C7D2-9143-9AB3-CEB5A33A5609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8" name="88ae095048.jpg" descr="88ae095048.jpg">
            <a:extLst>
              <a:ext uri="{FF2B5EF4-FFF2-40B4-BE49-F238E27FC236}">
                <a16:creationId xmlns:a16="http://schemas.microsoft.com/office/drawing/2014/main" id="{114C4552-DD01-0C42-AE67-28A20A737EA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スライド番号プレースホルダー 16">
            <a:extLst>
              <a:ext uri="{FF2B5EF4-FFF2-40B4-BE49-F238E27FC236}">
                <a16:creationId xmlns:a16="http://schemas.microsoft.com/office/drawing/2014/main" id="{03D47501-0A8D-7745-B6EF-61F6FB2B4865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F4D0E"/>
                </a:solidFill>
                <a:latin typeface="+mn-lt"/>
              </a:rPr>
              <a:pPr/>
              <a:t>8</a:t>
            </a:fld>
            <a:endParaRPr lang="ru-RU" dirty="0">
              <a:solidFill>
                <a:srgbClr val="EF4D0E"/>
              </a:solidFill>
              <a:latin typeface="+mn-lt"/>
            </a:endParaRPr>
          </a:p>
        </p:txBody>
      </p:sp>
      <p:sp>
        <p:nvSpPr>
          <p:cNvPr id="30" name="日付プレースホルダー 14">
            <a:extLst>
              <a:ext uri="{FF2B5EF4-FFF2-40B4-BE49-F238E27FC236}">
                <a16:creationId xmlns:a16="http://schemas.microsoft.com/office/drawing/2014/main" id="{6401368A-64D6-7342-B060-ABB2B755A601}"/>
              </a:ext>
            </a:extLst>
          </p:cNvPr>
          <p:cNvSpPr txBox="1"/>
          <p:nvPr/>
        </p:nvSpPr>
        <p:spPr>
          <a:xfrm>
            <a:off x="109291" y="6503891"/>
            <a:ext cx="96008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>
                <a:solidFill>
                  <a:srgbClr val="EF4D0E"/>
                </a:solidFill>
                <a:latin typeface="+mn-lt"/>
              </a:rPr>
              <a:t>23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03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2022</a:t>
            </a:r>
          </a:p>
        </p:txBody>
      </p:sp>
      <p:sp>
        <p:nvSpPr>
          <p:cNvPr id="42" name="テキスト ボックス 91">
            <a:extLst>
              <a:ext uri="{FF2B5EF4-FFF2-40B4-BE49-F238E27FC236}">
                <a16:creationId xmlns:a16="http://schemas.microsoft.com/office/drawing/2014/main" id="{1A8E03DB-C305-CB46-AB52-0748351F3D4E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Конференция ЛаПлаз-2022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2022</a:t>
            </a:r>
            <a:endParaRPr dirty="0">
              <a:solidFill>
                <a:srgbClr val="EF4D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5C1588C-B870-3A43-85CE-7C7D2CF74B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" y="3697985"/>
            <a:ext cx="7050158" cy="94556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DDEF457-F9BC-EA41-ABBA-20B68A6331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591" y="1825368"/>
            <a:ext cx="4391673" cy="282404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F1775C2-5329-6D4E-AD83-FD96D49D25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71" y="1726277"/>
            <a:ext cx="4131129" cy="170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2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0D17D2-43E2-D641-B014-22E2995195CE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Missing magnet. </a:t>
            </a:r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Подавление дисперсии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正方形/長方形 43">
            <a:extLst>
              <a:ext uri="{FF2B5EF4-FFF2-40B4-BE49-F238E27FC236}">
                <a16:creationId xmlns:a16="http://schemas.microsoft.com/office/drawing/2014/main" id="{1ADAFA12-C7D2-9143-9AB3-CEB5A33A5609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8" name="88ae095048.jpg" descr="88ae095048.jpg">
            <a:extLst>
              <a:ext uri="{FF2B5EF4-FFF2-40B4-BE49-F238E27FC236}">
                <a16:creationId xmlns:a16="http://schemas.microsoft.com/office/drawing/2014/main" id="{114C4552-DD01-0C42-AE67-28A20A737EA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スライド番号プレースホルダー 16">
            <a:extLst>
              <a:ext uri="{FF2B5EF4-FFF2-40B4-BE49-F238E27FC236}">
                <a16:creationId xmlns:a16="http://schemas.microsoft.com/office/drawing/2014/main" id="{03D47501-0A8D-7745-B6EF-61F6FB2B4865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F4D0E"/>
                </a:solidFill>
                <a:latin typeface="+mn-lt"/>
              </a:rPr>
              <a:pPr/>
              <a:t>9</a:t>
            </a:fld>
            <a:endParaRPr lang="ru-RU" dirty="0">
              <a:solidFill>
                <a:srgbClr val="EF4D0E"/>
              </a:solidFill>
              <a:latin typeface="+mn-lt"/>
            </a:endParaRPr>
          </a:p>
        </p:txBody>
      </p:sp>
      <p:sp>
        <p:nvSpPr>
          <p:cNvPr id="30" name="日付プレースホルダー 14">
            <a:extLst>
              <a:ext uri="{FF2B5EF4-FFF2-40B4-BE49-F238E27FC236}">
                <a16:creationId xmlns:a16="http://schemas.microsoft.com/office/drawing/2014/main" id="{6401368A-64D6-7342-B060-ABB2B755A601}"/>
              </a:ext>
            </a:extLst>
          </p:cNvPr>
          <p:cNvSpPr txBox="1"/>
          <p:nvPr/>
        </p:nvSpPr>
        <p:spPr>
          <a:xfrm>
            <a:off x="109291" y="6503891"/>
            <a:ext cx="96008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>
                <a:solidFill>
                  <a:srgbClr val="EF4D0E"/>
                </a:solidFill>
                <a:latin typeface="+mn-lt"/>
              </a:rPr>
              <a:t>23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03</a:t>
            </a:r>
            <a:r>
              <a:rPr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dirty="0">
                <a:solidFill>
                  <a:srgbClr val="EF4D0E"/>
                </a:solidFill>
                <a:latin typeface="+mn-lt"/>
              </a:rPr>
              <a:t>2022</a:t>
            </a:r>
          </a:p>
        </p:txBody>
      </p:sp>
      <p:sp>
        <p:nvSpPr>
          <p:cNvPr id="42" name="テキスト ボックス 91">
            <a:extLst>
              <a:ext uri="{FF2B5EF4-FFF2-40B4-BE49-F238E27FC236}">
                <a16:creationId xmlns:a16="http://schemas.microsoft.com/office/drawing/2014/main" id="{1A8E03DB-C305-CB46-AB52-0748351F3D4E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Конференция ЛаПлаз-2022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2022</a:t>
            </a:r>
            <a:endParaRPr dirty="0">
              <a:solidFill>
                <a:srgbClr val="EF4D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7FA064B-8C79-C04C-AB53-36C57DDFE9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41" y="926669"/>
            <a:ext cx="4064306" cy="245937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C0B353C-C7F5-6548-B992-1E85062525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41" y="3576941"/>
            <a:ext cx="4064306" cy="263624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CECEC63-D283-7242-A330-465750E1EB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5" y="2642329"/>
            <a:ext cx="5641686" cy="81073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00CF34B-5CD3-5848-BE4D-A63C380597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5" y="5474924"/>
            <a:ext cx="5641686" cy="59882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318E73D-7D2A-1142-A6DD-34B58BCEF9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94" y="1224197"/>
            <a:ext cx="3341766" cy="136285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B76D781-F81C-D940-B6F4-32DEECE0492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3829129"/>
            <a:ext cx="3324078" cy="148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928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527</Words>
  <Application>Microsoft Macintosh PowerPoint</Application>
  <PresentationFormat>Широкоэкранный</PresentationFormat>
  <Paragraphs>113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7</cp:revision>
  <dcterms:created xsi:type="dcterms:W3CDTF">2022-03-21T08:38:24Z</dcterms:created>
  <dcterms:modified xsi:type="dcterms:W3CDTF">2022-03-23T10:11:24Z</dcterms:modified>
</cp:coreProperties>
</file>