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7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B77"/>
    <a:srgbClr val="EDA117"/>
    <a:srgbClr val="EA6610"/>
    <a:srgbClr val="EF4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>
        <p:scale>
          <a:sx n="90" d="100"/>
          <a:sy n="90" d="100"/>
        </p:scale>
        <p:origin x="14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3D29B-FA9A-FE38-F2FC-875E2AA38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E166CD-0547-BCAC-8E65-0A59495F7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EF9F13-B00A-7BAF-7151-8563D5C4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7267E4-124A-7A8C-9A3E-74360FBA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2BDEE-083E-B3A1-3681-0E17A782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6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1A455-32BF-B8D1-E743-37E3DD06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773057-26B0-06C5-924F-288A097A7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1B17A-C763-1511-05D3-86F4778B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E713BB-41BA-F161-3D78-F00DF54C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8770F-25EF-2F22-86C6-F46EAF1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57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E91BE6-2074-2CBB-F604-6F857D12B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21E357-BA37-F0CA-B1C1-4E6682149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57D25-7DE5-7771-3309-2BC38BFD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195C2-EBE8-658D-9486-70F4A2A4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61298C-9306-34EE-B0C6-747F667B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F9057-5B10-B837-08F6-74BCB533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6D9E3-E2A2-03EE-46EF-C65D8B1D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A9E74E-1311-0518-4BFF-D765952B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A9CF4-2DEE-A9B1-97B0-8B96A085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B33D3-8FB3-584D-C98E-F28EC8B0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3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6B405-0EF1-060F-F137-8441D386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3D7F13-6DB2-F8E3-1AA2-EC610388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C1E360-AAA8-1C3E-8E3C-818D8A74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52FF4-CC25-0830-C246-20CCB7AE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42C3C-89E9-32D1-A812-0EBB85CC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7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728A-16C7-EF0E-CA95-9C5CBE05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F3A17-EAAB-B597-FD68-3044EC151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F1C77D-4BF2-D786-BBAE-EEE3C869F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B58786-F84A-25C8-DE68-38F113FF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DFEBCF-7402-E7E0-3965-9A220497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A35A7D-C3CB-6680-05CC-10B2C8E5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933F8-C03B-511A-2FD1-25E75E4A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EEBAAB-A058-2024-E39F-33261ECA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51C25D-9733-0044-F283-9B233DCE5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5CBE43-8993-714A-B444-910F1D654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4BF313-D30E-8C8C-ADB2-CF85124EA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D537F3-CD2D-43A7-8510-79A03918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F622FA-D247-7030-54B0-6EF18FD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1CF7A0-30AC-7412-D816-38D2B38F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E6B17-F2C6-35D5-ED4F-5426C1AA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F28D28-3E09-77CA-7388-B22EBC19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712161-3535-A437-8699-0EF03863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2A9F6E-BCC3-710A-7D98-5B166287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5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45AD5C-F4EC-F837-C4B0-D2F5B4FA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78923-5621-3F06-E8B7-E31A920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03640F-F55B-D055-B956-C2C9CBFA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0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CE2B2-6161-7E28-6C59-7ABFC665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5B4BF-43B7-B39C-03D0-7BAA02D8C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DFEE9E-01E8-5AE4-5475-711784F2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63AC2A-30D9-2999-DE20-4B66AC8C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977DF0-D9E9-53E2-DE8D-90AB0828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A1B5A-0847-1493-9B3A-998FF805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51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83FBD-A45C-5652-2076-07206590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ECD4BA-732E-3137-5B14-5234F6448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C6D5F1-714A-E404-37E4-D51042732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3530B-8F15-A856-E64E-AE8DC74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ADC9D-8F3B-9C77-4446-EAC47EE7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EDD23C-CC4C-63CD-D39A-F65FD457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90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D5F17-95D7-4B92-6F85-B20863BB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7437B7-632A-C99C-F273-FE407619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5CEDBF-A483-347C-D6AF-DFAE41615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D206-F750-DD4D-AEBE-83EC13A140B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9714E-2F00-AC71-C741-98F31B8A0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D3C3BE-A21E-D533-44BD-EEC6305E3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76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lokolchikov@inr.r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-12001" y="2640514"/>
            <a:ext cx="12179998" cy="48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spcBef>
                <a:spcPts val="800"/>
              </a:spcBef>
            </a:pPr>
            <a:r>
              <a:rPr lang="ru-RU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Рассмотрение адаптированной структуры </a:t>
            </a:r>
            <a:r>
              <a:rPr lang="en-US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Nuclotron </a:t>
            </a:r>
            <a:r>
              <a:rPr lang="ru-RU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для поиска </a:t>
            </a:r>
            <a:r>
              <a:rPr lang="en-US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EDM</a:t>
            </a:r>
            <a:endParaRPr lang="ru-RU" sz="2800" dirty="0">
              <a:ln>
                <a:noFill/>
              </a:ln>
              <a:solidFill>
                <a:srgbClr val="130B77"/>
              </a:solidFill>
              <a:effectLst/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88ae095048.jpg" descr="88ae095048.jpg">
            <a:extLst>
              <a:ext uri="{FF2B5EF4-FFF2-40B4-BE49-F238E27FC236}">
                <a16:creationId xmlns:a16="http://schemas.microsoft.com/office/drawing/2014/main" id="{31DC3C35-33C2-E9D8-A92A-DA08FD0C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176" y="4224374"/>
            <a:ext cx="2159208" cy="2118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93588122-67CA-5A4E-0BEE-DF6E195CB28C}"/>
              </a:ext>
            </a:extLst>
          </p:cNvPr>
          <p:cNvSpPr txBox="1">
            <a:spLocks/>
          </p:cNvSpPr>
          <p:nvPr/>
        </p:nvSpPr>
        <p:spPr>
          <a:xfrm>
            <a:off x="2782599" y="4042887"/>
            <a:ext cx="6614800" cy="234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1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Докладчик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Колокольчиков С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  <a:hlinkClick r:id="rId3"/>
              </a:rPr>
              <a:t>kolokolchikov@inr.ru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)</a:t>
            </a:r>
          </a:p>
          <a:p>
            <a:pPr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Со-авторы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Сеничев Ю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. </a:t>
            </a:r>
            <a:endParaRPr lang="ru-RU" sz="1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500" i="1" dirty="0">
                <a:ea typeface="Times New Roman"/>
                <a:cs typeface="Times New Roman"/>
                <a:sym typeface="Times New Roman"/>
              </a:rPr>
              <a:t>Институт Ядерных Исследований РАН</a:t>
            </a:r>
            <a:r>
              <a:rPr lang="en-US" sz="1500" i="1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500" i="1" dirty="0">
                <a:ea typeface="Times New Roman"/>
                <a:cs typeface="Times New Roman"/>
                <a:sym typeface="Times New Roman"/>
              </a:rPr>
              <a:t>Москва, Россия</a:t>
            </a: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ru-RU" sz="1600" dirty="0">
                <a:latin typeface="+mn-lt"/>
                <a:ea typeface="Times New Roman"/>
                <a:cs typeface="Times New Roman"/>
                <a:sym typeface="Times New Roman"/>
              </a:rPr>
              <a:t>Долгопрудный, 3 апреля 2023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  <a:sym typeface="Times New Roman"/>
              </a:rPr>
              <a:t>г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lang="ru-RU" sz="16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0B00D81-F282-02EA-B232-FC2712A0218C}"/>
              </a:ext>
            </a:extLst>
          </p:cNvPr>
          <p:cNvCxnSpPr>
            <a:cxnSpLocks/>
          </p:cNvCxnSpPr>
          <p:nvPr/>
        </p:nvCxnSpPr>
        <p:spPr>
          <a:xfrm>
            <a:off x="-12001" y="3958559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E601BE9D-FEBE-24F9-4432-F3A0FC9A3EEE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03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/0</a:t>
            </a: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65-я Всероссийская научная конференция МФТИ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Долгопрудный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 useBgFill="1">
        <p:nvSpPr>
          <p:cNvPr id="24" name="タイトル 1">
            <a:extLst>
              <a:ext uri="{FF2B5EF4-FFF2-40B4-BE49-F238E27FC236}">
                <a16:creationId xmlns:a16="http://schemas.microsoft.com/office/drawing/2014/main" id="{526943B0-D337-859D-7909-551B328C24BA}"/>
              </a:ext>
            </a:extLst>
          </p:cNvPr>
          <p:cNvSpPr txBox="1"/>
          <p:nvPr/>
        </p:nvSpPr>
        <p:spPr>
          <a:xfrm>
            <a:off x="0" y="230198"/>
            <a:ext cx="12179999" cy="48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2800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65-я Всероссийская научная конференция МФТИ</a:t>
            </a:r>
          </a:p>
        </p:txBody>
      </p:sp>
      <p:sp useBgFill="1">
        <p:nvSpPr>
          <p:cNvPr id="30" name="タイトル 1">
            <a:extLst>
              <a:ext uri="{FF2B5EF4-FFF2-40B4-BE49-F238E27FC236}">
                <a16:creationId xmlns:a16="http://schemas.microsoft.com/office/drawing/2014/main" id="{4F19988B-B7B2-A003-C633-A6DB4D52D663}"/>
              </a:ext>
            </a:extLst>
          </p:cNvPr>
          <p:cNvSpPr txBox="1"/>
          <p:nvPr/>
        </p:nvSpPr>
        <p:spPr>
          <a:xfrm>
            <a:off x="-12001" y="843236"/>
            <a:ext cx="12179998" cy="42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2400" b="0" i="0" dirty="0">
                <a:solidFill>
                  <a:srgbClr val="3B3B3B"/>
                </a:solidFill>
                <a:effectLst/>
                <a:latin typeface="+mn-lt"/>
              </a:rPr>
              <a:t>ЛФИ - Секция «Фундаментальные взаимодействия и космология»</a:t>
            </a:r>
            <a:endParaRPr lang="ru-RU" sz="2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0" y="1906364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CCF3D1-298C-814D-E197-D8F04D560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7" y="5208534"/>
            <a:ext cx="3067413" cy="1049378"/>
          </a:xfrm>
          <a:prstGeom prst="rect">
            <a:avLst/>
          </a:prstGeom>
        </p:spPr>
      </p:pic>
      <p:pic>
        <p:nvPicPr>
          <p:cNvPr id="1030" name="Picture 6" descr="Брендбук МФТИ — МФТИ">
            <a:extLst>
              <a:ext uri="{FF2B5EF4-FFF2-40B4-BE49-F238E27FC236}">
                <a16:creationId xmlns:a16="http://schemas.microsoft.com/office/drawing/2014/main" id="{A205E98F-53EE-F8B6-B9CE-32D917EA2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" y="3981430"/>
            <a:ext cx="3015891" cy="134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ByPass Optics Design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10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日付プレースホルダー 14">
            <a:extLst>
              <a:ext uri="{FF2B5EF4-FFF2-40B4-BE49-F238E27FC236}">
                <a16:creationId xmlns:a16="http://schemas.microsoft.com/office/drawing/2014/main" id="{C634A2DF-8F7C-2C42-1798-73E71D6F6558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03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/0</a:t>
            </a: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/2023</a:t>
            </a:r>
          </a:p>
        </p:txBody>
      </p:sp>
      <p:sp>
        <p:nvSpPr>
          <p:cNvPr id="3" name="テキスト ボックス 91">
            <a:extLst>
              <a:ext uri="{FF2B5EF4-FFF2-40B4-BE49-F238E27FC236}">
                <a16:creationId xmlns:a16="http://schemas.microsoft.com/office/drawing/2014/main" id="{6D4F815B-E8D1-AA32-97C9-E8BBCDC9CB83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65-я Всероссийская научная конференция МФТИ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Долгопрудный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92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CONCLUSIONS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11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E11AD1-CAB3-9F8D-7834-BB5CBFF8EC2D}"/>
              </a:ext>
            </a:extLst>
          </p:cNvPr>
          <p:cNvSpPr txBox="1"/>
          <p:nvPr/>
        </p:nvSpPr>
        <p:spPr>
          <a:xfrm>
            <a:off x="1196301" y="1153284"/>
            <a:ext cx="979939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>
                <a:effectLst/>
              </a:rPr>
              <a:t>se NICA as a Storage Ring for EDM experiments.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日付プレースホルダー 14">
            <a:extLst>
              <a:ext uri="{FF2B5EF4-FFF2-40B4-BE49-F238E27FC236}">
                <a16:creationId xmlns:a16="http://schemas.microsoft.com/office/drawing/2014/main" id="{61B07D36-32A3-8EBB-0A6F-299BEFF77D6F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03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/0</a:t>
            </a: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/2023</a:t>
            </a:r>
          </a:p>
        </p:txBody>
      </p:sp>
      <p:sp>
        <p:nvSpPr>
          <p:cNvPr id="5" name="テキスト ボックス 91">
            <a:extLst>
              <a:ext uri="{FF2B5EF4-FFF2-40B4-BE49-F238E27FC236}">
                <a16:creationId xmlns:a16="http://schemas.microsoft.com/office/drawing/2014/main" id="{DA5A8B4B-1B29-39F8-D696-8B426C2EC7DC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65-я Всероссийская научная конференция МФТИ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Долгопрудный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861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dirty="0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OF CONTENTS</a:t>
            </a:r>
            <a:endParaRPr lang="ru-RU" sz="3200" b="1" dirty="0">
              <a:ln>
                <a:noFill/>
              </a:ln>
              <a:solidFill>
                <a:srgbClr val="130B77"/>
              </a:solidFill>
              <a:effectLst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2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9F9787-A933-B82F-1BA5-2103E84929AA}"/>
              </a:ext>
            </a:extLst>
          </p:cNvPr>
          <p:cNvSpPr txBox="1"/>
          <p:nvPr/>
        </p:nvSpPr>
        <p:spPr>
          <a:xfrm>
            <a:off x="2605155" y="1008387"/>
            <a:ext cx="5581583" cy="214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1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130B77"/>
                </a:solidFill>
              </a:rPr>
              <a:t>EDM Search</a:t>
            </a:r>
          </a:p>
          <a:p>
            <a:pPr>
              <a:lnSpc>
                <a:spcPct val="121000"/>
              </a:lnSpc>
            </a:pPr>
            <a:r>
              <a:rPr lang="en-US" sz="2800" b="1" dirty="0">
                <a:solidFill>
                  <a:srgbClr val="130B77"/>
                </a:solidFill>
              </a:rPr>
              <a:t>		</a:t>
            </a:r>
            <a:r>
              <a:rPr lang="en-US" sz="2800" dirty="0">
                <a:solidFill>
                  <a:srgbClr val="130B77"/>
                </a:solidFill>
              </a:rPr>
              <a:t>– </a:t>
            </a:r>
            <a:r>
              <a:rPr lang="ru-RU" sz="2800" i="1" dirty="0">
                <a:solidFill>
                  <a:srgbClr val="130B77"/>
                </a:solidFill>
              </a:rPr>
              <a:t>«</a:t>
            </a:r>
            <a:r>
              <a:rPr lang="en-US" sz="2800" i="1" dirty="0">
                <a:solidFill>
                  <a:srgbClr val="130B77"/>
                </a:solidFill>
              </a:rPr>
              <a:t>Frozen Spin</a:t>
            </a:r>
            <a:r>
              <a:rPr lang="ru-RU" sz="2800" i="1" dirty="0">
                <a:solidFill>
                  <a:srgbClr val="130B77"/>
                </a:solidFill>
              </a:rPr>
              <a:t>»</a:t>
            </a:r>
            <a:endParaRPr lang="en-US" sz="2800" i="1" dirty="0">
              <a:solidFill>
                <a:srgbClr val="130B77"/>
              </a:solidFill>
            </a:endParaRPr>
          </a:p>
          <a:p>
            <a:pPr>
              <a:lnSpc>
                <a:spcPct val="121000"/>
              </a:lnSpc>
            </a:pPr>
            <a:r>
              <a:rPr lang="en-US" sz="2800" dirty="0">
                <a:solidFill>
                  <a:srgbClr val="130B77"/>
                </a:solidFill>
              </a:rPr>
              <a:t>		– </a:t>
            </a:r>
            <a:r>
              <a:rPr lang="ru-RU" sz="2800" i="1" dirty="0">
                <a:solidFill>
                  <a:srgbClr val="130B77"/>
                </a:solidFill>
              </a:rPr>
              <a:t>«</a:t>
            </a:r>
            <a:r>
              <a:rPr lang="en-US" sz="2800" i="1" dirty="0">
                <a:solidFill>
                  <a:srgbClr val="130B77"/>
                </a:solidFill>
              </a:rPr>
              <a:t>Quasi-Frozen Spin</a:t>
            </a:r>
            <a:r>
              <a:rPr lang="ru-RU" sz="2800" i="1" dirty="0">
                <a:solidFill>
                  <a:srgbClr val="130B77"/>
                </a:solidFill>
              </a:rPr>
              <a:t>»</a:t>
            </a:r>
          </a:p>
          <a:p>
            <a:pPr marL="457200" indent="-457200">
              <a:lnSpc>
                <a:spcPct val="121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130B77"/>
                </a:solidFill>
              </a:rPr>
              <a:t>Optics Modernization</a:t>
            </a:r>
          </a:p>
        </p:txBody>
      </p:sp>
      <p:sp>
        <p:nvSpPr>
          <p:cNvPr id="3" name="日付プレースホルダー 14">
            <a:extLst>
              <a:ext uri="{FF2B5EF4-FFF2-40B4-BE49-F238E27FC236}">
                <a16:creationId xmlns:a16="http://schemas.microsoft.com/office/drawing/2014/main" id="{80C3C859-A520-7EDC-615B-59E61AA473C0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03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/0</a:t>
            </a: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/2023</a:t>
            </a:r>
          </a:p>
        </p:txBody>
      </p:sp>
      <p:sp>
        <p:nvSpPr>
          <p:cNvPr id="4" name="テキスト ボックス 91">
            <a:extLst>
              <a:ext uri="{FF2B5EF4-FFF2-40B4-BE49-F238E27FC236}">
                <a16:creationId xmlns:a16="http://schemas.microsoft.com/office/drawing/2014/main" id="{CDBAF344-34C8-ECDD-0D58-2468829A1771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65-я Всероссийская научная конференция МФТИ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Долгопрудный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86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dirty="0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Baryon </a:t>
            </a:r>
            <a:r>
              <a:rPr lang="en-US" sz="3200" dirty="0" err="1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assimetry</a:t>
            </a:r>
            <a:endParaRPr lang="en-US" sz="3200" dirty="0">
              <a:solidFill>
                <a:srgbClr val="130B7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3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日付プレースホルダー 14">
            <a:extLst>
              <a:ext uri="{FF2B5EF4-FFF2-40B4-BE49-F238E27FC236}">
                <a16:creationId xmlns:a16="http://schemas.microsoft.com/office/drawing/2014/main" id="{DC7D8B41-19E0-F3B6-2482-BB2EEF6216FA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03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/0</a:t>
            </a: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/2023</a:t>
            </a:r>
          </a:p>
        </p:txBody>
      </p:sp>
      <p:sp>
        <p:nvSpPr>
          <p:cNvPr id="3" name="テキスト ボックス 91">
            <a:extLst>
              <a:ext uri="{FF2B5EF4-FFF2-40B4-BE49-F238E27FC236}">
                <a16:creationId xmlns:a16="http://schemas.microsoft.com/office/drawing/2014/main" id="{62630966-A80B-B1ED-DDBC-F0092053E06B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65-я Всероссийская научная конференция МФТИ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Долгопрудный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B8A0CD-3F83-B415-B508-8F9709607FE6}"/>
              </a:ext>
            </a:extLst>
          </p:cNvPr>
          <p:cNvSpPr txBox="1">
            <a:spLocks/>
          </p:cNvSpPr>
          <p:nvPr/>
        </p:nvSpPr>
        <p:spPr>
          <a:xfrm>
            <a:off x="171858" y="1048819"/>
            <a:ext cx="11439059" cy="1685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000" u="sng" dirty="0">
                <a:latin typeface="+mn-lt"/>
              </a:rPr>
              <a:t>First message</a:t>
            </a:r>
            <a:r>
              <a:rPr lang="en-GB" altLang="en-US" sz="2000" dirty="0">
                <a:latin typeface="+mn-lt"/>
              </a:rPr>
              <a:t> to search for </a:t>
            </a:r>
            <a:r>
              <a:rPr lang="en-GB" altLang="en-US" sz="2000" dirty="0">
                <a:solidFill>
                  <a:srgbClr val="FF0000"/>
                </a:solidFill>
                <a:latin typeface="+mn-lt"/>
              </a:rPr>
              <a:t>Electric Dipole Moments (EDM) </a:t>
            </a:r>
            <a:r>
              <a:rPr lang="en-GB" altLang="en-US" sz="2000" dirty="0">
                <a:latin typeface="+mn-lt"/>
              </a:rPr>
              <a:t>of fundamental particles: </a:t>
            </a:r>
          </a:p>
          <a:p>
            <a:r>
              <a:rPr lang="en-GB" altLang="en-US" sz="2000" i="1" dirty="0">
                <a:latin typeface="+mn-lt"/>
              </a:rPr>
              <a:t>it came to understand the </a:t>
            </a:r>
            <a:r>
              <a:rPr lang="en-GB" altLang="en-US" sz="2000" b="1" i="1" dirty="0">
                <a:latin typeface="+mn-lt"/>
              </a:rPr>
              <a:t>CP violation</a:t>
            </a:r>
            <a:br>
              <a:rPr lang="en-GB" altLang="en-US" sz="2000" b="1" i="1" dirty="0">
                <a:latin typeface="+mn-lt"/>
              </a:rPr>
            </a:br>
            <a:br>
              <a:rPr lang="en-GB" altLang="en-US" sz="2000" i="1" dirty="0">
                <a:latin typeface="+mn-lt"/>
              </a:rPr>
            </a:br>
            <a:r>
              <a:rPr lang="en-GB" altLang="en-US" sz="2000" u="sng" dirty="0">
                <a:latin typeface="+mn-lt"/>
              </a:rPr>
              <a:t>Second message </a:t>
            </a:r>
            <a:r>
              <a:rPr lang="en-GB" altLang="en-US" sz="2000" dirty="0">
                <a:latin typeface="+mn-lt"/>
              </a:rPr>
              <a:t>for </a:t>
            </a:r>
            <a:r>
              <a:rPr lang="en-GB" altLang="en-US" sz="2000" dirty="0">
                <a:solidFill>
                  <a:srgbClr val="FF0000"/>
                </a:solidFill>
                <a:latin typeface="+mn-lt"/>
              </a:rPr>
              <a:t>EDM </a:t>
            </a:r>
            <a:r>
              <a:rPr lang="en-GB" altLang="en-US" sz="2000" dirty="0">
                <a:latin typeface="+mn-lt"/>
              </a:rPr>
              <a:t>of fundamental particles</a:t>
            </a:r>
            <a:r>
              <a:rPr lang="en-GB" altLang="en-US" sz="2000" i="1" dirty="0">
                <a:latin typeface="+mn-lt"/>
              </a:rPr>
              <a:t>: </a:t>
            </a:r>
          </a:p>
          <a:p>
            <a:r>
              <a:rPr lang="en-GB" altLang="en-US" sz="2000" b="1" i="1" dirty="0">
                <a:latin typeface="+mn-lt"/>
              </a:rPr>
              <a:t>the baryon asymmetry</a:t>
            </a:r>
            <a:r>
              <a:rPr lang="en-GB" altLang="en-US" sz="2000" i="1" dirty="0">
                <a:latin typeface="+mn-lt"/>
              </a:rPr>
              <a:t> of the Universe that represents the fact of the prevalence of matter over antimatter</a:t>
            </a:r>
            <a:endParaRPr lang="en-GB" altLang="en-US" sz="2000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029886-C3D4-18CB-6DFF-A2FEB7B541F9}"/>
              </a:ext>
            </a:extLst>
          </p:cNvPr>
          <p:cNvSpPr txBox="1">
            <a:spLocks/>
          </p:cNvSpPr>
          <p:nvPr/>
        </p:nvSpPr>
        <p:spPr>
          <a:xfrm>
            <a:off x="376470" y="3036243"/>
            <a:ext cx="11439059" cy="273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GB" sz="2000" b="1" dirty="0">
                <a:solidFill>
                  <a:srgbClr val="FF0000"/>
                </a:solidFill>
              </a:rPr>
              <a:t>In 1967 </a:t>
            </a:r>
            <a:r>
              <a:rPr lang="en-GB" sz="2000" b="1" dirty="0" err="1">
                <a:solidFill>
                  <a:srgbClr val="FF0000"/>
                </a:solidFill>
              </a:rPr>
              <a:t>A.Sakharov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has shown three necessary conditions for baryogenesis (initial creation of baryons)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Baryon number violation;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C-symmetry and </a:t>
            </a:r>
            <a:r>
              <a:rPr lang="en-GB" sz="2000" u="sng" dirty="0"/>
              <a:t>CP-symmetry violation</a:t>
            </a:r>
            <a:r>
              <a:rPr lang="en-GB" sz="2000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Interactions out of thermal equilibrium.</a:t>
            </a:r>
          </a:p>
          <a:p>
            <a:pPr algn="just">
              <a:defRPr/>
            </a:pPr>
            <a:endParaRPr lang="en-GB" sz="2000" dirty="0"/>
          </a:p>
          <a:p>
            <a:pPr algn="just">
              <a:defRPr/>
            </a:pPr>
            <a:r>
              <a:rPr lang="en-GB" sz="2000" dirty="0"/>
              <a:t>The analysis done by Sakharov, showed that this </a:t>
            </a:r>
            <a:r>
              <a:rPr lang="en-GB" sz="2000" u="sng" dirty="0"/>
              <a:t>CP-violation is absolutely necessary</a:t>
            </a:r>
            <a:r>
              <a:rPr lang="en-GB" sz="2000" dirty="0"/>
              <a:t> to explain why in the visible universe there is a </a:t>
            </a:r>
            <a:r>
              <a:rPr lang="en-GB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MATTER</a:t>
            </a:r>
            <a:r>
              <a:rPr lang="en-GB" sz="2000" dirty="0">
                <a:solidFill>
                  <a:srgbClr val="FF0000"/>
                </a:solidFill>
              </a:rPr>
              <a:t>, </a:t>
            </a:r>
            <a:r>
              <a:rPr lang="en-GB" sz="2000" dirty="0"/>
              <a:t>but there is practically no </a:t>
            </a:r>
            <a:r>
              <a:rPr lang="en-GB" sz="2000" b="1" dirty="0">
                <a:solidFill>
                  <a:srgbClr val="D60093"/>
                </a:solidFill>
              </a:rPr>
              <a:t>ANTIMATTER</a:t>
            </a:r>
            <a:r>
              <a:rPr lang="en-GB" sz="2000" dirty="0"/>
              <a:t>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A12838-A253-D71F-6C21-F29C3B878216}"/>
              </a:ext>
            </a:extLst>
          </p:cNvPr>
          <p:cNvSpPr/>
          <p:nvPr/>
        </p:nvSpPr>
        <p:spPr>
          <a:xfrm>
            <a:off x="376470" y="4758788"/>
            <a:ext cx="11439059" cy="122555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3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Neutrons EDM</a:t>
            </a:r>
            <a:endParaRPr lang="en-US" sz="3200" dirty="0">
              <a:solidFill>
                <a:srgbClr val="130B7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4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日付プレースホルダー 14">
            <a:extLst>
              <a:ext uri="{FF2B5EF4-FFF2-40B4-BE49-F238E27FC236}">
                <a16:creationId xmlns:a16="http://schemas.microsoft.com/office/drawing/2014/main" id="{DC7D8B41-19E0-F3B6-2482-BB2EEF6216FA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03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/0</a:t>
            </a: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/2023</a:t>
            </a:r>
          </a:p>
        </p:txBody>
      </p:sp>
      <p:sp>
        <p:nvSpPr>
          <p:cNvPr id="3" name="テキスト ボックス 91">
            <a:extLst>
              <a:ext uri="{FF2B5EF4-FFF2-40B4-BE49-F238E27FC236}">
                <a16:creationId xmlns:a16="http://schemas.microsoft.com/office/drawing/2014/main" id="{62630966-A80B-B1ED-DDBC-F0092053E06B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65-я Всероссийская научная конференция МФТИ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Долгопрудный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4D51EF-E9F0-E566-7741-63B6D70B9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2150" y="1006337"/>
            <a:ext cx="57277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6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dirty="0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EDM Search: «Frozen Spin»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5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日付プレースホルダー 14">
            <a:extLst>
              <a:ext uri="{FF2B5EF4-FFF2-40B4-BE49-F238E27FC236}">
                <a16:creationId xmlns:a16="http://schemas.microsoft.com/office/drawing/2014/main" id="{DC7D8B41-19E0-F3B6-2482-BB2EEF6216FA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03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/0</a:t>
            </a: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/2023</a:t>
            </a:r>
          </a:p>
        </p:txBody>
      </p:sp>
      <p:sp>
        <p:nvSpPr>
          <p:cNvPr id="3" name="テキスト ボックス 91">
            <a:extLst>
              <a:ext uri="{FF2B5EF4-FFF2-40B4-BE49-F238E27FC236}">
                <a16:creationId xmlns:a16="http://schemas.microsoft.com/office/drawing/2014/main" id="{62630966-A80B-B1ED-DDBC-F0092053E06B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65-я Всероссийская научная конференция МФТИ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Долгопрудный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592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dirty="0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EDM Search: «Quasi-Frozen Spin»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6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日付プレースホルダー 14">
            <a:extLst>
              <a:ext uri="{FF2B5EF4-FFF2-40B4-BE49-F238E27FC236}">
                <a16:creationId xmlns:a16="http://schemas.microsoft.com/office/drawing/2014/main" id="{C9A45AAF-DB5B-655E-62DD-3EF4C2EB4CCF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03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/0</a:t>
            </a: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/2023</a:t>
            </a:r>
          </a:p>
        </p:txBody>
      </p:sp>
      <p:sp>
        <p:nvSpPr>
          <p:cNvPr id="7" name="テキスト ボックス 91">
            <a:extLst>
              <a:ext uri="{FF2B5EF4-FFF2-40B4-BE49-F238E27FC236}">
                <a16:creationId xmlns:a16="http://schemas.microsoft.com/office/drawing/2014/main" id="{DB01A4D2-B00C-2510-B4A6-3BA7E2DDF872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65-я Всероссийская научная конференция МФТИ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Долгопрудный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9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Optics Modernization</a:t>
            </a:r>
            <a:endParaRPr lang="en-US" sz="3200" dirty="0">
              <a:solidFill>
                <a:srgbClr val="130B7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7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日付プレースホルダー 14">
            <a:extLst>
              <a:ext uri="{FF2B5EF4-FFF2-40B4-BE49-F238E27FC236}">
                <a16:creationId xmlns:a16="http://schemas.microsoft.com/office/drawing/2014/main" id="{FBEBBFE5-60D2-26A7-AA43-A2509ADF691A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03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/0</a:t>
            </a: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/2023</a:t>
            </a:r>
          </a:p>
        </p:txBody>
      </p:sp>
      <p:sp>
        <p:nvSpPr>
          <p:cNvPr id="5" name="テキスト ボックス 91">
            <a:extLst>
              <a:ext uri="{FF2B5EF4-FFF2-40B4-BE49-F238E27FC236}">
                <a16:creationId xmlns:a16="http://schemas.microsoft.com/office/drawing/2014/main" id="{F73484A0-4511-0E44-E7CD-9389977AFB9E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65-я Всероссийская научная конференция МФТИ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Долгопрудный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249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Optics Modernization</a:t>
            </a:r>
            <a:endParaRPr lang="en-US" sz="3200" dirty="0">
              <a:solidFill>
                <a:srgbClr val="130B7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8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日付プレースホルダー 14">
            <a:extLst>
              <a:ext uri="{FF2B5EF4-FFF2-40B4-BE49-F238E27FC236}">
                <a16:creationId xmlns:a16="http://schemas.microsoft.com/office/drawing/2014/main" id="{C3843702-71EF-C4E5-CBF9-1A5169C4FF08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03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/0</a:t>
            </a: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/2023</a:t>
            </a:r>
          </a:p>
        </p:txBody>
      </p:sp>
      <p:sp>
        <p:nvSpPr>
          <p:cNvPr id="3" name="テキスト ボックス 91">
            <a:extLst>
              <a:ext uri="{FF2B5EF4-FFF2-40B4-BE49-F238E27FC236}">
                <a16:creationId xmlns:a16="http://schemas.microsoft.com/office/drawing/2014/main" id="{750EE7A4-519D-E8D5-F17F-E086ECEDE495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65-я Всероссийская научная конференция МФТИ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Долгопрудный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64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Experiment parameters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9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日付プレースホルダー 14">
            <a:extLst>
              <a:ext uri="{FF2B5EF4-FFF2-40B4-BE49-F238E27FC236}">
                <a16:creationId xmlns:a16="http://schemas.microsoft.com/office/drawing/2014/main" id="{3106C66B-D0ED-9D17-F9D5-7EDE3D1F1694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03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/0</a:t>
            </a:r>
            <a:r>
              <a:rPr lang="ru-RU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4</a:t>
            </a: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/2023</a:t>
            </a:r>
          </a:p>
        </p:txBody>
      </p:sp>
      <p:sp>
        <p:nvSpPr>
          <p:cNvPr id="9" name="テキスト ボックス 91">
            <a:extLst>
              <a:ext uri="{FF2B5EF4-FFF2-40B4-BE49-F238E27FC236}">
                <a16:creationId xmlns:a16="http://schemas.microsoft.com/office/drawing/2014/main" id="{6308CEB3-A489-A210-25E2-34DE5C36D8A8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65-я Всероссийская научная конференция МФТИ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Долгопрудный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714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403</Words>
  <Application>Microsoft Macintosh PowerPoint</Application>
  <PresentationFormat>Широкоэкранный</PresentationFormat>
  <Paragraphs>77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19</cp:revision>
  <cp:lastPrinted>2023-03-29T07:03:36Z</cp:lastPrinted>
  <dcterms:created xsi:type="dcterms:W3CDTF">2023-03-28T08:31:18Z</dcterms:created>
  <dcterms:modified xsi:type="dcterms:W3CDTF">2023-04-02T12:24:06Z</dcterms:modified>
</cp:coreProperties>
</file>