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1" r:id="rId1"/>
  </p:sldMasterIdLst>
  <p:notesMasterIdLst>
    <p:notesMasterId r:id="rId27"/>
  </p:notesMasterIdLst>
  <p:handoutMasterIdLst>
    <p:handoutMasterId r:id="rId28"/>
  </p:handoutMasterIdLst>
  <p:sldIdLst>
    <p:sldId id="649" r:id="rId2"/>
    <p:sldId id="443" r:id="rId3"/>
    <p:sldId id="444" r:id="rId4"/>
    <p:sldId id="604" r:id="rId5"/>
    <p:sldId id="605" r:id="rId6"/>
    <p:sldId id="646" r:id="rId7"/>
    <p:sldId id="606" r:id="rId8"/>
    <p:sldId id="524" r:id="rId9"/>
    <p:sldId id="525" r:id="rId10"/>
    <p:sldId id="394" r:id="rId11"/>
    <p:sldId id="387" r:id="rId12"/>
    <p:sldId id="418" r:id="rId13"/>
    <p:sldId id="417" r:id="rId14"/>
    <p:sldId id="637" r:id="rId15"/>
    <p:sldId id="650" r:id="rId16"/>
    <p:sldId id="654" r:id="rId17"/>
    <p:sldId id="652" r:id="rId18"/>
    <p:sldId id="655" r:id="rId19"/>
    <p:sldId id="657" r:id="rId20"/>
    <p:sldId id="658" r:id="rId21"/>
    <p:sldId id="656" r:id="rId22"/>
    <p:sldId id="653" r:id="rId23"/>
    <p:sldId id="659" r:id="rId24"/>
    <p:sldId id="632" r:id="rId25"/>
    <p:sldId id="449" r:id="rId26"/>
  </p:sldIdLst>
  <p:sldSz cx="9144000" cy="6858000" type="screen4x3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672">
          <p15:clr>
            <a:srgbClr val="A4A3A4"/>
          </p15:clr>
        </p15:guide>
        <p15:guide id="6" pos="5759">
          <p15:clr>
            <a:srgbClr val="A4A3A4"/>
          </p15:clr>
        </p15:guide>
        <p15:guide id="7" pos="480">
          <p15:clr>
            <a:srgbClr val="A4A3A4"/>
          </p15:clr>
        </p15:guide>
        <p15:guide id="8" pos="4704">
          <p15:clr>
            <a:srgbClr val="A4A3A4"/>
          </p15:clr>
        </p15:guide>
        <p15:guide id="9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ita Vasyukhin" initials="NV" lastIdx="4" clrIdx="0"/>
  <p:cmAuthor id="1" name="Lenovo" initials="L" lastIdx="1" clrIdx="1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F9D87"/>
    <a:srgbClr val="CC00CC"/>
    <a:srgbClr val="D60093"/>
    <a:srgbClr val="CC0099"/>
    <a:srgbClr val="CC0066"/>
    <a:srgbClr val="604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922" autoAdjust="0"/>
    <p:restoredTop sz="94874" autoAdjust="0"/>
  </p:normalViewPr>
  <p:slideViewPr>
    <p:cSldViewPr>
      <p:cViewPr>
        <p:scale>
          <a:sx n="100" d="100"/>
          <a:sy n="100" d="100"/>
        </p:scale>
        <p:origin x="450" y="276"/>
      </p:cViewPr>
      <p:guideLst>
        <p:guide orient="horz" pos="4176"/>
        <p:guide orient="horz" pos="1392"/>
        <p:guide orient="horz" pos="144"/>
        <p:guide orient="horz"/>
        <p:guide orient="horz" pos="672"/>
        <p:guide pos="5759"/>
        <p:guide pos="480"/>
        <p:guide pos="470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98" y="-91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14T15:02:43.312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14T15:02:43.312" idx="4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4T11:08:10.535" idx="1">
    <p:pos x="5601" y="625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A66159-0B3C-44D9-990D-18DB0222E8E3}" type="datetime1">
              <a:rPr lang="en-US" altLang="en-US"/>
              <a:pPr>
                <a:defRPr/>
              </a:pPr>
              <a:t>3/22/2023</a:t>
            </a:fld>
            <a:endParaRPr lang="ru-RU" alt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ru-RU" altLang="en-US"/>
              <a:t>PAC 2009, Yu. Senichev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BFBDCC8-F82F-4036-BDF4-8BFA0226C03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704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2327912-36C1-4CB2-8E5A-877D5BDE0C00}" type="datetime1">
              <a:rPr lang="en-US" altLang="en-US"/>
              <a:pPr>
                <a:defRPr/>
              </a:pPr>
              <a:t>3/22/2023</a:t>
            </a:fld>
            <a:endParaRPr lang="ru-RU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ru-RU" altLang="en-US"/>
              <a:t>PAC 2009, Yu. Senichev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FDC3419-676F-4F64-A8FD-85C01B70B99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3827156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ЛаПлаз</a:t>
            </a:r>
            <a:r>
              <a:rPr lang="ru-RU" dirty="0"/>
              <a:t> 2023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A2327912-36C1-4CB2-8E5A-877D5BDE0C00}" type="datetime1">
              <a:rPr lang="en-US" altLang="en-US" smtClean="0"/>
              <a:pPr>
                <a:defRPr/>
              </a:pPr>
              <a:t>3/24/2023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PAC 2009, Yu. Senichev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DC3419-676F-4F64-A8FD-85C01B70B997}" type="slidenum">
              <a:rPr lang="de-DE" altLang="en-US" smtClean="0"/>
              <a:pPr>
                <a:defRPr/>
              </a:pPr>
              <a:t>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5785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6EB69D-9BBB-45BF-B3CE-1397FB0054F1}" type="slidenum">
              <a:rPr lang="de-DE" altLang="en-US" smtClean="0"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de-DE" altLang="en-US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421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71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90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4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83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861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55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732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30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246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472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187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D34C-41FA-408F-9792-AC699D4B52AB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1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2" r:id="rId1"/>
    <p:sldLayoutId id="2147484953" r:id="rId2"/>
    <p:sldLayoutId id="2147484954" r:id="rId3"/>
    <p:sldLayoutId id="2147484955" r:id="rId4"/>
    <p:sldLayoutId id="2147484956" r:id="rId5"/>
    <p:sldLayoutId id="2147484957" r:id="rId6"/>
    <p:sldLayoutId id="2147484958" r:id="rId7"/>
    <p:sldLayoutId id="2147484959" r:id="rId8"/>
    <p:sldLayoutId id="2147484960" r:id="rId9"/>
    <p:sldLayoutId id="2147484961" r:id="rId10"/>
    <p:sldLayoutId id="2147484962" r:id="rId11"/>
    <p:sldLayoutId id="2147484963" r:id="rId12"/>
  </p:sldLayoutIdLst>
  <p:transition>
    <p:fade thruBlk="1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3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タイトル 1">
            <a:extLst>
              <a:ext uri="{FF2B5EF4-FFF2-40B4-BE49-F238E27FC236}">
                <a16:creationId xmlns:a16="http://schemas.microsoft.com/office/drawing/2014/main" id="{7D253380-E7F8-7342-9A85-542964A0ED87}"/>
              </a:ext>
            </a:extLst>
          </p:cNvPr>
          <p:cNvSpPr txBox="1"/>
          <p:nvPr/>
        </p:nvSpPr>
        <p:spPr>
          <a:xfrm>
            <a:off x="9237" y="1970118"/>
            <a:ext cx="9152999" cy="65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3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РАССМОТРЕНИЕ АДАПТИРОВАННОЙ СТРУКТУРЫ НУКЛОТРОНА 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3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ДЛЯ ПОИСКА ЭЛЕКТРИЧЕСКОГО ДИПОЛЬНОГО МОМЕНТА ЛЕГКИХ ЯДЕР</a:t>
            </a:r>
            <a:endParaRPr lang="ru-RU" sz="135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</p:txBody>
      </p:sp>
      <p:sp>
        <p:nvSpPr>
          <p:cNvPr id="5" name="正方形/長方形 43">
            <a:extLst>
              <a:ext uri="{FF2B5EF4-FFF2-40B4-BE49-F238E27FC236}">
                <a16:creationId xmlns:a16="http://schemas.microsoft.com/office/drawing/2014/main" id="{C84E3F7E-CE17-6B45-8D45-87F6E3C4D6F2}"/>
              </a:ext>
            </a:extLst>
          </p:cNvPr>
          <p:cNvSpPr/>
          <p:nvPr/>
        </p:nvSpPr>
        <p:spPr>
          <a:xfrm>
            <a:off x="-9000" y="5694614"/>
            <a:ext cx="9153000" cy="323497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88ae095048.jpg" descr="88ae095048.jpg">
            <a:extLst>
              <a:ext uri="{FF2B5EF4-FFF2-40B4-BE49-F238E27FC236}">
                <a16:creationId xmlns:a16="http://schemas.microsoft.com/office/drawing/2014/main" id="{E9FE5472-0A5E-9846-973C-4C0BEED8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798" y="3238002"/>
            <a:ext cx="1161856" cy="1139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88ae095048.jpg" descr="88ae095048.jpg">
            <a:extLst>
              <a:ext uri="{FF2B5EF4-FFF2-40B4-BE49-F238E27FC236}">
                <a16:creationId xmlns:a16="http://schemas.microsoft.com/office/drawing/2014/main" id="{6603913E-50E4-4145-AA73-9EFCB4EE50C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15039" y="5680680"/>
            <a:ext cx="328961" cy="33742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スライド番号プレースホルダー 16">
            <a:extLst>
              <a:ext uri="{FF2B5EF4-FFF2-40B4-BE49-F238E27FC236}">
                <a16:creationId xmlns:a16="http://schemas.microsoft.com/office/drawing/2014/main" id="{EA40B8CD-CE30-1545-BC28-53797952D62F}"/>
              </a:ext>
            </a:extLst>
          </p:cNvPr>
          <p:cNvSpPr txBox="1">
            <a:spLocks/>
          </p:cNvSpPr>
          <p:nvPr/>
        </p:nvSpPr>
        <p:spPr>
          <a:xfrm>
            <a:off x="8625330" y="5728614"/>
            <a:ext cx="126957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900">
                <a:solidFill>
                  <a:srgbClr val="EF4D0E"/>
                </a:solidFill>
                <a:latin typeface="+mn-lt"/>
              </a:rPr>
              <a:pPr/>
              <a:t>1</a:t>
            </a:fld>
            <a:endParaRPr lang="ru-RU" sz="900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5A75770-51B0-624D-A24E-A8BBD1D75B8B}"/>
              </a:ext>
            </a:extLst>
          </p:cNvPr>
          <p:cNvSpPr txBox="1">
            <a:spLocks/>
          </p:cNvSpPr>
          <p:nvPr/>
        </p:nvSpPr>
        <p:spPr>
          <a:xfrm>
            <a:off x="2001587" y="2989571"/>
            <a:ext cx="4961100" cy="246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pPr algn="ctr"/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Ю.В. СЕНИЧЕВ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1,4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А.Е.АКСЕНТЬЕВ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3,4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С.Д. КОЛОКОЛЬЧИКОВ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А.А.МЕЛЬНИКОВ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algn="ctr"/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В.П. ЛАДЫГИН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Е.М. СЫРЕСИН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200" b="1" i="1" baseline="30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 Ядерных Исследований РАН,</a:t>
            </a:r>
            <a:r>
              <a:rPr lang="ru-RU" sz="1200" b="1" i="1" baseline="30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200" b="1" i="1" baseline="30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Объединенный Институт Ядерных Исследований, Дубна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i="1" baseline="30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МИФИ НИЯУ, Москва,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200" b="1" i="1" baseline="30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ru-RU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МФТИ, Долгопрудный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2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B72596A-10D8-134B-A1E9-D565E4142C40}"/>
              </a:ext>
            </a:extLst>
          </p:cNvPr>
          <p:cNvCxnSpPr>
            <a:cxnSpLocks/>
          </p:cNvCxnSpPr>
          <p:nvPr/>
        </p:nvCxnSpPr>
        <p:spPr>
          <a:xfrm>
            <a:off x="44607" y="2895371"/>
            <a:ext cx="9156233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日付プレースホルダー 14">
            <a:extLst>
              <a:ext uri="{FF2B5EF4-FFF2-40B4-BE49-F238E27FC236}">
                <a16:creationId xmlns:a16="http://schemas.microsoft.com/office/drawing/2014/main" id="{36AFCDF4-6733-F642-ABCD-CFA4895BCBBE}"/>
              </a:ext>
            </a:extLst>
          </p:cNvPr>
          <p:cNvSpPr txBox="1"/>
          <p:nvPr/>
        </p:nvSpPr>
        <p:spPr>
          <a:xfrm>
            <a:off x="81968" y="5723627"/>
            <a:ext cx="72006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900" dirty="0">
                <a:solidFill>
                  <a:srgbClr val="EF4D0E"/>
                </a:solidFill>
                <a:latin typeface="+mn-lt"/>
              </a:rPr>
              <a:t>29</a:t>
            </a:r>
            <a:r>
              <a:rPr sz="900"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sz="900" dirty="0">
                <a:solidFill>
                  <a:srgbClr val="EF4D0E"/>
                </a:solidFill>
                <a:latin typeface="+mn-lt"/>
              </a:rPr>
              <a:t>03</a:t>
            </a:r>
            <a:r>
              <a:rPr sz="900"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sz="900" dirty="0">
                <a:solidFill>
                  <a:srgbClr val="EF4D0E"/>
                </a:solidFill>
                <a:latin typeface="+mn-lt"/>
              </a:rPr>
              <a:t>2023</a:t>
            </a:r>
          </a:p>
        </p:txBody>
      </p:sp>
      <p:sp>
        <p:nvSpPr>
          <p:cNvPr id="14" name="テキスト ボックス 91">
            <a:extLst>
              <a:ext uri="{FF2B5EF4-FFF2-40B4-BE49-F238E27FC236}">
                <a16:creationId xmlns:a16="http://schemas.microsoft.com/office/drawing/2014/main" id="{2AB62BA2-BE50-E342-89B6-36B3463AA65B}"/>
              </a:ext>
            </a:extLst>
          </p:cNvPr>
          <p:cNvSpPr txBox="1"/>
          <p:nvPr/>
        </p:nvSpPr>
        <p:spPr>
          <a:xfrm>
            <a:off x="1702254" y="5677461"/>
            <a:ext cx="5980544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825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ЛаПлаз-2023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825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825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825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825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825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825"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2DA7839-89E6-CE4C-A439-8176A9288893}"/>
              </a:ext>
            </a:extLst>
          </p:cNvPr>
          <p:cNvSpPr txBox="1"/>
          <p:nvPr/>
        </p:nvSpPr>
        <p:spPr>
          <a:xfrm>
            <a:off x="-9000" y="1304918"/>
            <a:ext cx="9143999" cy="63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1950" dirty="0"/>
              <a:t>IX </a:t>
            </a:r>
            <a:r>
              <a:rPr lang="ru-RU" sz="1950" dirty="0"/>
              <a:t>Международная конференция </a:t>
            </a:r>
          </a:p>
          <a:p>
            <a:r>
              <a:rPr lang="ru-RU" sz="1950" dirty="0"/>
              <a:t>«Лазерные, плазменные исследования и технологии» ЛаПлаз-202</a:t>
            </a:r>
            <a:r>
              <a:rPr lang="en-US" sz="1950" dirty="0"/>
              <a:t>3</a:t>
            </a:r>
            <a:endParaRPr lang="ru-RU" sz="1950" dirty="0">
              <a:latin typeface="+mj-lt"/>
              <a:ea typeface="Baskerville" panose="02020502070401020303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A2AEC2-46F7-294A-BD70-F1FE2ADF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72" y="2895371"/>
            <a:ext cx="1594525" cy="15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A2C689-5B26-4FCE-E6B6-22EB0A171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257" y="4593369"/>
            <a:ext cx="1421189" cy="8656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FD33C3-9C05-1CF4-93A3-55B665C0B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69" y="4489896"/>
            <a:ext cx="1415372" cy="9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6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865B771-0B9A-EB17-689C-77BECBF38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3463" y="188913"/>
            <a:ext cx="4148137" cy="360362"/>
          </a:xfrm>
        </p:spPr>
        <p:txBody>
          <a:bodyPr>
            <a:normAutofit fontScale="90000"/>
          </a:bodyPr>
          <a:lstStyle/>
          <a:p>
            <a:r>
              <a:rPr lang="en-US" altLang="en-US" sz="2000" u="sng">
                <a:solidFill>
                  <a:srgbClr val="0000FF"/>
                </a:solidFill>
              </a:rPr>
              <a:t>How does the QFS lattice work?</a:t>
            </a:r>
            <a:endParaRPr lang="en-GB" altLang="en-US" sz="20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57907EC-C0C4-EE20-A105-56A42FA9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558088" cy="6048375"/>
          </a:xfrm>
        </p:spPr>
        <p:txBody>
          <a:bodyPr>
            <a:normAutofit fontScale="70000" lnSpcReduction="20000"/>
          </a:bodyPr>
          <a:lstStyle/>
          <a:p>
            <a:pPr marL="0" indent="0"/>
            <a:r>
              <a:rPr lang="en-GB" altLang="en-US" sz="1800" b="1">
                <a:solidFill>
                  <a:srgbClr val="0033CC"/>
                </a:solidFill>
                <a:cs typeface="Arial" panose="020B0604020202020204" pitchFamily="34" charset="0"/>
              </a:rPr>
              <a:t>     In electrostatic part		               </a:t>
            </a:r>
            <a:r>
              <a:rPr lang="en-GB" altLang="en-US" sz="1600" b="1">
                <a:solidFill>
                  <a:srgbClr val="C00000"/>
                </a:solidFill>
                <a:cs typeface="Arial" panose="020B0604020202020204" pitchFamily="34" charset="0"/>
              </a:rPr>
              <a:t>In magnetostatic part:</a:t>
            </a:r>
            <a:endParaRPr lang="en-GB" altLang="en-US" sz="1600" b="1">
              <a:solidFill>
                <a:srgbClr val="C00000"/>
              </a:solidFill>
            </a:endParaRPr>
          </a:p>
          <a:p>
            <a:pPr marL="0" indent="0" algn="just"/>
            <a:r>
              <a:rPr lang="en-US" altLang="en-US" sz="1600"/>
              <a:t>number of MDM spin oscillation 	        number of MDM spin oscillation</a:t>
            </a:r>
          </a:p>
          <a:p>
            <a:pPr marL="0" indent="0" algn="just"/>
            <a:r>
              <a:rPr lang="en-US" altLang="en-US" sz="1600"/>
              <a:t>relatively of momentum:                                  relatively of momentum:</a:t>
            </a:r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r>
              <a:rPr lang="en-GB" altLang="en-US" sz="1600"/>
              <a:t>In region 75-300 MeV the </a:t>
            </a:r>
            <a:r>
              <a:rPr lang="en-GB" altLang="en-US" sz="1600" b="1">
                <a:solidFill>
                  <a:srgbClr val="0000FF"/>
                </a:solidFill>
              </a:rPr>
              <a:t>MDM</a:t>
            </a:r>
            <a:r>
              <a:rPr lang="en-GB" altLang="en-US" sz="1600"/>
              <a:t> spin oscillates in the electric field relative of  momentum 6-7 times faster than in the magnetic field</a:t>
            </a:r>
            <a:r>
              <a:rPr lang="en-GB" altLang="en-US" sz="1600">
                <a:cs typeface="Arial" panose="020B0604020202020204" pitchFamily="34" charset="0"/>
              </a:rPr>
              <a:t>:</a:t>
            </a:r>
          </a:p>
          <a:p>
            <a:pPr marL="0" indent="0" algn="just"/>
            <a:endParaRPr lang="en-US" altLang="en-US" sz="1600">
              <a:cs typeface="Arial" panose="020B0604020202020204" pitchFamily="34" charset="0"/>
            </a:endParaRPr>
          </a:p>
          <a:p>
            <a:pPr marL="0" indent="0" algn="just"/>
            <a:endParaRPr lang="en-US" altLang="en-US" sz="1600">
              <a:cs typeface="Arial" panose="020B0604020202020204" pitchFamily="34" charset="0"/>
            </a:endParaRPr>
          </a:p>
          <a:p>
            <a:pPr marL="0" indent="0" algn="just"/>
            <a:endParaRPr lang="en-US" altLang="en-US" sz="1600">
              <a:cs typeface="Arial" panose="020B0604020202020204" pitchFamily="34" charset="0"/>
            </a:endParaRPr>
          </a:p>
          <a:p>
            <a:pPr marL="0" indent="0" algn="just"/>
            <a:endParaRPr lang="en-US" altLang="en-US" sz="1600">
              <a:cs typeface="Arial" panose="020B0604020202020204" pitchFamily="34" charset="0"/>
            </a:endParaRPr>
          </a:p>
          <a:p>
            <a:pPr marL="0" indent="0" algn="just"/>
            <a:endParaRPr lang="en-US" altLang="en-US" sz="1600">
              <a:cs typeface="Arial" panose="020B0604020202020204" pitchFamily="34" charset="0"/>
            </a:endParaRPr>
          </a:p>
          <a:p>
            <a:pPr marL="0" indent="0" algn="just"/>
            <a:r>
              <a:rPr lang="en-GB" altLang="en-US" sz="1600"/>
              <a:t>In the same region of energy the </a:t>
            </a:r>
            <a:r>
              <a:rPr lang="en-GB" altLang="en-US" sz="1600" b="1">
                <a:solidFill>
                  <a:srgbClr val="FF0000"/>
                </a:solidFill>
              </a:rPr>
              <a:t>EDM</a:t>
            </a:r>
            <a:r>
              <a:rPr lang="en-GB" altLang="en-US" sz="1600"/>
              <a:t> growth is higher by the same factor 6-7 in the magnetic field than the electric field</a:t>
            </a:r>
          </a:p>
          <a:p>
            <a:pPr marL="0" indent="0" algn="just"/>
            <a:endParaRPr lang="en-US" altLang="en-US" sz="1600"/>
          </a:p>
          <a:p>
            <a:pPr marL="0" indent="0"/>
            <a:endParaRPr lang="en-US" altLang="en-US" sz="1800"/>
          </a:p>
          <a:p>
            <a:pPr marL="0" indent="0"/>
            <a:endParaRPr lang="en-US" altLang="en-US" sz="1800"/>
          </a:p>
          <a:p>
            <a:pPr marL="0" indent="0"/>
            <a:endParaRPr lang="en-US" altLang="en-US" sz="1800"/>
          </a:p>
          <a:p>
            <a:pPr marL="0" indent="0"/>
            <a:endParaRPr lang="en-US" altLang="en-US" sz="1800"/>
          </a:p>
          <a:p>
            <a:pPr marL="0" indent="0"/>
            <a:endParaRPr lang="en-US" altLang="en-US" sz="1800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ru-RU" altLang="en-US"/>
              <a:t> </a:t>
            </a:r>
            <a:endParaRPr lang="en-GB" altLang="en-US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3611346C-D9B8-51C6-854D-8E078650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69D5DD20-E664-27BD-71E9-CE2E38227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AF9A530-DD86-9761-FBD2-F37D962D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501775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">
            <a:extLst>
              <a:ext uri="{FF2B5EF4-FFF2-40B4-BE49-F238E27FC236}">
                <a16:creationId xmlns:a16="http://schemas.microsoft.com/office/drawing/2014/main" id="{1B1AB9FB-00CD-ACBE-4F40-DF6D1E0C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09775"/>
            <a:ext cx="223202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1">
            <a:extLst>
              <a:ext uri="{FF2B5EF4-FFF2-40B4-BE49-F238E27FC236}">
                <a16:creationId xmlns:a16="http://schemas.microsoft.com/office/drawing/2014/main" id="{AE5B57CF-677E-423A-3D66-CA58710B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2403475"/>
            <a:ext cx="22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Rectangle 12">
            <a:extLst>
              <a:ext uri="{FF2B5EF4-FFF2-40B4-BE49-F238E27FC236}">
                <a16:creationId xmlns:a16="http://schemas.microsoft.com/office/drawing/2014/main" id="{6E44BBA2-5AE9-E191-0C88-AAD0969D1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5130" name="Rectangle 14">
            <a:extLst>
              <a:ext uri="{FF2B5EF4-FFF2-40B4-BE49-F238E27FC236}">
                <a16:creationId xmlns:a16="http://schemas.microsoft.com/office/drawing/2014/main" id="{2C44F3EB-83DA-EB02-0DA1-70A0000E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pic>
        <p:nvPicPr>
          <p:cNvPr id="5131" name="Picture 3">
            <a:extLst>
              <a:ext uri="{FF2B5EF4-FFF2-40B4-BE49-F238E27FC236}">
                <a16:creationId xmlns:a16="http://schemas.microsoft.com/office/drawing/2014/main" id="{3C3A14D7-8A5A-28E0-2181-190A3A490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1917700"/>
            <a:ext cx="245745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9">
            <a:extLst>
              <a:ext uri="{FF2B5EF4-FFF2-40B4-BE49-F238E27FC236}">
                <a16:creationId xmlns:a16="http://schemas.microsoft.com/office/drawing/2014/main" id="{E98355CE-025B-8BEF-8406-6C57EB21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35125"/>
            <a:ext cx="571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1">
            <a:extLst>
              <a:ext uri="{FF2B5EF4-FFF2-40B4-BE49-F238E27FC236}">
                <a16:creationId xmlns:a16="http://schemas.microsoft.com/office/drawing/2014/main" id="{D6A0508A-8A63-D655-DFE7-8C8F6A6E1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403475"/>
            <a:ext cx="22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">
            <a:extLst>
              <a:ext uri="{FF2B5EF4-FFF2-40B4-BE49-F238E27FC236}">
                <a16:creationId xmlns:a16="http://schemas.microsoft.com/office/drawing/2014/main" id="{5B64E1F8-46C8-9FAC-2BEC-B848C391F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4333875"/>
            <a:ext cx="29718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9">
            <a:extLst>
              <a:ext uri="{FF2B5EF4-FFF2-40B4-BE49-F238E27FC236}">
                <a16:creationId xmlns:a16="http://schemas.microsoft.com/office/drawing/2014/main" id="{DCB5D397-E3E2-78A6-B2A4-7B2B0F85A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462463"/>
            <a:ext cx="561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6D5755-0994-1B14-6461-05B1F4BA9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803275"/>
          </a:xfrm>
        </p:spPr>
        <p:txBody>
          <a:bodyPr/>
          <a:lstStyle/>
          <a:p>
            <a:pPr algn="ctr"/>
            <a:r>
              <a:rPr lang="en-GB" altLang="en-US" sz="2000" u="sng">
                <a:solidFill>
                  <a:srgbClr val="0033CC"/>
                </a:solidFill>
              </a:rPr>
              <a:t>Basic relations</a:t>
            </a:r>
            <a:r>
              <a:rPr lang="en-US" altLang="en-US" sz="2000" u="sng">
                <a:solidFill>
                  <a:srgbClr val="0033CC"/>
                </a:solidFill>
              </a:rPr>
              <a:t> in QFS structure with the magnetic arcs and </a:t>
            </a:r>
            <a:br>
              <a:rPr lang="en-US" altLang="en-US" sz="2000" u="sng">
                <a:solidFill>
                  <a:srgbClr val="0033CC"/>
                </a:solidFill>
              </a:rPr>
            </a:br>
            <a:r>
              <a:rPr lang="en-US" altLang="en-US" sz="2000" u="sng">
                <a:solidFill>
                  <a:srgbClr val="00B050"/>
                </a:solidFill>
              </a:rPr>
              <a:t>the pure electrostatic spin recovery elements</a:t>
            </a:r>
            <a:endParaRPr lang="ru-RU" altLang="en-US" sz="2000" u="sng">
              <a:solidFill>
                <a:srgbClr val="00B05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62B8BA1-46C0-8499-7B48-E0615FD17C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84313"/>
            <a:ext cx="8101012" cy="48974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</a:pPr>
            <a:r>
              <a:rPr lang="en-GB" altLang="en-US" sz="1600"/>
              <a:t>Since in the electrostatic structure the spin is rotated at a frequency by               times faster than in magnetostatic structure we have:</a:t>
            </a:r>
          </a:p>
          <a:p>
            <a:pPr marL="0" indent="0" eaLnBrk="1" hangingPunct="1">
              <a:spcBef>
                <a:spcPct val="0"/>
              </a:spcBef>
              <a:buClrTx/>
            </a:pPr>
            <a:endParaRPr lang="en-US" altLang="en-US" sz="1600"/>
          </a:p>
          <a:p>
            <a:pPr marL="0" indent="0" eaLnBrk="1" hangingPunct="1">
              <a:spcBef>
                <a:spcPct val="0"/>
              </a:spcBef>
              <a:buClrTx/>
            </a:pPr>
            <a:r>
              <a:rPr lang="en-US" altLang="en-US" sz="1600"/>
              <a:t>	 	     and</a:t>
            </a:r>
          </a:p>
          <a:p>
            <a:pPr marL="0" indent="0" eaLnBrk="1" hangingPunct="1">
              <a:spcBef>
                <a:spcPct val="0"/>
              </a:spcBef>
              <a:buClrTx/>
            </a:pPr>
            <a:endParaRPr lang="en-US" altLang="en-US" sz="160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92DBD13B-12E9-C5DF-C087-C7C5AFC5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3961F494-CB5F-A165-BEC8-EB87B7DD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0" name="Rectangle 9">
            <a:extLst>
              <a:ext uri="{FF2B5EF4-FFF2-40B4-BE49-F238E27FC236}">
                <a16:creationId xmlns:a16="http://schemas.microsoft.com/office/drawing/2014/main" id="{1C7C37C6-CF70-784F-2C80-AF751116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1" name="Rectangle 11">
            <a:extLst>
              <a:ext uri="{FF2B5EF4-FFF2-40B4-BE49-F238E27FC236}">
                <a16:creationId xmlns:a16="http://schemas.microsoft.com/office/drawing/2014/main" id="{4B9AF7E0-881E-CA4D-B31C-2554CE35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2" name="Rectangle 13">
            <a:extLst>
              <a:ext uri="{FF2B5EF4-FFF2-40B4-BE49-F238E27FC236}">
                <a16:creationId xmlns:a16="http://schemas.microsoft.com/office/drawing/2014/main" id="{683D215D-AA36-FDD8-CE08-FA3A2DACB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3" name="Rectangle 15">
            <a:extLst>
              <a:ext uri="{FF2B5EF4-FFF2-40B4-BE49-F238E27FC236}">
                <a16:creationId xmlns:a16="http://schemas.microsoft.com/office/drawing/2014/main" id="{A30D829E-2F43-603C-B23C-4B2C5A42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4" name="Rectangle 17">
            <a:extLst>
              <a:ext uri="{FF2B5EF4-FFF2-40B4-BE49-F238E27FC236}">
                <a16:creationId xmlns:a16="http://schemas.microsoft.com/office/drawing/2014/main" id="{2A713AEA-ADA0-2B5B-2B21-29D5BAB1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5" name="Rectangle 19">
            <a:extLst>
              <a:ext uri="{FF2B5EF4-FFF2-40B4-BE49-F238E27FC236}">
                <a16:creationId xmlns:a16="http://schemas.microsoft.com/office/drawing/2014/main" id="{09C0BF41-5566-B393-12AB-7EE5BA17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6" name="Rectangle 21">
            <a:extLst>
              <a:ext uri="{FF2B5EF4-FFF2-40B4-BE49-F238E27FC236}">
                <a16:creationId xmlns:a16="http://schemas.microsoft.com/office/drawing/2014/main" id="{FA3CD2FD-A306-DA3D-2CBF-DBFEA70A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7" name="Rectangle 23">
            <a:extLst>
              <a:ext uri="{FF2B5EF4-FFF2-40B4-BE49-F238E27FC236}">
                <a16:creationId xmlns:a16="http://schemas.microsoft.com/office/drawing/2014/main" id="{30AA9DAE-8313-9134-29C6-C2B8E626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8" name="Rectangle 25">
            <a:extLst>
              <a:ext uri="{FF2B5EF4-FFF2-40B4-BE49-F238E27FC236}">
                <a16:creationId xmlns:a16="http://schemas.microsoft.com/office/drawing/2014/main" id="{0E220C4E-93BA-430F-0CCB-081D537DC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9" name="Rectangle 27">
            <a:extLst>
              <a:ext uri="{FF2B5EF4-FFF2-40B4-BE49-F238E27FC236}">
                <a16:creationId xmlns:a16="http://schemas.microsoft.com/office/drawing/2014/main" id="{BF5F5AF8-F8A2-BD78-0E2E-6D35DD2C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60" name="Rectangle 29">
            <a:extLst>
              <a:ext uri="{FF2B5EF4-FFF2-40B4-BE49-F238E27FC236}">
                <a16:creationId xmlns:a16="http://schemas.microsoft.com/office/drawing/2014/main" id="{7C234B51-50D6-7BCE-3DA5-66E65D0F0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61" name="Rectangle 31">
            <a:extLst>
              <a:ext uri="{FF2B5EF4-FFF2-40B4-BE49-F238E27FC236}">
                <a16:creationId xmlns:a16="http://schemas.microsoft.com/office/drawing/2014/main" id="{32221304-A508-7D31-A568-634A4418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pic>
        <p:nvPicPr>
          <p:cNvPr id="6162" name="Picture 2">
            <a:extLst>
              <a:ext uri="{FF2B5EF4-FFF2-40B4-BE49-F238E27FC236}">
                <a16:creationId xmlns:a16="http://schemas.microsoft.com/office/drawing/2014/main" id="{DDC67417-7BFC-5116-76C8-D146F1B5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323975"/>
            <a:ext cx="682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2">
            <a:extLst>
              <a:ext uri="{FF2B5EF4-FFF2-40B4-BE49-F238E27FC236}">
                <a16:creationId xmlns:a16="http://schemas.microsoft.com/office/drawing/2014/main" id="{8B16498E-2DB4-D8A6-0D13-1760C0D3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24063"/>
            <a:ext cx="14255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4">
            <a:extLst>
              <a:ext uri="{FF2B5EF4-FFF2-40B4-BE49-F238E27FC236}">
                <a16:creationId xmlns:a16="http://schemas.microsoft.com/office/drawing/2014/main" id="{E4D151E7-B650-7ABB-20F5-56F286EB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109788"/>
            <a:ext cx="17224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8744CF31-96F5-2933-AE75-3FA30DA8BBB1}"/>
              </a:ext>
            </a:extLst>
          </p:cNvPr>
          <p:cNvSpPr/>
          <p:nvPr/>
        </p:nvSpPr>
        <p:spPr>
          <a:xfrm>
            <a:off x="3398838" y="2244725"/>
            <a:ext cx="358775" cy="24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6166" name="Picture 2">
            <a:extLst>
              <a:ext uri="{FF2B5EF4-FFF2-40B4-BE49-F238E27FC236}">
                <a16:creationId xmlns:a16="http://schemas.microsoft.com/office/drawing/2014/main" id="{239E9BEE-7529-0B57-BD58-456C2759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73350"/>
            <a:ext cx="5513388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B93B2A-FF26-6D00-F13F-5BF416122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80327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2000" u="sng">
                <a:solidFill>
                  <a:srgbClr val="0033CC"/>
                </a:solidFill>
              </a:rPr>
              <a:t>Basic relations</a:t>
            </a:r>
            <a:r>
              <a:rPr lang="en-US" altLang="en-US" sz="2000" u="sng">
                <a:solidFill>
                  <a:srgbClr val="0033CC"/>
                </a:solidFill>
              </a:rPr>
              <a:t> in QFS structure with the magnetic arcs and the </a:t>
            </a:r>
            <a:r>
              <a:rPr lang="en-US" altLang="en-US" sz="2000" u="sng">
                <a:solidFill>
                  <a:srgbClr val="00B050"/>
                </a:solidFill>
              </a:rPr>
              <a:t>magneto-electrostatic spin recovery elements</a:t>
            </a:r>
            <a:br>
              <a:rPr lang="en-US" altLang="en-US" sz="2000" u="sng">
                <a:solidFill>
                  <a:srgbClr val="00B050"/>
                </a:solidFill>
              </a:rPr>
            </a:br>
            <a:endParaRPr lang="ru-RU" altLang="en-US" sz="2000" u="sng">
              <a:solidFill>
                <a:srgbClr val="00B050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F297C3D-CA22-2BF4-6596-95DCEB484A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989138"/>
            <a:ext cx="4954588" cy="439261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</a:pPr>
            <a:r>
              <a:rPr lang="en-US" altLang="en-US" sz="1600"/>
              <a:t>	 	    </a:t>
            </a:r>
          </a:p>
          <a:p>
            <a:pPr marL="0" indent="0" eaLnBrk="1" hangingPunct="1">
              <a:spcBef>
                <a:spcPct val="0"/>
              </a:spcBef>
              <a:buClrTx/>
            </a:pPr>
            <a:endParaRPr lang="en-US" altLang="en-US" sz="1600"/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CA4EDD08-9AC7-5A2E-0C73-70B3DA746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DD9454F1-E519-3F79-340B-33B6CDD6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4" name="Rectangle 9">
            <a:extLst>
              <a:ext uri="{FF2B5EF4-FFF2-40B4-BE49-F238E27FC236}">
                <a16:creationId xmlns:a16="http://schemas.microsoft.com/office/drawing/2014/main" id="{A32D1207-CE5F-32A8-F70E-82B75DB59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5" name="Rectangle 11">
            <a:extLst>
              <a:ext uri="{FF2B5EF4-FFF2-40B4-BE49-F238E27FC236}">
                <a16:creationId xmlns:a16="http://schemas.microsoft.com/office/drawing/2014/main" id="{32C27680-C5BB-980D-0ED5-71B5DF76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6" name="Rectangle 13">
            <a:extLst>
              <a:ext uri="{FF2B5EF4-FFF2-40B4-BE49-F238E27FC236}">
                <a16:creationId xmlns:a16="http://schemas.microsoft.com/office/drawing/2014/main" id="{6649BA87-1F65-7988-1FE6-DA5139F4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7" name="Rectangle 15">
            <a:extLst>
              <a:ext uri="{FF2B5EF4-FFF2-40B4-BE49-F238E27FC236}">
                <a16:creationId xmlns:a16="http://schemas.microsoft.com/office/drawing/2014/main" id="{10863850-0C0A-1C43-8131-6F49F409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8" name="Rectangle 17">
            <a:extLst>
              <a:ext uri="{FF2B5EF4-FFF2-40B4-BE49-F238E27FC236}">
                <a16:creationId xmlns:a16="http://schemas.microsoft.com/office/drawing/2014/main" id="{38653969-CEE0-8EAA-B043-17399ABD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9" name="Rectangle 19">
            <a:extLst>
              <a:ext uri="{FF2B5EF4-FFF2-40B4-BE49-F238E27FC236}">
                <a16:creationId xmlns:a16="http://schemas.microsoft.com/office/drawing/2014/main" id="{432DF7D8-BA84-82DB-B47B-7FC1DB60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0" name="Rectangle 21">
            <a:extLst>
              <a:ext uri="{FF2B5EF4-FFF2-40B4-BE49-F238E27FC236}">
                <a16:creationId xmlns:a16="http://schemas.microsoft.com/office/drawing/2014/main" id="{5C64EF44-2B82-DC06-C973-A5D12187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1" name="Rectangle 23">
            <a:extLst>
              <a:ext uri="{FF2B5EF4-FFF2-40B4-BE49-F238E27FC236}">
                <a16:creationId xmlns:a16="http://schemas.microsoft.com/office/drawing/2014/main" id="{B6809606-CAD8-42E0-1FF8-76316C72F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2" name="Rectangle 25">
            <a:extLst>
              <a:ext uri="{FF2B5EF4-FFF2-40B4-BE49-F238E27FC236}">
                <a16:creationId xmlns:a16="http://schemas.microsoft.com/office/drawing/2014/main" id="{B7D9628F-C02D-CBEF-7A9F-A2EBC7FD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3" name="Rectangle 27">
            <a:extLst>
              <a:ext uri="{FF2B5EF4-FFF2-40B4-BE49-F238E27FC236}">
                <a16:creationId xmlns:a16="http://schemas.microsoft.com/office/drawing/2014/main" id="{3595321A-0414-7439-D980-CCF8F66C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4" name="Rectangle 29">
            <a:extLst>
              <a:ext uri="{FF2B5EF4-FFF2-40B4-BE49-F238E27FC236}">
                <a16:creationId xmlns:a16="http://schemas.microsoft.com/office/drawing/2014/main" id="{1AB6D17C-4C68-FD49-CD2D-6A897FE3B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5" name="Rectangle 31">
            <a:extLst>
              <a:ext uri="{FF2B5EF4-FFF2-40B4-BE49-F238E27FC236}">
                <a16:creationId xmlns:a16="http://schemas.microsoft.com/office/drawing/2014/main" id="{340AEFDE-A57F-F39A-077F-89BCC03B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23B2D3F-AF9F-3A4E-8A7B-768B7F92D714}"/>
              </a:ext>
            </a:extLst>
          </p:cNvPr>
          <p:cNvSpPr/>
          <p:nvPr/>
        </p:nvSpPr>
        <p:spPr>
          <a:xfrm>
            <a:off x="5484813" y="2205038"/>
            <a:ext cx="358775" cy="24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7187" name="Picture 3">
            <a:extLst>
              <a:ext uri="{FF2B5EF4-FFF2-40B4-BE49-F238E27FC236}">
                <a16:creationId xmlns:a16="http://schemas.microsoft.com/office/drawing/2014/main" id="{83D81491-2830-4147-8AFB-CDE23C4DE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2654300"/>
            <a:ext cx="3516312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5">
            <a:extLst>
              <a:ext uri="{FF2B5EF4-FFF2-40B4-BE49-F238E27FC236}">
                <a16:creationId xmlns:a16="http://schemas.microsoft.com/office/drawing/2014/main" id="{B12F5DD3-92D3-F5B4-A619-73E51FB2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268413"/>
            <a:ext cx="4954588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16">
            <a:extLst>
              <a:ext uri="{FF2B5EF4-FFF2-40B4-BE49-F238E27FC236}">
                <a16:creationId xmlns:a16="http://schemas.microsoft.com/office/drawing/2014/main" id="{59EECB5C-E67A-A7E7-BCA5-94AD4BDD6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020888"/>
            <a:ext cx="3143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B1435F5-CCEC-CCD2-7E63-4DF2B50DA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647700"/>
          </a:xfrm>
        </p:spPr>
        <p:txBody>
          <a:bodyPr/>
          <a:lstStyle/>
          <a:p>
            <a:pPr algn="ctr"/>
            <a:r>
              <a:rPr lang="en-GB" altLang="en-US" sz="2000" u="sng">
                <a:solidFill>
                  <a:srgbClr val="0000FF"/>
                </a:solidFill>
              </a:rPr>
              <a:t>EDM growth: 3D spin orbital simulation by MODE code 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18F8F70-43E9-E81D-7F4E-324B1B6D67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316912" cy="5329237"/>
          </a:xfrm>
        </p:spPr>
        <p:txBody>
          <a:bodyPr>
            <a:normAutofit fontScale="62500" lnSpcReduction="20000"/>
          </a:bodyPr>
          <a:lstStyle/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r>
              <a:rPr lang="en-US" altLang="en-US" sz="1400" dirty="0"/>
              <a:t>           				</a:t>
            </a:r>
            <a:r>
              <a:rPr lang="en-US" sz="1400" dirty="0">
                <a:solidFill>
                  <a:srgbClr val="C00000"/>
                </a:solidFill>
              </a:rPr>
              <a:t>                                                </a:t>
            </a:r>
            <a:r>
              <a:rPr lang="ru-RU" sz="2000" dirty="0">
                <a:solidFill>
                  <a:srgbClr val="C00000"/>
                </a:solidFill>
              </a:rPr>
              <a:t>η = 10</a:t>
            </a:r>
            <a:r>
              <a:rPr lang="ru-RU" sz="2000" baseline="30000" dirty="0">
                <a:solidFill>
                  <a:srgbClr val="C00000"/>
                </a:solidFill>
              </a:rPr>
              <a:t>-15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endParaRPr lang="en-US" altLang="en-US" sz="2000" dirty="0">
              <a:solidFill>
                <a:srgbClr val="C00000"/>
              </a:solidFill>
            </a:endParaRPr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r>
              <a:rPr lang="en-US" altLang="en-US" sz="1800" dirty="0">
                <a:solidFill>
                  <a:srgbClr val="C00000"/>
                </a:solidFill>
              </a:rPr>
              <a:t>Results of 3D spin-orbital simulation: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sz="1200" dirty="0"/>
              <a:t>Due to </a:t>
            </a:r>
            <a:r>
              <a:rPr lang="en-US" altLang="en-US" sz="1200" dirty="0" err="1"/>
              <a:t>Sx</a:t>
            </a:r>
            <a:r>
              <a:rPr lang="en-US" altLang="en-US" sz="1200" dirty="0"/>
              <a:t> oscillation (QFS) the EDM signal decreases by 1%</a:t>
            </a:r>
          </a:p>
          <a:p>
            <a:pPr marL="171450" indent="-171450">
              <a:buFontTx/>
              <a:buChar char="-"/>
              <a:defRPr/>
            </a:pPr>
            <a:endParaRPr lang="en-US" altLang="en-US" sz="1200" dirty="0"/>
          </a:p>
          <a:p>
            <a:pPr marL="171450" indent="-171450">
              <a:buFontTx/>
              <a:buChar char="-"/>
              <a:defRPr/>
            </a:pPr>
            <a:r>
              <a:rPr lang="en-US" altLang="en-US" sz="1200" dirty="0"/>
              <a:t>In each magnet EDM signal grows by </a:t>
            </a:r>
            <a:r>
              <a:rPr lang="ru-RU" sz="1200" dirty="0"/>
              <a:t>-2.14133779995135*10</a:t>
            </a:r>
            <a:r>
              <a:rPr lang="ru-RU" sz="1200" baseline="30000" dirty="0"/>
              <a:t>-16</a:t>
            </a:r>
            <a:endParaRPr lang="en-US" sz="1200" baseline="30000" dirty="0"/>
          </a:p>
          <a:p>
            <a:pPr marL="0" indent="0">
              <a:defRPr/>
            </a:pPr>
            <a:r>
              <a:rPr lang="en-US" altLang="en-US" sz="1200" dirty="0"/>
              <a:t>    and in each deflector by </a:t>
            </a:r>
            <a:r>
              <a:rPr lang="ru-RU" sz="1200" dirty="0"/>
              <a:t>3.20268895179507*10</a:t>
            </a:r>
            <a:r>
              <a:rPr lang="ru-RU" sz="1200" baseline="30000" dirty="0"/>
              <a:t>-17</a:t>
            </a:r>
            <a:r>
              <a:rPr lang="en-US" altLang="en-US" sz="1200" dirty="0"/>
              <a:t> </a:t>
            </a:r>
          </a:p>
          <a:p>
            <a:pPr marL="0" indent="0">
              <a:defRPr/>
            </a:pPr>
            <a:endParaRPr lang="en-US" altLang="en-US" sz="1200" dirty="0"/>
          </a:p>
          <a:p>
            <a:pPr marL="171450" indent="-171450">
              <a:buFontTx/>
              <a:buChar char="-"/>
              <a:defRPr/>
            </a:pPr>
            <a:r>
              <a:rPr lang="en-US" altLang="en-US" sz="1200" dirty="0"/>
              <a:t>Total EDM signal grows by </a:t>
            </a:r>
            <a:r>
              <a:rPr lang="ru-RU" sz="1200" dirty="0"/>
              <a:t>-1.39074513140842*10</a:t>
            </a:r>
            <a:r>
              <a:rPr lang="ru-RU" sz="1200" baseline="30000" dirty="0"/>
              <a:t>-15</a:t>
            </a:r>
            <a:r>
              <a:rPr lang="ru-RU" sz="1200" dirty="0"/>
              <a:t> </a:t>
            </a:r>
            <a:r>
              <a:rPr lang="en-US" sz="1200" dirty="0"/>
              <a:t> per turn</a:t>
            </a:r>
          </a:p>
          <a:p>
            <a:pPr marL="171450" indent="-171450">
              <a:buFontTx/>
              <a:buChar char="-"/>
              <a:defRPr/>
            </a:pPr>
            <a:endParaRPr lang="en-US" sz="1200" dirty="0"/>
          </a:p>
          <a:p>
            <a:pPr marL="171450" indent="-171450">
              <a:buFontTx/>
              <a:buChar char="-"/>
              <a:defRPr/>
            </a:pPr>
            <a:r>
              <a:rPr lang="en-US" altLang="en-US" sz="1200" dirty="0"/>
              <a:t>In order to get total EDM signal ~</a:t>
            </a:r>
            <a:r>
              <a:rPr lang="en-US" altLang="en-US" sz="1200" dirty="0">
                <a:solidFill>
                  <a:srgbClr val="C00000"/>
                </a:solidFill>
              </a:rPr>
              <a:t>10</a:t>
            </a:r>
            <a:r>
              <a:rPr lang="en-US" altLang="en-US" sz="1200" baseline="30000" dirty="0">
                <a:solidFill>
                  <a:srgbClr val="C00000"/>
                </a:solidFill>
              </a:rPr>
              <a:t>-6</a:t>
            </a:r>
            <a:r>
              <a:rPr lang="en-US" altLang="en-US" sz="1200" dirty="0"/>
              <a:t> we have to keep the beam </a:t>
            </a:r>
          </a:p>
          <a:p>
            <a:pPr marL="0" indent="0">
              <a:defRPr/>
            </a:pPr>
            <a:r>
              <a:rPr lang="en-US" altLang="en-US" sz="1200" dirty="0"/>
              <a:t>    in ring during </a:t>
            </a:r>
            <a:r>
              <a:rPr lang="en-US" altLang="en-US" sz="1200" dirty="0" err="1"/>
              <a:t>N</a:t>
            </a:r>
            <a:r>
              <a:rPr lang="en-US" altLang="en-US" sz="1200" baseline="-25000" dirty="0" err="1"/>
              <a:t>turn</a:t>
            </a:r>
            <a:r>
              <a:rPr lang="en-US" altLang="en-US" sz="1200" dirty="0"/>
              <a:t> ~10</a:t>
            </a:r>
            <a:r>
              <a:rPr lang="en-US" altLang="en-US" sz="1200" baseline="30000" dirty="0"/>
              <a:t>9 </a:t>
            </a:r>
            <a:r>
              <a:rPr lang="en-US" altLang="en-US" sz="1200" dirty="0"/>
              <a:t>or </a:t>
            </a:r>
            <a:r>
              <a:rPr lang="en-US" altLang="en-US" sz="1200" b="1" dirty="0">
                <a:solidFill>
                  <a:srgbClr val="FF0000"/>
                </a:solidFill>
              </a:rPr>
              <a:t>~800 sec</a:t>
            </a:r>
          </a:p>
          <a:p>
            <a:pPr marL="0" indent="0">
              <a:defRPr/>
            </a:pPr>
            <a:r>
              <a:rPr lang="en-US" altLang="en-US" sz="1200" dirty="0"/>
              <a:t>     	</a:t>
            </a:r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r>
              <a:rPr lang="en-US" altLang="en-US" sz="1600" dirty="0"/>
              <a:t>		           	</a:t>
            </a:r>
            <a:endParaRPr lang="ru-RU" altLang="en-US" sz="1600" dirty="0"/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DB2BB9E1-A288-A8FB-7A1B-B9231CA3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73043952-7442-592D-AB72-5D42EFF0E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198" name="Rectangle 9">
            <a:extLst>
              <a:ext uri="{FF2B5EF4-FFF2-40B4-BE49-F238E27FC236}">
                <a16:creationId xmlns:a16="http://schemas.microsoft.com/office/drawing/2014/main" id="{ED63F951-F968-CF30-D90D-B1700A76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199" name="Rectangle 11">
            <a:extLst>
              <a:ext uri="{FF2B5EF4-FFF2-40B4-BE49-F238E27FC236}">
                <a16:creationId xmlns:a16="http://schemas.microsoft.com/office/drawing/2014/main" id="{40C38699-838C-6047-1870-50AD0F09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0" name="Rectangle 13">
            <a:extLst>
              <a:ext uri="{FF2B5EF4-FFF2-40B4-BE49-F238E27FC236}">
                <a16:creationId xmlns:a16="http://schemas.microsoft.com/office/drawing/2014/main" id="{4DF81BDA-1F7A-A644-BF0E-C1ED8AFE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1" name="Rectangle 15">
            <a:extLst>
              <a:ext uri="{FF2B5EF4-FFF2-40B4-BE49-F238E27FC236}">
                <a16:creationId xmlns:a16="http://schemas.microsoft.com/office/drawing/2014/main" id="{D7F1F41C-3C15-59E1-A553-786AF547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2" name="Rectangle 17">
            <a:extLst>
              <a:ext uri="{FF2B5EF4-FFF2-40B4-BE49-F238E27FC236}">
                <a16:creationId xmlns:a16="http://schemas.microsoft.com/office/drawing/2014/main" id="{F115572B-FF3A-5419-B74D-2BAD1A18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3" name="Rectangle 19">
            <a:extLst>
              <a:ext uri="{FF2B5EF4-FFF2-40B4-BE49-F238E27FC236}">
                <a16:creationId xmlns:a16="http://schemas.microsoft.com/office/drawing/2014/main" id="{B84866BE-0736-6214-AB03-CCAFB094B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4" name="Rectangle 21">
            <a:extLst>
              <a:ext uri="{FF2B5EF4-FFF2-40B4-BE49-F238E27FC236}">
                <a16:creationId xmlns:a16="http://schemas.microsoft.com/office/drawing/2014/main" id="{1E3BE07E-DAF7-85AD-772A-787C5B8A7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5" name="Rectangle 23">
            <a:extLst>
              <a:ext uri="{FF2B5EF4-FFF2-40B4-BE49-F238E27FC236}">
                <a16:creationId xmlns:a16="http://schemas.microsoft.com/office/drawing/2014/main" id="{85A7A6F3-8961-4D97-6662-51373F64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6" name="Rectangle 25">
            <a:extLst>
              <a:ext uri="{FF2B5EF4-FFF2-40B4-BE49-F238E27FC236}">
                <a16:creationId xmlns:a16="http://schemas.microsoft.com/office/drawing/2014/main" id="{F06BF480-0341-7F26-B2B6-EF5C140FD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7" name="Rectangle 27">
            <a:extLst>
              <a:ext uri="{FF2B5EF4-FFF2-40B4-BE49-F238E27FC236}">
                <a16:creationId xmlns:a16="http://schemas.microsoft.com/office/drawing/2014/main" id="{4E8FC588-D6B4-9423-9314-27462110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8" name="Rectangle 29">
            <a:extLst>
              <a:ext uri="{FF2B5EF4-FFF2-40B4-BE49-F238E27FC236}">
                <a16:creationId xmlns:a16="http://schemas.microsoft.com/office/drawing/2014/main" id="{4A137334-DE18-5157-E7C4-B68FF5D9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9" name="Rectangle 31">
            <a:extLst>
              <a:ext uri="{FF2B5EF4-FFF2-40B4-BE49-F238E27FC236}">
                <a16:creationId xmlns:a16="http://schemas.microsoft.com/office/drawing/2014/main" id="{FF16BC82-1B5A-30EE-8662-82803BCE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pic>
        <p:nvPicPr>
          <p:cNvPr id="8210" name="Picture 5">
            <a:extLst>
              <a:ext uri="{FF2B5EF4-FFF2-40B4-BE49-F238E27FC236}">
                <a16:creationId xmlns:a16="http://schemas.microsoft.com/office/drawing/2014/main" id="{48E6D5B8-C712-70D7-5DF2-001189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97200"/>
            <a:ext cx="36020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">
            <a:extLst>
              <a:ext uri="{FF2B5EF4-FFF2-40B4-BE49-F238E27FC236}">
                <a16:creationId xmlns:a16="http://schemas.microsoft.com/office/drawing/2014/main" id="{EA10D9F1-179F-0BF0-7826-A1B97B0A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96975"/>
            <a:ext cx="5929313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443C6D-D2F3-7061-FE42-EB3ADD63D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2" y="3617912"/>
            <a:ext cx="4085082" cy="33035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188913"/>
            <a:ext cx="7772400" cy="803275"/>
          </a:xfrm>
        </p:spPr>
        <p:txBody>
          <a:bodyPr/>
          <a:lstStyle/>
          <a:p>
            <a:pPr algn="ctr"/>
            <a:r>
              <a:rPr lang="en-US" altLang="en-US" sz="2000">
                <a:solidFill>
                  <a:srgbClr val="0033CC"/>
                </a:solidFill>
              </a:rPr>
              <a:t>Precursor experiments on QFS-COSY ring</a:t>
            </a:r>
            <a:endParaRPr lang="ru-RU" altLang="en-US" sz="2000">
              <a:solidFill>
                <a:srgbClr val="0033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052513"/>
            <a:ext cx="8280400" cy="5329237"/>
          </a:xfrm>
        </p:spPr>
        <p:txBody>
          <a:bodyPr/>
          <a:lstStyle/>
          <a:p>
            <a:pPr marL="0" indent="0"/>
            <a:r>
              <a:rPr lang="en-GB" altLang="en-US" sz="1600" dirty="0"/>
              <a:t>Since for  precursor experiment we do not need a large statistics we can start working on energy 75 MeV. This allows to use only 4 “E+B” straight elements, which is four times less than at 270 MeV. The total length is 2x7 m. Further, they can be used for a full scale experiment at 270 MeV. As a result, it will provide Quasi Frozen Spin at energy of 75 MeV. To reduce the cost of rework the elements can be made with permanent magnet with field 120-100 </a:t>
            </a:r>
            <a:r>
              <a:rPr lang="en-GB" altLang="en-US" sz="1600" dirty="0" err="1"/>
              <a:t>mT.</a:t>
            </a:r>
            <a:r>
              <a:rPr lang="en-GB" altLang="en-US" sz="1600" dirty="0"/>
              <a:t>  The condition for spin recovery is fulfilled using E field (working regime 120 kV/cm).</a:t>
            </a: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GB" altLang="en-US" sz="1600" dirty="0"/>
              <a:t>         COSY-ring																																					 NICA-collider	</a:t>
            </a:r>
            <a:endParaRPr lang="ru-RU" altLang="en-US" sz="1600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8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0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1" name="Rectangle 1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3" name="Rectangle 23"/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5" name="Rectangle 27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6" name="Rectangle 29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pic>
        <p:nvPicPr>
          <p:cNvPr id="204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1960111" cy="279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02486"/>
            <a:ext cx="2249769" cy="15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581128"/>
            <a:ext cx="3641163" cy="187983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2000" y="393305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95736" y="3861048"/>
            <a:ext cx="165618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809DB1-7989-C9FC-D26D-FDA65D21F701}"/>
              </a:ext>
            </a:extLst>
          </p:cNvPr>
          <p:cNvSpPr/>
          <p:nvPr/>
        </p:nvSpPr>
        <p:spPr>
          <a:xfrm>
            <a:off x="611560" y="351878"/>
            <a:ext cx="8280400" cy="2173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QFS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077AB-D65B-47E3-A5DF-6308C01355B0}"/>
              </a:ext>
            </a:extLst>
          </p:cNvPr>
          <p:cNvSpPr txBox="1"/>
          <p:nvPr/>
        </p:nvSpPr>
        <p:spPr>
          <a:xfrm>
            <a:off x="2384314" y="985083"/>
            <a:ext cx="468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QFS option in COSY and NICA accelerators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01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1E73D-7F3A-ACC6-B2E3-752A749D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Ускорительный комплекс </a:t>
            </a:r>
            <a:r>
              <a:rPr lang="en-US" dirty="0"/>
              <a:t>NICA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34C56C-DB4D-81C8-349E-C9E88998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4369"/>
            <a:ext cx="8229600" cy="3857624"/>
          </a:xfrm>
        </p:spPr>
      </p:pic>
    </p:spTree>
    <p:extLst>
      <p:ext uri="{BB962C8B-B14F-4D97-AF65-F5344CB8AC3E}">
        <p14:creationId xmlns:p14="http://schemas.microsoft.com/office/powerpoint/2010/main" val="181933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7AE90-C60C-CF10-F870-2AD8E197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ADBB8D-DC66-4959-D8E9-0DBC9E95C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5" y="1824547"/>
            <a:ext cx="6878010" cy="4077269"/>
          </a:xfrm>
        </p:spPr>
      </p:pic>
    </p:spTree>
    <p:extLst>
      <p:ext uri="{BB962C8B-B14F-4D97-AF65-F5344CB8AC3E}">
        <p14:creationId xmlns:p14="http://schemas.microsoft.com/office/powerpoint/2010/main" val="181118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8C87D-1EE8-2807-6D7D-D4FBC871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91699"/>
          </a:xfrm>
        </p:spPr>
        <p:txBody>
          <a:bodyPr>
            <a:normAutofit/>
          </a:bodyPr>
          <a:lstStyle/>
          <a:p>
            <a:r>
              <a:rPr lang="en-US" sz="3200" dirty="0" err="1"/>
              <a:t>Nuclotron</a:t>
            </a:r>
            <a:r>
              <a:rPr lang="en-US" sz="3200" dirty="0"/>
              <a:t> and Collider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C7A989-556B-DF1E-9F39-12417F8FD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10353"/>
            <a:ext cx="6768752" cy="5750353"/>
          </a:xfr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F0D19DA-06A2-72DD-B062-0E972E2707BF}"/>
              </a:ext>
            </a:extLst>
          </p:cNvPr>
          <p:cNvCxnSpPr/>
          <p:nvPr/>
        </p:nvCxnSpPr>
        <p:spPr>
          <a:xfrm>
            <a:off x="4139952" y="2492896"/>
            <a:ext cx="216024" cy="1440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3142F3-0FBB-871D-A188-17680838687F}"/>
              </a:ext>
            </a:extLst>
          </p:cNvPr>
          <p:cNvCxnSpPr>
            <a:cxnSpLocks/>
          </p:cNvCxnSpPr>
          <p:nvPr/>
        </p:nvCxnSpPr>
        <p:spPr>
          <a:xfrm flipV="1">
            <a:off x="4368686" y="2255168"/>
            <a:ext cx="1296144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7AB1022-6E9B-1733-4C12-F18E75FB864A}"/>
              </a:ext>
            </a:extLst>
          </p:cNvPr>
          <p:cNvCxnSpPr/>
          <p:nvPr/>
        </p:nvCxnSpPr>
        <p:spPr>
          <a:xfrm>
            <a:off x="4152662" y="2238797"/>
            <a:ext cx="216024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0754944-E011-2749-7D0F-37E5592F56E4}"/>
              </a:ext>
            </a:extLst>
          </p:cNvPr>
          <p:cNvCxnSpPr/>
          <p:nvPr/>
        </p:nvCxnSpPr>
        <p:spPr>
          <a:xfrm flipV="1">
            <a:off x="5688124" y="2039144"/>
            <a:ext cx="144016" cy="216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DF14A10-A053-0825-6FAD-BEE559DE4782}"/>
              </a:ext>
            </a:extLst>
          </p:cNvPr>
          <p:cNvCxnSpPr/>
          <p:nvPr/>
        </p:nvCxnSpPr>
        <p:spPr>
          <a:xfrm flipV="1">
            <a:off x="4139952" y="3645024"/>
            <a:ext cx="108012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5948D59-911D-2B49-6490-3852891AEE1F}"/>
              </a:ext>
            </a:extLst>
          </p:cNvPr>
          <p:cNvCxnSpPr>
            <a:cxnSpLocks/>
          </p:cNvCxnSpPr>
          <p:nvPr/>
        </p:nvCxnSpPr>
        <p:spPr>
          <a:xfrm flipV="1">
            <a:off x="4247964" y="3529608"/>
            <a:ext cx="1404156" cy="115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6FF5164-1DA8-64B7-9C28-C07EBCA12FC9}"/>
              </a:ext>
            </a:extLst>
          </p:cNvPr>
          <p:cNvCxnSpPr>
            <a:cxnSpLocks/>
          </p:cNvCxnSpPr>
          <p:nvPr/>
        </p:nvCxnSpPr>
        <p:spPr>
          <a:xfrm>
            <a:off x="5664830" y="3529608"/>
            <a:ext cx="190604" cy="1874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21F4A4-4BC1-35D3-6A11-9EA3710BD75C}"/>
              </a:ext>
            </a:extLst>
          </p:cNvPr>
          <p:cNvSpPr txBox="1"/>
          <p:nvPr/>
        </p:nvSpPr>
        <p:spPr>
          <a:xfrm>
            <a:off x="6084168" y="264667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Bypass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985DA3B-546C-113C-DAE0-34744182AF28}"/>
              </a:ext>
            </a:extLst>
          </p:cNvPr>
          <p:cNvCxnSpPr/>
          <p:nvPr/>
        </p:nvCxnSpPr>
        <p:spPr>
          <a:xfrm>
            <a:off x="5652120" y="2492896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55F95D2-0798-87A2-93F7-FE4563494B1F}"/>
              </a:ext>
            </a:extLst>
          </p:cNvPr>
          <p:cNvCxnSpPr/>
          <p:nvPr/>
        </p:nvCxnSpPr>
        <p:spPr>
          <a:xfrm flipV="1">
            <a:off x="5724128" y="2923674"/>
            <a:ext cx="504056" cy="663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3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8306B-A0DC-C6D1-C2E0-F1DC66DF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Twiss functions in </a:t>
            </a:r>
            <a:r>
              <a:rPr lang="en-US" dirty="0" err="1"/>
              <a:t>Nuclotron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88CCA9-BDF7-5C65-5934-FC58D304C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1340768"/>
            <a:ext cx="8059275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A0168F-5090-B17A-3299-E50DD9F4C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4012727"/>
            <a:ext cx="8059275" cy="26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BAEC3-F974-62E1-2FA6-7C5102F0D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576064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задачи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6215A1-D7DF-F340-6346-48856DDC7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124744"/>
            <a:ext cx="6872808" cy="4896544"/>
          </a:xfrm>
        </p:spPr>
        <p:txBody>
          <a:bodyPr>
            <a:normAutofit/>
          </a:bodyPr>
          <a:lstStyle/>
          <a:p>
            <a:pPr algn="just"/>
            <a:endParaRPr lang="en-US" sz="1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этой работе мы рассмотрели магнитооптическую структуру </a:t>
            </a:r>
            <a:r>
              <a:rPr lang="ru-RU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Нуклотрона</a:t>
            </a:r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адаптированную для поиска электрического дипольного момента дейтрона (</a:t>
            </a:r>
            <a:r>
              <a:rPr lang="en-US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dEDM</a:t>
            </a:r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). </a:t>
            </a: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/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При решении этой задачи необходимо было решить четыре проблемы:</a:t>
            </a: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реализовать концепцию «квази-замороженного спина в предлагаемой оптике, </a:t>
            </a:r>
            <a:endParaRPr lang="en-US" sz="1800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увеличения длин прямых промежутков между арками, </a:t>
            </a:r>
            <a:endParaRPr lang="en-US" sz="1800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обеспечения нулевой дисперсии на прямых участках</a:t>
            </a:r>
            <a:r>
              <a:rPr lang="en-US" sz="1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,</a:t>
            </a:r>
            <a:r>
              <a:rPr lang="ru-R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endParaRPr lang="en-US" sz="1800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сохранение длины кольца ускорителя с учетом размещения требуемого оборудования.</a:t>
            </a:r>
            <a:endParaRPr lang="ru-RU" sz="18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16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E632578-0855-4577-B3CB-58AACEDA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1800" u="sng" dirty="0"/>
              <a:t>First message </a:t>
            </a:r>
            <a:r>
              <a:rPr lang="en-GB" altLang="en-US" sz="1800" dirty="0"/>
              <a:t>to search for </a:t>
            </a:r>
            <a:r>
              <a:rPr lang="en-GB" altLang="en-US" sz="1800" dirty="0">
                <a:solidFill>
                  <a:srgbClr val="FF0000"/>
                </a:solidFill>
              </a:rPr>
              <a:t>Electric Dipole Moments(EDM) </a:t>
            </a:r>
            <a:r>
              <a:rPr lang="en-GB" altLang="en-US" sz="1800" dirty="0"/>
              <a:t>of fundamental particles</a:t>
            </a:r>
            <a:r>
              <a:rPr lang="en-GB" altLang="en-US" sz="1800" b="0" dirty="0"/>
              <a:t>: </a:t>
            </a:r>
            <a:r>
              <a:rPr lang="en-GB" altLang="en-US" sz="1600" b="0" i="1" dirty="0"/>
              <a:t>it came to understand the CP violation</a:t>
            </a:r>
            <a:br>
              <a:rPr lang="en-GB" altLang="en-US" sz="1600" b="0" i="1" dirty="0"/>
            </a:br>
            <a:br>
              <a:rPr lang="en-GB" altLang="en-US" sz="1600" b="0" i="1" dirty="0"/>
            </a:br>
            <a:r>
              <a:rPr lang="ru-RU" altLang="en-US" sz="1600" b="0" i="1" dirty="0"/>
              <a:t>  </a:t>
            </a:r>
            <a:r>
              <a:rPr lang="en-GB" altLang="en-US" sz="1800" u="sng" dirty="0"/>
              <a:t>Second message</a:t>
            </a:r>
            <a:r>
              <a:rPr lang="en-GB" altLang="en-US" sz="1800" dirty="0"/>
              <a:t> for </a:t>
            </a:r>
            <a:r>
              <a:rPr lang="en-GB" altLang="en-US" sz="1800" dirty="0">
                <a:solidFill>
                  <a:srgbClr val="FF0000"/>
                </a:solidFill>
              </a:rPr>
              <a:t>Electric Dipole Moments </a:t>
            </a:r>
            <a:r>
              <a:rPr lang="en-GB" altLang="en-US" sz="1800" dirty="0"/>
              <a:t>of fundamental particles</a:t>
            </a:r>
            <a:r>
              <a:rPr lang="en-GB" altLang="en-US" sz="1800" b="0" i="1" dirty="0"/>
              <a:t>: </a:t>
            </a:r>
            <a:r>
              <a:rPr lang="en-GB" altLang="en-US" sz="1600" b="0" i="1" dirty="0"/>
              <a:t>the baryon asymmetry of the Universe that represents the fact of the prevalence of matter over antimatter</a:t>
            </a:r>
            <a:endParaRPr lang="en-GB" alt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B579-FFC4-4974-9F54-A9F717029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276475"/>
            <a:ext cx="7772400" cy="2736850"/>
          </a:xfrm>
        </p:spPr>
        <p:txBody>
          <a:bodyPr/>
          <a:lstStyle/>
          <a:p>
            <a:pPr marL="0" indent="0" algn="just">
              <a:defRPr/>
            </a:pPr>
            <a:r>
              <a:rPr lang="en-GB" sz="1400" b="1" dirty="0">
                <a:solidFill>
                  <a:srgbClr val="FF0000"/>
                </a:solidFill>
              </a:rPr>
              <a:t>In 1967 </a:t>
            </a:r>
            <a:r>
              <a:rPr lang="en-GB" sz="1400" b="1" dirty="0" err="1">
                <a:solidFill>
                  <a:srgbClr val="FF0000"/>
                </a:solidFill>
              </a:rPr>
              <a:t>A.Sakharov</a:t>
            </a:r>
            <a:r>
              <a:rPr lang="en-GB" sz="1400" b="1" dirty="0">
                <a:solidFill>
                  <a:srgbClr val="FF0000"/>
                </a:solidFill>
              </a:rPr>
              <a:t> </a:t>
            </a:r>
            <a:r>
              <a:rPr lang="en-GB" sz="1400" dirty="0"/>
              <a:t>has shown three necessary conditions for </a:t>
            </a:r>
            <a:r>
              <a:rPr lang="en-GB" sz="1400" dirty="0" err="1"/>
              <a:t>baryogenesis</a:t>
            </a:r>
            <a:r>
              <a:rPr lang="en-GB" sz="1400" dirty="0"/>
              <a:t> (initial creation of baryons)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• Baryon number violation;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• C-symmetry and </a:t>
            </a:r>
            <a:r>
              <a:rPr lang="en-GB" sz="1400" u="sng" dirty="0"/>
              <a:t>CP-symmetry violation</a:t>
            </a:r>
            <a:r>
              <a:rPr lang="en-GB" sz="1400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• Interactions out of thermal equilibrium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GB" sz="1400" dirty="0"/>
          </a:p>
          <a:p>
            <a:pPr marL="0" indent="0" algn="just">
              <a:defRPr/>
            </a:pPr>
            <a:r>
              <a:rPr lang="en-GB" sz="1600" dirty="0"/>
              <a:t>The analysis done by the AD Sakharov, showed that this </a:t>
            </a:r>
            <a:r>
              <a:rPr lang="en-GB" sz="1600" u="sng" dirty="0"/>
              <a:t>CP-violation is absolutely necessary </a:t>
            </a:r>
            <a:r>
              <a:rPr lang="en-GB" sz="1600" dirty="0"/>
              <a:t>to explain why on earth and in the visible universe there is a </a:t>
            </a:r>
            <a:r>
              <a:rPr lang="en-GB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MATTER</a:t>
            </a:r>
            <a:r>
              <a:rPr lang="en-GB" sz="1600" dirty="0">
                <a:solidFill>
                  <a:srgbClr val="FF0000"/>
                </a:solidFill>
              </a:rPr>
              <a:t>, </a:t>
            </a:r>
            <a:r>
              <a:rPr lang="en-GB" sz="1600" dirty="0"/>
              <a:t>but there is practically no </a:t>
            </a:r>
            <a:r>
              <a:rPr lang="en-GB" sz="1600" b="1" dirty="0">
                <a:solidFill>
                  <a:srgbClr val="D60093"/>
                </a:solidFill>
              </a:rPr>
              <a:t>ANTIMATTER</a:t>
            </a:r>
            <a:r>
              <a:rPr lang="en-GB" sz="1400" dirty="0"/>
              <a:t>.</a:t>
            </a:r>
          </a:p>
          <a:p>
            <a:pPr marL="0" indent="0" algn="just">
              <a:defRPr/>
            </a:pPr>
            <a:endParaRPr lang="en-US" sz="1400" dirty="0"/>
          </a:p>
          <a:p>
            <a:pPr marL="0" indent="0" algn="just">
              <a:defRPr/>
            </a:pPr>
            <a:endParaRPr lang="en-GB" sz="1400" dirty="0"/>
          </a:p>
          <a:p>
            <a:pPr>
              <a:defRPr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A6AB3-C0EF-4F02-8483-9B9519D00734}"/>
              </a:ext>
            </a:extLst>
          </p:cNvPr>
          <p:cNvSpPr/>
          <p:nvPr/>
        </p:nvSpPr>
        <p:spPr>
          <a:xfrm>
            <a:off x="467519" y="3429000"/>
            <a:ext cx="8135937" cy="12255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EDE97-9E1E-A3AE-E483-2174692E1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84187"/>
            <a:ext cx="7772400" cy="735013"/>
          </a:xfrm>
        </p:spPr>
        <p:txBody>
          <a:bodyPr>
            <a:normAutofit/>
          </a:bodyPr>
          <a:lstStyle/>
          <a:p>
            <a:r>
              <a:rPr lang="ru-RU" sz="2800" dirty="0"/>
              <a:t>Для реализации этих задач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F6EDCF-52E5-245E-C2D2-48007C7DB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1219200"/>
            <a:ext cx="6400800" cy="4802088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ru-RU" sz="18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первая проблема, увеличение прямых участков до требуемой длины, решается за счет увеличения максимального магнитного поля в поворотных магнитах до величины 1.8 Тесла,</a:t>
            </a:r>
          </a:p>
          <a:p>
            <a:pPr marL="285750" indent="-285750" algn="just">
              <a:buFontTx/>
              <a:buChar char="-"/>
            </a:pPr>
            <a:endParaRPr lang="ru-RU" sz="1800" b="1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Подавление дисперсии решается выбором набега фазы радиальных колебаний на арках,</a:t>
            </a:r>
          </a:p>
          <a:p>
            <a:pPr algn="just"/>
            <a:endParaRPr lang="ru-RU" sz="1800" b="1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структуру вводятся дополнительные электростатические дефлекторы с отрицательной кривизной, что позволяет в интеграле сохранять направление спина вдоль импульса во всем кольце в рамках концепции «квази-замороженного спина» в ускорителе. </a:t>
            </a:r>
          </a:p>
          <a:p>
            <a:pPr marL="285750" indent="-285750" algn="just">
              <a:buFontTx/>
              <a:buChar char="-"/>
            </a:pPr>
            <a:endParaRPr lang="ru-RU" sz="1800" b="1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endParaRPr lang="ru-RU" sz="18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25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D9068-8EC4-518A-B8A7-37B9FE7F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dirty="0"/>
              <a:t>Модернизация одного суперпериода </a:t>
            </a:r>
            <a:r>
              <a:rPr lang="ru-RU" sz="2800" dirty="0" err="1"/>
              <a:t>Нуклотрона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8E82A2-492C-3C4E-EBEE-8F2E0D964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153824" cy="283522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7A35CA-DD60-E11F-BCC4-BE18E8F7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01" y="3955197"/>
            <a:ext cx="6291387" cy="24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6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41073-FABE-9AE8-8E38-A44D71D3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Electrostatic insertion in </a:t>
            </a:r>
            <a:r>
              <a:rPr lang="en-US" sz="2400" dirty="0" err="1"/>
              <a:t>Nuclotron</a:t>
            </a:r>
            <a:endParaRPr lang="ru-RU" sz="24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77514B8-B5DA-A71D-B3D5-FB334A7DC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5" y="764704"/>
            <a:ext cx="8064896" cy="5148155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F569CD-797E-C8BA-C86F-6B5DB2A71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1" y="2420888"/>
            <a:ext cx="3888432" cy="303982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F4D3B73-084C-E2A5-F1BD-2ECC4D55F1B9}"/>
              </a:ext>
            </a:extLst>
          </p:cNvPr>
          <p:cNvCxnSpPr/>
          <p:nvPr/>
        </p:nvCxnSpPr>
        <p:spPr>
          <a:xfrm flipH="1" flipV="1">
            <a:off x="2411760" y="2724870"/>
            <a:ext cx="504056" cy="7041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21ECE8-B3C6-45F4-5C58-9D8839423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97" y="2420888"/>
            <a:ext cx="3063835" cy="344869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8B34A86-15FF-D61D-4F78-4462E812FED0}"/>
              </a:ext>
            </a:extLst>
          </p:cNvPr>
          <p:cNvCxnSpPr/>
          <p:nvPr/>
        </p:nvCxnSpPr>
        <p:spPr>
          <a:xfrm flipV="1">
            <a:off x="5940152" y="2724870"/>
            <a:ext cx="1080120" cy="77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DD89ECC-58D6-D1AA-198E-B04A4DE92A84}"/>
              </a:ext>
            </a:extLst>
          </p:cNvPr>
          <p:cNvCxnSpPr/>
          <p:nvPr/>
        </p:nvCxnSpPr>
        <p:spPr>
          <a:xfrm>
            <a:off x="1403648" y="220486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91BCDC4-D293-9262-A8AD-39E019DEF171}"/>
              </a:ext>
            </a:extLst>
          </p:cNvPr>
          <p:cNvCxnSpPr/>
          <p:nvPr/>
        </p:nvCxnSpPr>
        <p:spPr>
          <a:xfrm flipV="1">
            <a:off x="1403648" y="1916832"/>
            <a:ext cx="792088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0120412-DDF1-FF25-582F-F0A7E9E7D39A}"/>
              </a:ext>
            </a:extLst>
          </p:cNvPr>
          <p:cNvCxnSpPr/>
          <p:nvPr/>
        </p:nvCxnSpPr>
        <p:spPr>
          <a:xfrm>
            <a:off x="5940152" y="220486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F8200A4-A61C-6DD7-266F-592144C9FB84}"/>
              </a:ext>
            </a:extLst>
          </p:cNvPr>
          <p:cNvCxnSpPr/>
          <p:nvPr/>
        </p:nvCxnSpPr>
        <p:spPr>
          <a:xfrm>
            <a:off x="5940152" y="2204864"/>
            <a:ext cx="864096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292167-009C-0226-EECF-1355DA8615A7}"/>
              </a:ext>
            </a:extLst>
          </p:cNvPr>
          <p:cNvSpPr txBox="1"/>
          <p:nvPr/>
        </p:nvSpPr>
        <p:spPr>
          <a:xfrm>
            <a:off x="2195736" y="19684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2CC32B-18A2-FA4A-F186-622AAD88901F}"/>
              </a:ext>
            </a:extLst>
          </p:cNvPr>
          <p:cNvSpPr txBox="1"/>
          <p:nvPr/>
        </p:nvSpPr>
        <p:spPr>
          <a:xfrm>
            <a:off x="1907800" y="15859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FB0823-EF64-51CA-225F-340AA820AE79}"/>
              </a:ext>
            </a:extLst>
          </p:cNvPr>
          <p:cNvSpPr txBox="1"/>
          <p:nvPr/>
        </p:nvSpPr>
        <p:spPr>
          <a:xfrm>
            <a:off x="6742390" y="1835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FC22B4-CE86-D84E-BFF9-9488A29280AE}"/>
              </a:ext>
            </a:extLst>
          </p:cNvPr>
          <p:cNvSpPr txBox="1"/>
          <p:nvPr/>
        </p:nvSpPr>
        <p:spPr>
          <a:xfrm>
            <a:off x="6716742" y="21390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7446852-D4F9-0F65-90C5-28CFCCDB41CB}"/>
              </a:ext>
            </a:extLst>
          </p:cNvPr>
          <p:cNvCxnSpPr>
            <a:cxnSpLocks/>
          </p:cNvCxnSpPr>
          <p:nvPr/>
        </p:nvCxnSpPr>
        <p:spPr>
          <a:xfrm flipH="1" flipV="1">
            <a:off x="1763688" y="2060848"/>
            <a:ext cx="72008" cy="14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77378E-BBB9-B983-0F19-4A8A9F975848}"/>
              </a:ext>
            </a:extLst>
          </p:cNvPr>
          <p:cNvSpPr txBox="1"/>
          <p:nvPr/>
        </p:nvSpPr>
        <p:spPr>
          <a:xfrm>
            <a:off x="1840998" y="1992844"/>
            <a:ext cx="44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arlow Solid Italic" panose="04030604020F02020D02" pitchFamily="82" charset="0"/>
              </a:rPr>
              <a:t>alfa</a:t>
            </a:r>
            <a:endParaRPr lang="ru-RU" sz="12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791110A-DD1E-01F4-7883-9780D5ACCBC1}"/>
              </a:ext>
            </a:extLst>
          </p:cNvPr>
          <p:cNvCxnSpPr/>
          <p:nvPr/>
        </p:nvCxnSpPr>
        <p:spPr>
          <a:xfrm>
            <a:off x="6599054" y="2195736"/>
            <a:ext cx="0" cy="14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E45031-7FA8-5971-D8A0-96C969D6FEFC}"/>
              </a:ext>
            </a:extLst>
          </p:cNvPr>
          <p:cNvSpPr txBox="1"/>
          <p:nvPr/>
        </p:nvSpPr>
        <p:spPr>
          <a:xfrm>
            <a:off x="6176531" y="2116906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orte" panose="03060902040502070203" pitchFamily="66" charset="0"/>
              </a:rPr>
              <a:t>alfa</a:t>
            </a:r>
            <a:endParaRPr lang="ru-R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C42CE6-F46E-EC87-F9D7-51C42389ED64}"/>
              </a:ext>
            </a:extLst>
          </p:cNvPr>
          <p:cNvSpPr txBox="1"/>
          <p:nvPr/>
        </p:nvSpPr>
        <p:spPr>
          <a:xfrm>
            <a:off x="827584" y="4653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F514A099-B44E-1675-6FB5-510A12DA5555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229841" y="846138"/>
            <a:ext cx="0" cy="172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9F819C3B-45B5-E6D5-3A6A-7E91A8C32CB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18273" y="908720"/>
            <a:ext cx="0" cy="166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07CCE3E7-7D1C-5B8E-9AFB-31C088C47E14}"/>
              </a:ext>
            </a:extLst>
          </p:cNvPr>
          <p:cNvCxnSpPr/>
          <p:nvPr/>
        </p:nvCxnSpPr>
        <p:spPr>
          <a:xfrm>
            <a:off x="229841" y="105273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E0E2901-0459-738C-4158-E6EAEE76E09D}"/>
              </a:ext>
            </a:extLst>
          </p:cNvPr>
          <p:cNvSpPr txBox="1"/>
          <p:nvPr/>
        </p:nvSpPr>
        <p:spPr>
          <a:xfrm>
            <a:off x="229841" y="71898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Before/after modernization: 	    	     24.2 m / 21 m</a:t>
            </a:r>
            <a:endParaRPr lang="ru-RU" dirty="0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D323651E-16F2-3305-FE2F-D78ECF2647B6}"/>
              </a:ext>
            </a:extLst>
          </p:cNvPr>
          <p:cNvCxnSpPr>
            <a:cxnSpLocks/>
          </p:cNvCxnSpPr>
          <p:nvPr/>
        </p:nvCxnSpPr>
        <p:spPr>
          <a:xfrm flipV="1">
            <a:off x="5396597" y="846138"/>
            <a:ext cx="0" cy="170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AB1D5DD7-2841-F423-F531-1869A3AAA7C1}"/>
              </a:ext>
            </a:extLst>
          </p:cNvPr>
          <p:cNvCxnSpPr>
            <a:stCxn id="15" idx="3"/>
          </p:cNvCxnSpPr>
          <p:nvPr/>
        </p:nvCxnSpPr>
        <p:spPr>
          <a:xfrm flipV="1">
            <a:off x="8460432" y="908720"/>
            <a:ext cx="0" cy="168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F60EFF37-5A25-96BD-B244-C0A8E7344DBE}"/>
              </a:ext>
            </a:extLst>
          </p:cNvPr>
          <p:cNvCxnSpPr/>
          <p:nvPr/>
        </p:nvCxnSpPr>
        <p:spPr>
          <a:xfrm>
            <a:off x="5396597" y="1042150"/>
            <a:ext cx="306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4DEFED7-1997-D9F5-5587-D254EABD78DD}"/>
              </a:ext>
            </a:extLst>
          </p:cNvPr>
          <p:cNvSpPr txBox="1"/>
          <p:nvPr/>
        </p:nvSpPr>
        <p:spPr>
          <a:xfrm>
            <a:off x="5423927" y="733834"/>
            <a:ext cx="3094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Before/after modernization: 	 10.5 m / 7.3 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64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D96E0-99C4-7005-F7D1-653B9193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66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соотношения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939040-8B51-C534-3C11-43F8636D2E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5775" y="1039084"/>
            <a:ext cx="7304372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Нормализованная частота прецессии спина в горизонтальной плоскости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RU" sz="18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электрическом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дефлекторе относительно направления движения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A3B34-C962-E5E3-EE3D-A10CC33F8516}"/>
              </a:ext>
            </a:extLst>
          </p:cNvPr>
          <p:cNvSpPr txBox="1"/>
          <p:nvPr/>
        </p:nvSpPr>
        <p:spPr>
          <a:xfrm>
            <a:off x="497235" y="2757861"/>
            <a:ext cx="7304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Нормализованная частота прецессии спина в горизонтальной плоскости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RU" sz="1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магнитном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дефлекторе  относительно направления движения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4F8DB44-491F-EE99-2237-D4D43D24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90E7C068-9600-C1B9-0012-C19578C65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26392"/>
              </p:ext>
            </p:extLst>
          </p:nvPr>
        </p:nvGraphicFramePr>
        <p:xfrm>
          <a:off x="0" y="0"/>
          <a:ext cx="4857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2391" imgH="228501" progId="Equation.3">
                  <p:embed/>
                </p:oleObj>
              </mc:Choice>
              <mc:Fallback>
                <p:oleObj r:id="rId2" imgW="482391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857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B04F87-1410-7DB7-6D13-9727CB53F0C6}"/>
                  </a:ext>
                </a:extLst>
              </p:cNvPr>
              <p:cNvSpPr txBox="1"/>
              <p:nvPr/>
            </p:nvSpPr>
            <p:spPr>
              <a:xfrm>
                <a:off x="3563888" y="3396690"/>
                <a:ext cx="1077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p>
                    </m:sSub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GB" sz="18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B04F87-1410-7DB7-6D13-9727CB53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396690"/>
                <a:ext cx="1077667" cy="369332"/>
              </a:xfrm>
              <a:prstGeom prst="rect">
                <a:avLst/>
              </a:prstGeom>
              <a:blipFill>
                <a:blip r:embed="rId4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E0ABD8-D78B-E9F5-6BC6-932B40B7F5AF}"/>
                  </a:ext>
                </a:extLst>
              </p:cNvPr>
              <p:cNvSpPr txBox="1"/>
              <p:nvPr/>
            </p:nvSpPr>
            <p:spPr>
              <a:xfrm>
                <a:off x="2909774" y="1819703"/>
                <a:ext cx="269522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⋅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E0ABD8-D78B-E9F5-6BC6-932B40B7F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74" y="1819703"/>
                <a:ext cx="2695225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FB3329-BC84-6EC1-B8AE-45393A36FDED}"/>
                  </a:ext>
                </a:extLst>
              </p:cNvPr>
              <p:cNvSpPr txBox="1"/>
              <p:nvPr/>
            </p:nvSpPr>
            <p:spPr>
              <a:xfrm>
                <a:off x="595352" y="4479192"/>
                <a:ext cx="7953296" cy="529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p>
                    </m:sSubSup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⋅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Sup>
                      <m:sSub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p>
                    </m:sSubSup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⋅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GB" i="1"/>
                      <m:t>𝛼</m:t>
                    </m:r>
                    <m:r>
                      <a:rPr lang="en-GB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GB" i="1"/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a:rPr lang="en-GB" i="1"/>
                              <m:t>𝜈</m:t>
                            </m:r>
                          </m:e>
                          <m:sub>
                            <m:r>
                              <a:rPr lang="en-GB" i="1"/>
                              <m:t>𝑠</m:t>
                            </m:r>
                          </m:sub>
                          <m:sup>
                            <m:r>
                              <a:rPr lang="en-GB" i="1"/>
                              <m:t>𝐸</m:t>
                            </m:r>
                          </m:sup>
                        </m:sSubSup>
                        <m:r>
                          <a:rPr lang="en-GB" i="1"/>
                          <m:t>/</m:t>
                        </m:r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a:rPr lang="en-GB" i="1"/>
                              <m:t>𝜈</m:t>
                            </m:r>
                          </m:e>
                          <m:sub>
                            <m:r>
                              <a:rPr lang="en-GB" i="1"/>
                              <m:t>𝑠</m:t>
                            </m:r>
                          </m:sub>
                          <m:sup>
                            <m:r>
                              <a:rPr lang="en-GB" i="1"/>
                              <m:t>𝐵</m:t>
                            </m:r>
                          </m:sup>
                        </m:sSubSup>
                        <m:r>
                          <a:rPr lang="en-GB" i="1"/>
                          <m:t>−1</m:t>
                        </m:r>
                      </m:den>
                    </m:f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GB" i="1"/>
                          <m:t>2</m:t>
                        </m:r>
                        <m:r>
                          <a:rPr lang="en-GB" i="1"/>
                          <m:t>𝜋</m:t>
                        </m:r>
                      </m:num>
                      <m:den>
                        <m:r>
                          <a:rPr lang="en-US" i="1"/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where N=8</a:t>
                </a:r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FB3329-BC84-6EC1-B8AE-45393A36F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2" y="4479192"/>
                <a:ext cx="7953296" cy="529376"/>
              </a:xfrm>
              <a:prstGeom prst="rect">
                <a:avLst/>
              </a:prstGeom>
              <a:blipFill>
                <a:blip r:embed="rId6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B456C474-0994-AB9D-88C5-E1B89C0C9BA1}"/>
              </a:ext>
            </a:extLst>
          </p:cNvPr>
          <p:cNvSpPr/>
          <p:nvPr/>
        </p:nvSpPr>
        <p:spPr>
          <a:xfrm>
            <a:off x="3717325" y="4599574"/>
            <a:ext cx="1080120" cy="288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98B1C-E4DD-96AD-5391-026E27782650}"/>
              </a:ext>
            </a:extLst>
          </p:cNvPr>
          <p:cNvSpPr txBox="1"/>
          <p:nvPr/>
        </p:nvSpPr>
        <p:spPr>
          <a:xfrm>
            <a:off x="1110530" y="3858355"/>
            <a:ext cx="629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Угол осцилляции вектора спина при движении по орбите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97CED6-8E8D-C080-8E84-E79AAF80919C}"/>
                  </a:ext>
                </a:extLst>
              </p:cNvPr>
              <p:cNvSpPr txBox="1"/>
              <p:nvPr/>
            </p:nvSpPr>
            <p:spPr>
              <a:xfrm>
                <a:off x="1110530" y="5097299"/>
                <a:ext cx="7182564" cy="103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 энергии </a:t>
                </a:r>
                <a:r>
                  <a:rPr lang="en-US" u="sng" dirty="0"/>
                  <a:t>W= 270 MeV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=0.026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 </a:t>
                </a:r>
              </a:p>
              <a:p>
                <a:r>
                  <a:rPr lang="ru-RU" dirty="0"/>
                  <a:t>требуемая длина электростатического канала=7.3 м</a:t>
                </a:r>
              </a:p>
              <a:p>
                <a:r>
                  <a:rPr lang="ru-RU" dirty="0"/>
                  <a:t>При этом величина ЕДМ сигнала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𝐸𝐷𝑀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/4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0.998 </a:t>
                </a:r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97CED6-8E8D-C080-8E84-E79AAF80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30" y="5097299"/>
                <a:ext cx="7182564" cy="1030795"/>
              </a:xfrm>
              <a:prstGeom prst="rect">
                <a:avLst/>
              </a:prstGeom>
              <a:blipFill>
                <a:blip r:embed="rId7"/>
                <a:stretch>
                  <a:fillRect l="-679" b="-6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709AF84-4E3D-1C4F-AD89-09A639E75FFB}"/>
              </a:ext>
            </a:extLst>
          </p:cNvPr>
          <p:cNvSpPr/>
          <p:nvPr/>
        </p:nvSpPr>
        <p:spPr>
          <a:xfrm>
            <a:off x="899592" y="5097299"/>
            <a:ext cx="7056784" cy="1061475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97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2771775" y="1196752"/>
            <a:ext cx="3600450" cy="504825"/>
          </a:xfrm>
        </p:spPr>
        <p:txBody>
          <a:bodyPr>
            <a:noAutofit/>
          </a:bodyPr>
          <a:lstStyle/>
          <a:p>
            <a:pPr algn="ctr"/>
            <a:r>
              <a:rPr lang="ru-RU" altLang="en-US" sz="2800" i="1" dirty="0"/>
              <a:t>Заключение</a:t>
            </a:r>
            <a:endParaRPr lang="en-GB" altLang="en-US" sz="28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327"/>
            <a:ext cx="7772400" cy="1295673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sz="1800" b="1" dirty="0">
                <a:ln>
                  <a:noFill/>
                </a:ln>
                <a:solidFill>
                  <a:schemeClr val="accent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итоге мы можем потенциально рассматривать возможность исследования электрического дипольного момента дейтрона в </a:t>
            </a:r>
            <a:r>
              <a:rPr lang="ru-RU" sz="1800" b="1" dirty="0" err="1">
                <a:ln>
                  <a:noFill/>
                </a:ln>
                <a:solidFill>
                  <a:schemeClr val="accent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Нуклотроне</a:t>
            </a:r>
            <a:r>
              <a:rPr lang="ru-RU" sz="1800" b="1" dirty="0">
                <a:ln>
                  <a:noFill/>
                </a:ln>
                <a:solidFill>
                  <a:schemeClr val="accent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.</a:t>
            </a:r>
            <a:r>
              <a:rPr lang="en-GB" sz="2500" b="1" dirty="0">
                <a:solidFill>
                  <a:schemeClr val="accent2"/>
                </a:solidFill>
              </a:rPr>
              <a:t> </a:t>
            </a:r>
            <a:endParaRPr lang="en-US" sz="2500" b="1" dirty="0">
              <a:solidFill>
                <a:schemeClr val="accent2"/>
              </a:solidFill>
            </a:endParaRP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5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t="9096" r="-4823" b="-2145"/>
          <a:stretch>
            <a:fillRect/>
          </a:stretch>
        </p:blipFill>
        <p:spPr bwMode="auto">
          <a:xfrm>
            <a:off x="2503488" y="2092325"/>
            <a:ext cx="4167187" cy="2657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82F5D86-F59A-4A40-A7F4-B4BDD06B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620713"/>
            <a:ext cx="7772400" cy="504825"/>
          </a:xfrm>
        </p:spPr>
        <p:txBody>
          <a:bodyPr/>
          <a:lstStyle/>
          <a:p>
            <a:r>
              <a:rPr lang="en-US" altLang="en-US" sz="1800"/>
              <a:t>Current results for </a:t>
            </a:r>
            <a:r>
              <a:rPr lang="en-US" altLang="en-US" sz="1800" u="sng"/>
              <a:t>neutron</a:t>
            </a:r>
            <a:r>
              <a:rPr lang="en-US" altLang="en-US" sz="1800"/>
              <a:t>:</a:t>
            </a:r>
            <a:endParaRPr lang="en-GB" altLang="en-US" sz="1800"/>
          </a:p>
        </p:txBody>
      </p:sp>
      <p:pic>
        <p:nvPicPr>
          <p:cNvPr id="6147" name="Content Placeholder 3">
            <a:extLst>
              <a:ext uri="{FF2B5EF4-FFF2-40B4-BE49-F238E27FC236}">
                <a16:creationId xmlns:a16="http://schemas.microsoft.com/office/drawing/2014/main" id="{38FC8F80-FB4C-4FF2-B8A4-B57BD14AD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125538"/>
            <a:ext cx="5727700" cy="53149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09600"/>
            <a:ext cx="77724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2000" u="sng">
                <a:solidFill>
                  <a:srgbClr val="C00000"/>
                </a:solidFill>
              </a:rPr>
              <a:t>Basic principle of EDM measurement </a:t>
            </a:r>
            <a:r>
              <a:rPr lang="en-GB" altLang="en-US" sz="2000">
                <a:solidFill>
                  <a:srgbClr val="C00000"/>
                </a:solidFill>
              </a:rPr>
              <a:t>in ring </a:t>
            </a:r>
            <a:r>
              <a:rPr lang="en-GB" altLang="en-US" sz="2000">
                <a:solidFill>
                  <a:srgbClr val="0000FF"/>
                </a:solidFill>
              </a:rPr>
              <a:t>comes from “Tomas-Bargmann, Michel,Telegdi” equation with EDM term</a:t>
            </a:r>
            <a:endParaRPr lang="ru-RU" altLang="en-US" sz="2000">
              <a:solidFill>
                <a:srgbClr val="0000FF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9138" y="1484313"/>
            <a:ext cx="7524750" cy="45354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The </a:t>
            </a:r>
            <a:r>
              <a:rPr lang="en-GB" altLang="en-US" sz="1800" dirty="0">
                <a:solidFill>
                  <a:srgbClr val="FF0000"/>
                </a:solidFill>
              </a:rPr>
              <a:t>spin is a quantum value</a:t>
            </a:r>
            <a:r>
              <a:rPr lang="en-GB" altLang="en-US" sz="1800" dirty="0"/>
              <a:t>, but in the classical physics representation the “spin” means an expectation value of a quantum mechanical spin operator: </a:t>
            </a:r>
          </a:p>
          <a:p>
            <a:pPr marL="0" indent="0">
              <a:lnSpc>
                <a:spcPct val="90000"/>
              </a:lnSpc>
            </a:pPr>
            <a:endParaRPr lang="en-GB" altLang="en-US" sz="1800" dirty="0"/>
          </a:p>
          <a:p>
            <a:pPr marL="0" indent="0">
              <a:lnSpc>
                <a:spcPct val="90000"/>
              </a:lnSpc>
            </a:pPr>
            <a:endParaRPr lang="en-GB" altLang="en-US" sz="1800" dirty="0"/>
          </a:p>
          <a:p>
            <a:pPr marL="0" indent="0">
              <a:lnSpc>
                <a:spcPct val="90000"/>
              </a:lnSpc>
            </a:pPr>
            <a:endParaRPr lang="en-US" altLang="en-US" sz="1800" dirty="0"/>
          </a:p>
          <a:p>
            <a:pPr marL="0" indent="0">
              <a:lnSpc>
                <a:spcPct val="90000"/>
              </a:lnSpc>
            </a:pPr>
            <a:endParaRPr lang="en-US" altLang="en-US" sz="1800" dirty="0"/>
          </a:p>
          <a:p>
            <a:pPr marL="0" indent="0">
              <a:lnSpc>
                <a:spcPct val="90000"/>
              </a:lnSpc>
            </a:pPr>
            <a:endParaRPr lang="en-US" altLang="en-US" sz="1800" dirty="0"/>
          </a:p>
          <a:p>
            <a:pPr marL="0" indent="0">
              <a:lnSpc>
                <a:spcPct val="90000"/>
              </a:lnSpc>
            </a:pPr>
            <a:endParaRPr lang="en-US" altLang="en-US" sz="1800" dirty="0"/>
          </a:p>
          <a:p>
            <a:pPr marL="0" indent="0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2411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2906713"/>
            <a:ext cx="527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    </a:t>
            </a:r>
            <a:endParaRPr lang="en-GB" altLang="en-US" sz="180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3714750"/>
            <a:ext cx="35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</a:t>
            </a:r>
            <a:endParaRPr lang="en-GB" altLang="en-US" sz="180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2808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124075" y="4797425"/>
          <a:ext cx="15128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300" imgH="203200" progId="Equation.3">
                  <p:embed/>
                </p:oleObj>
              </mc:Choice>
              <mc:Fallback>
                <p:oleObj name="Equation" r:id="rId2" imgW="876300" imgH="203200" progId="Equation.3">
                  <p:embed/>
                  <p:pic>
                    <p:nvPicPr>
                      <p:cNvPr id="11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97425"/>
                        <a:ext cx="15128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4225" y="2349500"/>
          <a:ext cx="551497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41520" imgH="1460160" progId="Equation.3">
                  <p:embed/>
                </p:oleObj>
              </mc:Choice>
              <mc:Fallback>
                <p:oleObj name="Equation" r:id="rId4" imgW="4241520" imgH="1460160" progId="Equation.3">
                  <p:embed/>
                  <p:pic>
                    <p:nvPicPr>
                      <p:cNvPr id="11278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349500"/>
                        <a:ext cx="5514975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979613" y="5300663"/>
          <a:ext cx="66246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92500" imgH="406400" progId="Equation.3">
                  <p:embed/>
                </p:oleObj>
              </mc:Choice>
              <mc:Fallback>
                <p:oleObj name="Equation" r:id="rId6" imgW="3492500" imgH="406400" progId="Equation.3">
                  <p:embed/>
                  <p:pic>
                    <p:nvPicPr>
                      <p:cNvPr id="11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662463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2124075" y="4652963"/>
            <a:ext cx="1584325" cy="647700"/>
          </a:xfrm>
          <a:prstGeom prst="ellipse">
            <a:avLst/>
          </a:prstGeom>
          <a:solidFill>
            <a:schemeClr val="accent1">
              <a:alpha val="18823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3708400" y="494188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364163" y="4797425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GB" altLang="en-US" sz="1600"/>
              <a:t>EDM</a:t>
            </a:r>
            <a:endParaRPr lang="ru-RU" altLang="en-US" sz="1600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5364163" y="4797425"/>
            <a:ext cx="792162" cy="360363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5" name="Oval 4"/>
          <p:cNvSpPr/>
          <p:nvPr/>
        </p:nvSpPr>
        <p:spPr>
          <a:xfrm>
            <a:off x="4716463" y="2808288"/>
            <a:ext cx="1150937" cy="765175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7" name="Straight Arrow Connector 6"/>
          <p:cNvCxnSpPr>
            <a:endCxn id="5" idx="4"/>
          </p:cNvCxnSpPr>
          <p:nvPr/>
        </p:nvCxnSpPr>
        <p:spPr>
          <a:xfrm flipH="1" flipV="1">
            <a:off x="5292725" y="3573463"/>
            <a:ext cx="468313" cy="1223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2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09600"/>
            <a:ext cx="77724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2400">
                <a:solidFill>
                  <a:srgbClr val="0000FF"/>
                </a:solidFill>
              </a:rPr>
              <a:t>Frozen spin method for purely electrostatic proton ring at “magic” energy</a:t>
            </a:r>
            <a:endParaRPr lang="ru-RU" altLang="en-US" sz="2400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497887" cy="45354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In the</a:t>
            </a:r>
            <a:r>
              <a:rPr lang="en-GB" altLang="en-US" sz="1800" b="1" dirty="0">
                <a:solidFill>
                  <a:srgbClr val="FF0000"/>
                </a:solidFill>
              </a:rPr>
              <a:t> method</a:t>
            </a:r>
            <a:r>
              <a:rPr lang="en-GB" altLang="en-US" sz="1800" dirty="0"/>
              <a:t> the beam is injected in the electrostatic ring with the spin directed along momentum </a:t>
            </a:r>
            <a:r>
              <a:rPr lang="en-GB" altLang="en-US" sz="1800" b="1" dirty="0" err="1"/>
              <a:t>S</a:t>
            </a:r>
            <a:r>
              <a:rPr lang="en-GB" altLang="en-US" sz="1800" dirty="0" err="1">
                <a:cs typeface="Arial" pitchFamily="34" charset="0"/>
              </a:rPr>
              <a:t>║</a:t>
            </a:r>
            <a:r>
              <a:rPr lang="en-GB" altLang="en-US" sz="1800" b="1" dirty="0" err="1">
                <a:cs typeface="Arial" pitchFamily="34" charset="0"/>
              </a:rPr>
              <a:t>p</a:t>
            </a:r>
            <a:r>
              <a:rPr lang="en-GB" altLang="en-US" sz="1800" dirty="0"/>
              <a:t> and 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S</a:t>
            </a:r>
            <a:r>
              <a:rPr lang="en-GB" altLang="en-US" sz="3300" baseline="-25000" dirty="0">
                <a:solidFill>
                  <a:srgbClr val="0000FF"/>
                </a:solidFill>
                <a:cs typeface="Arial" pitchFamily="34" charset="0"/>
              </a:rPr>
              <a:t>┴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E; S={0,0,S</a:t>
            </a:r>
            <a:r>
              <a:rPr lang="en-GB" altLang="en-US" sz="1800" b="1" baseline="-25000" dirty="0">
                <a:solidFill>
                  <a:srgbClr val="0000FF"/>
                </a:solidFill>
                <a:cs typeface="Arial" pitchFamily="34" charset="0"/>
              </a:rPr>
              <a:t>z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} and E={E</a:t>
            </a:r>
            <a:r>
              <a:rPr lang="en-GB" altLang="en-US" sz="1800" b="1" baseline="-25000" dirty="0">
                <a:solidFill>
                  <a:srgbClr val="0000FF"/>
                </a:solidFill>
                <a:cs typeface="Arial" pitchFamily="34" charset="0"/>
              </a:rPr>
              <a:t>x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,0,0}</a:t>
            </a:r>
            <a:r>
              <a:rPr lang="en-GB" altLang="en-US" sz="1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at “magic” energy : </a:t>
            </a:r>
            <a:endParaRPr lang="en-US" altLang="en-US" sz="18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2906713"/>
            <a:ext cx="527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    </a:t>
            </a:r>
            <a:endParaRPr lang="en-GB" altLang="en-US" sz="1800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3714750"/>
            <a:ext cx="35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</a:t>
            </a:r>
            <a:endParaRPr lang="en-GB" altLang="en-US" sz="1800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2808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5372" name="Object 13"/>
          <p:cNvGraphicFramePr>
            <a:graphicFrameLocks noChangeAspect="1"/>
          </p:cNvGraphicFramePr>
          <p:nvPr/>
        </p:nvGraphicFramePr>
        <p:xfrm>
          <a:off x="2411413" y="3068638"/>
          <a:ext cx="5111750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1181100" progId="Equation.3">
                  <p:embed/>
                </p:oleObj>
              </mc:Choice>
              <mc:Fallback>
                <p:oleObj name="Equation" r:id="rId2" imgW="2743200" imgH="1181100" progId="Equation.3">
                  <p:embed/>
                  <p:pic>
                    <p:nvPicPr>
                      <p:cNvPr id="1537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8638"/>
                        <a:ext cx="5111750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4" name="Oval 14"/>
          <p:cNvSpPr>
            <a:spLocks noChangeArrowheads="1"/>
          </p:cNvSpPr>
          <p:nvPr/>
        </p:nvSpPr>
        <p:spPr bwMode="auto">
          <a:xfrm>
            <a:off x="3419475" y="3590132"/>
            <a:ext cx="2519363" cy="1150937"/>
          </a:xfrm>
          <a:prstGeom prst="ellipse">
            <a:avLst/>
          </a:prstGeom>
          <a:solidFill>
            <a:schemeClr val="hlink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3638550" y="5743575"/>
            <a:ext cx="2300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800">
                <a:solidFill>
                  <a:srgbClr val="CC0066"/>
                </a:solidFill>
              </a:rPr>
              <a:t>MDM spin frequency</a:t>
            </a:r>
            <a:endParaRPr lang="en-GB" altLang="en-US" sz="1800">
              <a:solidFill>
                <a:srgbClr val="CC0066"/>
              </a:solidFill>
            </a:endParaRP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6176963" y="5743575"/>
            <a:ext cx="22621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GB" altLang="en-US" sz="1800">
                <a:solidFill>
                  <a:srgbClr val="0033CC"/>
                </a:solidFill>
              </a:rPr>
              <a:t>EDM spin frequency</a:t>
            </a:r>
          </a:p>
        </p:txBody>
      </p:sp>
      <p:sp>
        <p:nvSpPr>
          <p:cNvPr id="235538" name="Line 18"/>
          <p:cNvSpPr>
            <a:spLocks noChangeShapeType="1"/>
          </p:cNvSpPr>
          <p:nvPr/>
        </p:nvSpPr>
        <p:spPr bwMode="auto">
          <a:xfrm flipV="1">
            <a:off x="7019925" y="47974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V="1">
            <a:off x="4716463" y="47244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81" name="Rectangle 30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5382" name="Object 29"/>
          <p:cNvGraphicFramePr>
            <a:graphicFrameLocks noChangeAspect="1"/>
          </p:cNvGraphicFramePr>
          <p:nvPr/>
        </p:nvGraphicFramePr>
        <p:xfrm>
          <a:off x="2411413" y="2205038"/>
          <a:ext cx="17637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406224" progId="Equation.3">
                  <p:embed/>
                </p:oleObj>
              </mc:Choice>
              <mc:Fallback>
                <p:oleObj name="Equation" r:id="rId4" imgW="888614" imgH="406224" progId="Equation.3">
                  <p:embed/>
                  <p:pic>
                    <p:nvPicPr>
                      <p:cNvPr id="1538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05038"/>
                        <a:ext cx="17637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вал 1">
            <a:extLst>
              <a:ext uri="{FF2B5EF4-FFF2-40B4-BE49-F238E27FC236}">
                <a16:creationId xmlns:a16="http://schemas.microsoft.com/office/drawing/2014/main" id="{784D467C-274F-4F75-86C6-A67310E4D9B0}"/>
              </a:ext>
            </a:extLst>
          </p:cNvPr>
          <p:cNvSpPr/>
          <p:nvPr/>
        </p:nvSpPr>
        <p:spPr>
          <a:xfrm>
            <a:off x="6012163" y="3714750"/>
            <a:ext cx="1369300" cy="950911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4" grpId="0" animBg="1"/>
      <p:bldP spid="235536" grpId="0"/>
      <p:bldP spid="235537" grpId="0"/>
      <p:bldP spid="235538" grpId="0" animBg="1"/>
      <p:bldP spid="2355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09600"/>
            <a:ext cx="77724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2400">
                <a:solidFill>
                  <a:srgbClr val="0000FF"/>
                </a:solidFill>
              </a:rPr>
              <a:t>Frozen spin method for purely electrostatic proton ring at “magic” energy</a:t>
            </a:r>
            <a:endParaRPr lang="ru-RU" altLang="en-US" sz="2400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497887" cy="45354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In the</a:t>
            </a:r>
            <a:r>
              <a:rPr lang="en-GB" altLang="en-US" sz="1800" b="1" dirty="0">
                <a:solidFill>
                  <a:srgbClr val="FF0000"/>
                </a:solidFill>
              </a:rPr>
              <a:t> method</a:t>
            </a:r>
            <a:r>
              <a:rPr lang="en-GB" altLang="en-US" sz="1800" dirty="0"/>
              <a:t> the beam is injected in the electrostatic ring with the spin directed along momentum </a:t>
            </a:r>
            <a:r>
              <a:rPr lang="en-GB" altLang="en-US" sz="1800" b="1" dirty="0" err="1"/>
              <a:t>S</a:t>
            </a:r>
            <a:r>
              <a:rPr lang="en-GB" altLang="en-US" sz="1800" dirty="0" err="1">
                <a:cs typeface="Arial" pitchFamily="34" charset="0"/>
              </a:rPr>
              <a:t>║</a:t>
            </a:r>
            <a:r>
              <a:rPr lang="en-GB" altLang="en-US" sz="1800" b="1" dirty="0" err="1">
                <a:cs typeface="Arial" pitchFamily="34" charset="0"/>
              </a:rPr>
              <a:t>p</a:t>
            </a:r>
            <a:r>
              <a:rPr lang="en-GB" altLang="en-US" sz="1800" dirty="0"/>
              <a:t> and 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S</a:t>
            </a:r>
            <a:r>
              <a:rPr lang="en-GB" altLang="en-US" sz="3300" baseline="-25000" dirty="0">
                <a:solidFill>
                  <a:srgbClr val="0000FF"/>
                </a:solidFill>
                <a:cs typeface="Arial" pitchFamily="34" charset="0"/>
              </a:rPr>
              <a:t>┴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E; S={0,0,S</a:t>
            </a:r>
            <a:r>
              <a:rPr lang="en-GB" altLang="en-US" sz="1800" b="1" baseline="-25000" dirty="0">
                <a:solidFill>
                  <a:srgbClr val="0000FF"/>
                </a:solidFill>
                <a:cs typeface="Arial" pitchFamily="34" charset="0"/>
              </a:rPr>
              <a:t>z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} and E={E</a:t>
            </a:r>
            <a:r>
              <a:rPr lang="en-GB" altLang="en-US" sz="1800" b="1" baseline="-25000" dirty="0">
                <a:solidFill>
                  <a:srgbClr val="0000FF"/>
                </a:solidFill>
                <a:cs typeface="Arial" pitchFamily="34" charset="0"/>
              </a:rPr>
              <a:t>x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,0,0}</a:t>
            </a:r>
            <a:r>
              <a:rPr lang="en-GB" altLang="en-US" sz="1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at “magic” energy : </a:t>
            </a:r>
            <a:endParaRPr lang="en-US" altLang="en-US" sz="18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2906713"/>
            <a:ext cx="527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    </a:t>
            </a:r>
            <a:endParaRPr lang="en-GB" altLang="en-US" sz="1800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3714750"/>
            <a:ext cx="35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</a:t>
            </a:r>
            <a:endParaRPr lang="en-GB" altLang="en-US" sz="1800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2808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5372" name="Object 13"/>
          <p:cNvGraphicFramePr>
            <a:graphicFrameLocks noChangeAspect="1"/>
          </p:cNvGraphicFramePr>
          <p:nvPr/>
        </p:nvGraphicFramePr>
        <p:xfrm>
          <a:off x="2411413" y="3068638"/>
          <a:ext cx="5111750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1181100" progId="Equation.3">
                  <p:embed/>
                </p:oleObj>
              </mc:Choice>
              <mc:Fallback>
                <p:oleObj name="Equation" r:id="rId2" imgW="2743200" imgH="1181100" progId="Equation.3">
                  <p:embed/>
                  <p:pic>
                    <p:nvPicPr>
                      <p:cNvPr id="1537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8638"/>
                        <a:ext cx="5111750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4" name="Oval 14"/>
          <p:cNvSpPr>
            <a:spLocks noChangeArrowheads="1"/>
          </p:cNvSpPr>
          <p:nvPr/>
        </p:nvSpPr>
        <p:spPr bwMode="auto">
          <a:xfrm>
            <a:off x="3419476" y="3573463"/>
            <a:ext cx="432444" cy="1150937"/>
          </a:xfrm>
          <a:prstGeom prst="ellipse">
            <a:avLst/>
          </a:prstGeom>
          <a:solidFill>
            <a:schemeClr val="hlink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3638550" y="5743575"/>
            <a:ext cx="2300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800">
                <a:solidFill>
                  <a:srgbClr val="CC0066"/>
                </a:solidFill>
              </a:rPr>
              <a:t>MDM spin frequency</a:t>
            </a:r>
            <a:endParaRPr lang="en-GB" altLang="en-US" sz="1800">
              <a:solidFill>
                <a:srgbClr val="CC0066"/>
              </a:solidFill>
            </a:endParaRP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6176963" y="5743575"/>
            <a:ext cx="22621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GB" altLang="en-US" sz="1800">
                <a:solidFill>
                  <a:srgbClr val="0033CC"/>
                </a:solidFill>
              </a:rPr>
              <a:t>EDM spin frequency</a:t>
            </a:r>
          </a:p>
        </p:txBody>
      </p:sp>
      <p:sp>
        <p:nvSpPr>
          <p:cNvPr id="235538" name="Line 18"/>
          <p:cNvSpPr>
            <a:spLocks noChangeShapeType="1"/>
          </p:cNvSpPr>
          <p:nvPr/>
        </p:nvSpPr>
        <p:spPr bwMode="auto">
          <a:xfrm flipV="1">
            <a:off x="7019925" y="47974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V="1">
            <a:off x="4716463" y="47244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42" name="Oval 22"/>
          <p:cNvSpPr>
            <a:spLocks noChangeArrowheads="1"/>
          </p:cNvSpPr>
          <p:nvPr/>
        </p:nvSpPr>
        <p:spPr bwMode="auto">
          <a:xfrm>
            <a:off x="3400705" y="3575050"/>
            <a:ext cx="451215" cy="1136650"/>
          </a:xfrm>
          <a:prstGeom prst="ellipse">
            <a:avLst/>
          </a:prstGeom>
          <a:solidFill>
            <a:srgbClr val="D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235548" name="Oval 28"/>
          <p:cNvSpPr>
            <a:spLocks noChangeArrowheads="1"/>
          </p:cNvSpPr>
          <p:nvPr/>
        </p:nvSpPr>
        <p:spPr bwMode="auto">
          <a:xfrm>
            <a:off x="6732588" y="3644900"/>
            <a:ext cx="576262" cy="1066800"/>
          </a:xfrm>
          <a:prstGeom prst="ellipse">
            <a:avLst/>
          </a:prstGeom>
          <a:solidFill>
            <a:srgbClr val="FFE6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81" name="Rectangle 30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5382" name="Object 29"/>
          <p:cNvGraphicFramePr>
            <a:graphicFrameLocks noChangeAspect="1"/>
          </p:cNvGraphicFramePr>
          <p:nvPr/>
        </p:nvGraphicFramePr>
        <p:xfrm>
          <a:off x="2411413" y="2205038"/>
          <a:ext cx="17637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406224" progId="Equation.3">
                  <p:embed/>
                </p:oleObj>
              </mc:Choice>
              <mc:Fallback>
                <p:oleObj name="Equation" r:id="rId4" imgW="888614" imgH="406224" progId="Equation.3">
                  <p:embed/>
                  <p:pic>
                    <p:nvPicPr>
                      <p:cNvPr id="1538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05038"/>
                        <a:ext cx="17637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159A1020-8212-4F42-B43E-3F51E0B6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48" y="3568700"/>
            <a:ext cx="2013680" cy="1136650"/>
          </a:xfrm>
          <a:prstGeom prst="ellipse">
            <a:avLst/>
          </a:prstGeom>
          <a:solidFill>
            <a:srgbClr val="D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</p:spTree>
    <p:extLst>
      <p:ext uri="{BB962C8B-B14F-4D97-AF65-F5344CB8AC3E}">
        <p14:creationId xmlns:p14="http://schemas.microsoft.com/office/powerpoint/2010/main" val="19266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4" grpId="0" animBg="1"/>
      <p:bldP spid="235536" grpId="0"/>
      <p:bldP spid="235537" grpId="0"/>
      <p:bldP spid="235538" grpId="0" animBg="1"/>
      <p:bldP spid="235539" grpId="0" animBg="1"/>
      <p:bldP spid="235542" grpId="0" animBg="1"/>
      <p:bldP spid="235548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Frozen spin method</a:t>
            </a:r>
            <a:r>
              <a:rPr lang="en-GB" altLang="en-US"/>
              <a:t> </a:t>
            </a:r>
            <a:r>
              <a:rPr lang="en-US" altLang="en-US"/>
              <a:t>for </a:t>
            </a:r>
            <a:r>
              <a:rPr lang="en-US" altLang="en-US" u="sng">
                <a:solidFill>
                  <a:srgbClr val="C00000"/>
                </a:solidFill>
              </a:rPr>
              <a:t>deuteron</a:t>
            </a:r>
            <a:r>
              <a:rPr lang="en-US" altLang="en-US" u="sng"/>
              <a:t>: </a:t>
            </a:r>
            <a:br>
              <a:rPr lang="en-US" altLang="en-US"/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84784"/>
            <a:ext cx="8353425" cy="316817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rgbClr val="0000FF"/>
                </a:solidFill>
              </a:rPr>
              <a:t>Frozen spin lattice for deuteron based on the </a:t>
            </a:r>
            <a:r>
              <a:rPr lang="ru-RU" sz="2400" b="1" dirty="0">
                <a:solidFill>
                  <a:srgbClr val="0000FF"/>
                </a:solidFill>
              </a:rPr>
              <a:t>«</a:t>
            </a:r>
            <a:r>
              <a:rPr lang="en-US" sz="2400" b="1" dirty="0">
                <a:solidFill>
                  <a:srgbClr val="0000FF"/>
                </a:solidFill>
              </a:rPr>
              <a:t>B+E</a:t>
            </a:r>
            <a:r>
              <a:rPr lang="ru-RU" sz="2400" b="1" dirty="0">
                <a:solidFill>
                  <a:srgbClr val="0000FF"/>
                </a:solidFill>
              </a:rPr>
              <a:t>»</a:t>
            </a:r>
            <a:r>
              <a:rPr lang="en-US" sz="2400" b="1" dirty="0">
                <a:solidFill>
                  <a:srgbClr val="0000FF"/>
                </a:solidFill>
              </a:rPr>
              <a:t> elements: </a:t>
            </a:r>
          </a:p>
          <a:p>
            <a:pPr>
              <a:buFontTx/>
              <a:buChar char="-"/>
              <a:defRPr/>
            </a:pPr>
            <a:r>
              <a:rPr lang="en-US" sz="2400" dirty="0"/>
              <a:t>the </a:t>
            </a:r>
            <a:r>
              <a:rPr lang="en-GB" sz="2400" dirty="0"/>
              <a:t>spin of the reference particle is always oriented along the momentum </a:t>
            </a:r>
          </a:p>
          <a:p>
            <a:pPr marL="0" indent="0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1800" b="1" dirty="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endParaRPr lang="en-US" sz="1800" b="1" dirty="0">
              <a:solidFill>
                <a:srgbClr val="0000FF"/>
              </a:solidFill>
            </a:endParaRPr>
          </a:p>
          <a:p>
            <a:pPr marL="0" indent="0">
              <a:defRPr/>
            </a:pPr>
            <a:endParaRPr lang="en-GB" sz="1800" dirty="0"/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1835696" y="3068960"/>
          <a:ext cx="2997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495000" progId="Equation.3">
                  <p:embed/>
                </p:oleObj>
              </mc:Choice>
              <mc:Fallback>
                <p:oleObj name="Equation" r:id="rId2" imgW="1942920" imgH="495000" progId="Equation.3">
                  <p:embed/>
                  <p:pic>
                    <p:nvPicPr>
                      <p:cNvPr id="174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068960"/>
                        <a:ext cx="2997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4982921" y="3356992"/>
            <a:ext cx="287338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dirty="0"/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5652120" y="3200623"/>
          <a:ext cx="1760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4781" imgH="304668" progId="Equation.3">
                  <p:embed/>
                </p:oleObj>
              </mc:Choice>
              <mc:Fallback>
                <p:oleObj name="Equation" r:id="rId4" imgW="964781" imgH="304668" progId="Equation.3">
                  <p:embed/>
                  <p:pic>
                    <p:nvPicPr>
                      <p:cNvPr id="174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200623"/>
                        <a:ext cx="17605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"/>
          <p:cNvGraphicFramePr>
            <a:graphicFrameLocks noChangeAspect="1"/>
          </p:cNvGraphicFramePr>
          <p:nvPr/>
        </p:nvGraphicFramePr>
        <p:xfrm>
          <a:off x="1043608" y="3284984"/>
          <a:ext cx="7921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03040" progId="Equation.3">
                  <p:embed/>
                </p:oleObj>
              </mc:Choice>
              <mc:Fallback>
                <p:oleObj name="Equation" r:id="rId6" imgW="558720" imgH="203040" progId="Equation.3">
                  <p:embed/>
                  <p:pic>
                    <p:nvPicPr>
                      <p:cNvPr id="1741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84984"/>
                        <a:ext cx="7921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7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20750"/>
            <a:ext cx="8243888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203575" y="836613"/>
            <a:ext cx="2592388" cy="431800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3110C4-592C-C81C-2EDC-2653AB0B97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005064"/>
            <a:ext cx="3161135" cy="25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854233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771775" y="908050"/>
            <a:ext cx="3313113" cy="504825"/>
          </a:xfrm>
          <a:prstGeom prst="roundRect">
            <a:avLst/>
          </a:prstGeom>
          <a:solidFill>
            <a:srgbClr val="FFC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91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146565</TotalTime>
  <Words>1187</Words>
  <Application>Microsoft Office PowerPoint</Application>
  <PresentationFormat>Экран (4:3)</PresentationFormat>
  <Paragraphs>184</Paragraphs>
  <Slides>25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Forte</vt:lpstr>
      <vt:lpstr>Harlow Solid Italic</vt:lpstr>
      <vt:lpstr>Times</vt:lpstr>
      <vt:lpstr>Times New Roman</vt:lpstr>
      <vt:lpstr>Office Theme</vt:lpstr>
      <vt:lpstr>Equation</vt:lpstr>
      <vt:lpstr>Equation.3</vt:lpstr>
      <vt:lpstr>Презентация PowerPoint</vt:lpstr>
      <vt:lpstr>First message to search for Electric Dipole Moments(EDM) of fundamental particles: it came to understand the CP violation    Second message for Electric Dipole Moments of fundamental particles: the baryon asymmetry of the Universe that represents the fact of the prevalence of matter over antimatter</vt:lpstr>
      <vt:lpstr>Current results for neutron:</vt:lpstr>
      <vt:lpstr>Basic principle of EDM measurement in ring comes from “Tomas-Bargmann, Michel,Telegdi” equation with EDM term</vt:lpstr>
      <vt:lpstr>Frozen spin method for purely electrostatic proton ring at “magic” energy</vt:lpstr>
      <vt:lpstr>Frozen spin method for purely electrostatic proton ring at “magic” energy</vt:lpstr>
      <vt:lpstr>Frozen spin method for deuteron:  </vt:lpstr>
      <vt:lpstr>Презентация PowerPoint</vt:lpstr>
      <vt:lpstr>Презентация PowerPoint</vt:lpstr>
      <vt:lpstr>How does the QFS lattice work?</vt:lpstr>
      <vt:lpstr>Basic relations in QFS structure with the magnetic arcs and  the pure electrostatic spin recovery elements</vt:lpstr>
      <vt:lpstr>Basic relations in QFS structure with the magnetic arcs and the magneto-electrostatic spin recovery elements </vt:lpstr>
      <vt:lpstr>EDM growth: 3D spin orbital simulation by MODE code  </vt:lpstr>
      <vt:lpstr>Precursor experiments on QFS-COSY ring</vt:lpstr>
      <vt:lpstr>Ускорительный комплекс NICA</vt:lpstr>
      <vt:lpstr>Презентация PowerPoint</vt:lpstr>
      <vt:lpstr>Nuclotron and Collider</vt:lpstr>
      <vt:lpstr>Twiss functions in Nuclotron</vt:lpstr>
      <vt:lpstr>Основные задачи:</vt:lpstr>
      <vt:lpstr>Для реализации этих задач:</vt:lpstr>
      <vt:lpstr>Модернизация одного суперпериода Нуклотрона</vt:lpstr>
      <vt:lpstr>Electrostatic insertion in Nuclotron</vt:lpstr>
      <vt:lpstr>Основные соотношения</vt:lpstr>
      <vt:lpstr>Заключение</vt:lpstr>
      <vt:lpstr>Презентация PowerPoint</vt:lpstr>
    </vt:vector>
  </TitlesOfParts>
  <Company>Tema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dott</dc:creator>
  <cp:lastModifiedBy>Lenovo</cp:lastModifiedBy>
  <cp:revision>903</cp:revision>
  <cp:lastPrinted>2015-03-11T14:48:56Z</cp:lastPrinted>
  <dcterms:created xsi:type="dcterms:W3CDTF">2006-01-19T12:56:44Z</dcterms:created>
  <dcterms:modified xsi:type="dcterms:W3CDTF">2023-03-28T07:37:17Z</dcterms:modified>
</cp:coreProperties>
</file>