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B77"/>
    <a:srgbClr val="EDA117"/>
    <a:srgbClr val="EA6610"/>
    <a:srgbClr val="EF4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>
      <p:cViewPr>
        <p:scale>
          <a:sx n="116" d="100"/>
          <a:sy n="116" d="100"/>
        </p:scale>
        <p:origin x="4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3D29B-FA9A-FE38-F2FC-875E2AA3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E166CD-0547-BCAC-8E65-0A59495F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F9F13-B00A-7BAF-7151-8563D5C4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7267E4-124A-7A8C-9A3E-74360FBA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2BDEE-083E-B3A1-3681-0E17A782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1A455-32BF-B8D1-E743-37E3DD06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773057-26B0-06C5-924F-288A097A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1B17A-C763-1511-05D3-86F4778B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713BB-41BA-F161-3D78-F00DF54C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8770F-25EF-2F22-86C6-F46EAF1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7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E91BE6-2074-2CBB-F604-6F857D12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1E357-BA37-F0CA-B1C1-4E668214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57D25-7DE5-7771-3309-2BC38BFD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195C2-EBE8-658D-9486-70F4A2A4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1298C-9306-34EE-B0C6-747F667B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9057-5B10-B837-08F6-74BCB533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6D9E3-E2A2-03EE-46EF-C65D8B1D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9E74E-1311-0518-4BFF-D765952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A9CF4-2DEE-A9B1-97B0-8B96A085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B33D3-8FB3-584D-C98E-F28EC8B0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6B405-0EF1-060F-F137-8441D386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3D7F13-6DB2-F8E3-1AA2-EC610388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1E360-AAA8-1C3E-8E3C-818D8A74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52FF4-CC25-0830-C246-20CCB7AE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42C3C-89E9-32D1-A812-0EBB85CC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728A-16C7-EF0E-CA95-9C5CBE05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F3A17-EAAB-B597-FD68-3044EC151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F1C77D-4BF2-D786-BBAE-EEE3C869F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B58786-F84A-25C8-DE68-38F113FF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FEBCF-7402-E7E0-3965-9A220497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A35A7D-C3CB-6680-05CC-10B2C8E5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933F8-C03B-511A-2FD1-25E75E4A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EBAAB-A058-2024-E39F-33261ECA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51C25D-9733-0044-F283-9B233DCE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CBE43-8993-714A-B444-910F1D654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4BF313-D30E-8C8C-ADB2-CF85124EA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D537F3-CD2D-43A7-8510-79A03918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F622FA-D247-7030-54B0-6EF18FD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1CF7A0-30AC-7412-D816-38D2B38F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6B17-F2C6-35D5-ED4F-5426C1AA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F28D28-3E09-77CA-7388-B22EBC19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12161-3535-A437-8699-0EF0386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2A9F6E-BCC3-710A-7D98-5B166287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45AD5C-F4EC-F837-C4B0-D2F5B4FA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78923-5621-3F06-E8B7-E31A920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3640F-F55B-D055-B956-C2C9CBFA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E2B2-6161-7E28-6C59-7ABFC665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5B4BF-43B7-B39C-03D0-7BAA02D8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DFEE9E-01E8-5AE4-5475-711784F2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3AC2A-30D9-2999-DE20-4B66AC8C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977DF0-D9E9-53E2-DE8D-90AB0828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A1B5A-0847-1493-9B3A-998FF80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51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83FBD-A45C-5652-2076-07206590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ECD4BA-732E-3137-5B14-5234F644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C6D5F1-714A-E404-37E4-D5104273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3530B-8F15-A856-E64E-AE8DC74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ADC9D-8F3B-9C77-4446-EAC47EE7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DD23C-CC4C-63CD-D39A-F65FD457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0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D5F17-95D7-4B92-6F85-B20863BB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437B7-632A-C99C-F273-FE407619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CEDBF-A483-347C-D6AF-DFAE41615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206-F750-DD4D-AEBE-83EC13A140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9714E-2F00-AC71-C741-98F31B8A0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3C3BE-A21E-D533-44BD-EEC6305E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lokolchikov@inr.r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88ae095048.jpg" descr="88ae095048.jpg">
            <a:extLst>
              <a:ext uri="{FF2B5EF4-FFF2-40B4-BE49-F238E27FC236}">
                <a16:creationId xmlns:a16="http://schemas.microsoft.com/office/drawing/2014/main" id="{31DC3C35-33C2-E9D8-A92A-DA08FD0C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176" y="4224374"/>
            <a:ext cx="2159208" cy="2118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93588122-67CA-5A4E-0BEE-DF6E195CB28C}"/>
              </a:ext>
            </a:extLst>
          </p:cNvPr>
          <p:cNvSpPr txBox="1">
            <a:spLocks/>
          </p:cNvSpPr>
          <p:nvPr/>
        </p:nvSpPr>
        <p:spPr>
          <a:xfrm>
            <a:off x="2784754" y="4426268"/>
            <a:ext cx="6614800" cy="189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Докладчик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Колокольчиков С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  <a:hlinkClick r:id="rId3"/>
              </a:rPr>
              <a:t>kolokolchikov@inr.ru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Со-авторы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Сеничев Ю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.,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Аксентьев А., Мельников А.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500" i="1" dirty="0">
                <a:ea typeface="Times New Roman"/>
                <a:cs typeface="Times New Roman"/>
                <a:sym typeface="Times New Roman"/>
              </a:rPr>
              <a:t>Институт Ядерных Исследований РАН</a:t>
            </a:r>
            <a:r>
              <a:rPr lang="en-US" sz="1500" i="1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500" i="1" dirty="0">
                <a:ea typeface="Times New Roman"/>
                <a:cs typeface="Times New Roman"/>
                <a:sym typeface="Times New Roman"/>
              </a:rPr>
              <a:t>Москва, Россия</a:t>
            </a: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1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latin typeface="+mn-lt"/>
                <a:ea typeface="Times New Roman"/>
                <a:cs typeface="Times New Roman"/>
                <a:sym typeface="Times New Roman"/>
              </a:rPr>
              <a:t>Москва, 29 марта 2023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  <a:sym typeface="Times New Roman"/>
              </a:rPr>
              <a:t>г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lang="ru-RU"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0B00D81-F282-02EA-B232-FC2712A0218C}"/>
              </a:ext>
            </a:extLst>
          </p:cNvPr>
          <p:cNvCxnSpPr>
            <a:cxnSpLocks/>
          </p:cNvCxnSpPr>
          <p:nvPr/>
        </p:nvCxnSpPr>
        <p:spPr>
          <a:xfrm>
            <a:off x="-12001" y="3958559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24" name="タイトル 1">
            <a:extLst>
              <a:ext uri="{FF2B5EF4-FFF2-40B4-BE49-F238E27FC236}">
                <a16:creationId xmlns:a16="http://schemas.microsoft.com/office/drawing/2014/main" id="{526943B0-D337-859D-7909-551B328C24BA}"/>
              </a:ext>
            </a:extLst>
          </p:cNvPr>
          <p:cNvSpPr txBox="1"/>
          <p:nvPr/>
        </p:nvSpPr>
        <p:spPr>
          <a:xfrm>
            <a:off x="0" y="255424"/>
            <a:ext cx="12179999" cy="86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</a:t>
            </a:r>
          </a:p>
          <a:p>
            <a:r>
              <a:rPr lang="ru-RU" sz="2800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«Лазерные, плазменные исследования и технологии» ЛаПлаз-2023</a:t>
            </a:r>
          </a:p>
        </p:txBody>
      </p:sp>
      <p:sp useBgFill="1">
        <p:nvSpPr>
          <p:cNvPr id="30" name="タイトル 1">
            <a:extLst>
              <a:ext uri="{FF2B5EF4-FFF2-40B4-BE49-F238E27FC236}">
                <a16:creationId xmlns:a16="http://schemas.microsoft.com/office/drawing/2014/main" id="{4F19988B-B7B2-A003-C633-A6DB4D52D663}"/>
              </a:ext>
            </a:extLst>
          </p:cNvPr>
          <p:cNvSpPr txBox="1"/>
          <p:nvPr/>
        </p:nvSpPr>
        <p:spPr>
          <a:xfrm>
            <a:off x="0" y="1163077"/>
            <a:ext cx="12179998" cy="431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2400" dirty="0">
                <a:solidFill>
                  <a:schemeClr val="tx1"/>
                </a:solidFill>
                <a:latin typeface="+mn-lt"/>
              </a:rPr>
              <a:t>Секция "Ускорители заряженных частиц и радиационные технологи"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0" y="1906364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359D33-9674-1523-178E-61C2E2EE1C3A}"/>
              </a:ext>
            </a:extLst>
          </p:cNvPr>
          <p:cNvSpPr txBox="1"/>
          <p:nvPr/>
        </p:nvSpPr>
        <p:spPr>
          <a:xfrm>
            <a:off x="0" y="2391271"/>
            <a:ext cx="12179998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</a:pP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Спиновая Когерентность и Бетатронная Хроматичность </a:t>
            </a:r>
          </a:p>
          <a:p>
            <a:pPr algn="ctr">
              <a:spcBef>
                <a:spcPts val="800"/>
              </a:spcBef>
            </a:pP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Дейтронного Пучка в Режиме Квазизамороженного Спина.</a:t>
            </a:r>
            <a:endParaRPr lang="ru-RU" sz="2800" dirty="0">
              <a:ln>
                <a:noFill/>
              </a:ln>
              <a:solidFill>
                <a:srgbClr val="130B77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4249DF-2D03-9959-9602-B33446CF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7" y="4019910"/>
            <a:ext cx="2368525" cy="2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10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104919"/>
            <a:ext cx="12179998" cy="64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Conclus</a:t>
            </a:r>
            <a:r>
              <a:rPr lang="en-US" sz="3200" dirty="0">
                <a:solidFill>
                  <a:srgbClr val="130B77"/>
                </a:solidFill>
                <a:latin typeface="+mn-lt"/>
              </a:rPr>
              <a:t>ions</a:t>
            </a:r>
            <a:endParaRPr lang="en-US" sz="3200" b="1" dirty="0">
              <a:solidFill>
                <a:srgbClr val="130B77"/>
              </a:solidFill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A02C6A-C51C-A6BE-46D0-3563787A3744}"/>
                  </a:ext>
                </a:extLst>
              </p:cNvPr>
              <p:cNvSpPr txBox="1"/>
              <p:nvPr/>
            </p:nvSpPr>
            <p:spPr>
              <a:xfrm>
                <a:off x="1173403" y="1192334"/>
                <a:ext cx="8856399" cy="4942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Considered </a:t>
                </a:r>
                <a:r>
                  <a:rPr lang="en-US" sz="2400" dirty="0">
                    <a:effectLst/>
                    <a:latin typeface="TeXGyreTermes"/>
                  </a:rPr>
                  <a:t>the phenomenon of spin decoherence simultaneously </a:t>
                </a:r>
                <a:br>
                  <a:rPr lang="en-US" sz="2400" dirty="0">
                    <a:effectLst/>
                    <a:latin typeface="TeXGyreTermes"/>
                  </a:rPr>
                </a:br>
                <a:r>
                  <a:rPr lang="en-US" sz="2400" dirty="0">
                    <a:effectLst/>
                    <a:latin typeface="TeXGyreTermes"/>
                  </a:rPr>
                  <a:t>with betatron chromaticity in ByPass NICA Storage Ring.</a:t>
                </a: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 cases of sextupole optimizations.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3 sextupole families in regular structure can’t</a:t>
                </a:r>
                <a:br>
                  <a:rPr lang="en-US" sz="2400" dirty="0"/>
                </a:br>
                <a:r>
                  <a:rPr lang="en-US" sz="2400" dirty="0">
                    <a:effectLst/>
                    <a:latin typeface="TeXGyreTermes"/>
                  </a:rPr>
                  <a:t>compensate both betatron chromaticities and get spin coherence.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eXGyreTermes"/>
                  </a:rPr>
                  <a:t>I</a:t>
                </a:r>
                <a:r>
                  <a:rPr lang="en-US" sz="2400" dirty="0">
                    <a:effectLst/>
                    <a:latin typeface="TeXGyreTermes"/>
                  </a:rPr>
                  <a:t>t can be possible to modulate dispersion function </a:t>
                </a:r>
                <a:br>
                  <a:rPr lang="en-US" sz="2400" dirty="0">
                    <a:effectLst/>
                    <a:latin typeface="TeXGyreTermes"/>
                  </a:rPr>
                </a:br>
                <a:r>
                  <a:rPr lang="en-US" sz="2400" dirty="0">
                    <a:effectLst/>
                    <a:latin typeface="TeXGyreTermes"/>
                  </a:rPr>
                  <a:t>in such way to get now 3 linear independent sextupole families.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</a:t>
                </a:r>
                <a:r>
                  <a:rPr lang="en-US" sz="2400" dirty="0">
                    <a:effectLst/>
                  </a:rPr>
                  <a:t>ne of the possible problem decisions is using cooled beam </a:t>
                </a:r>
                <a:br>
                  <a:rPr lang="en-US" sz="2400" dirty="0">
                    <a:effectLst/>
                  </a:rPr>
                </a:br>
                <a:r>
                  <a:rPr lang="en-US" sz="2400" dirty="0">
                    <a:effectLst/>
                  </a:rPr>
                  <a:t>at the level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∼ </m:t>
                    </m:r>
                    <m:sSup>
                      <m:sSup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</a:rPr>
                  <a:t>. This can help to minimize </a:t>
                </a:r>
                <a:r>
                  <a:rPr lang="el-GR" sz="2400" dirty="0">
                    <a:effectLst/>
                  </a:rPr>
                  <a:t>γ-</a:t>
                </a:r>
                <a:r>
                  <a:rPr lang="en-US" sz="2400" dirty="0">
                    <a:effectLst/>
                  </a:rPr>
                  <a:t>effective.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eXGyreTermes"/>
                  </a:rPr>
                  <a:t>M</a:t>
                </a:r>
                <a:r>
                  <a:rPr lang="en-US" sz="2400" dirty="0">
                    <a:effectLst/>
                    <a:latin typeface="TeXGyreTermes"/>
                  </a:rPr>
                  <a:t>aximum value of sextupole coefficient not satisfactory </a:t>
                </a:r>
                <a:br>
                  <a:rPr lang="en-US" sz="2400" dirty="0">
                    <a:effectLst/>
                    <a:latin typeface="TeXGyreTermes"/>
                  </a:rPr>
                </a:br>
                <a:r>
                  <a:rPr lang="en-US" sz="2400" dirty="0">
                    <a:effectLst/>
                    <a:latin typeface="TeXGyreTermes"/>
                  </a:rPr>
                  <a:t>and can cause non-linear instabilities.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A02C6A-C51C-A6BE-46D0-3563787A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03" y="1192334"/>
                <a:ext cx="8856399" cy="4942956"/>
              </a:xfrm>
              <a:prstGeom prst="rect">
                <a:avLst/>
              </a:prstGeom>
              <a:blipFill>
                <a:blip r:embed="rId3"/>
                <a:stretch>
                  <a:fillRect l="-1003" r="-1003" b="-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2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2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6B6897-1D57-8E02-1590-F07967CDF6B5}"/>
                  </a:ext>
                </a:extLst>
              </p:cNvPr>
              <p:cNvSpPr txBox="1"/>
              <p:nvPr/>
            </p:nvSpPr>
            <p:spPr>
              <a:xfrm>
                <a:off x="1865581" y="1204779"/>
                <a:ext cx="8874082" cy="4749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1000"/>
                  </a:lnSpc>
                  <a:buFont typeface="Wingdings" pitchFamily="2" charset="2"/>
                  <a:buChar char="q"/>
                </a:pPr>
                <a:r>
                  <a:rPr lang="ru-RU" sz="2800" b="1" dirty="0">
                    <a:solidFill>
                      <a:srgbClr val="130B77"/>
                    </a:solidFill>
                  </a:rPr>
                  <a:t>«</a:t>
                </a:r>
                <a:r>
                  <a:rPr lang="en-US" sz="2800" b="1" dirty="0">
                    <a:solidFill>
                      <a:srgbClr val="130B77"/>
                    </a:solidFill>
                  </a:rPr>
                  <a:t>Quasi-Frozen Spin</a:t>
                </a:r>
                <a:r>
                  <a:rPr lang="ru-RU" sz="2800" b="1" dirty="0">
                    <a:solidFill>
                      <a:srgbClr val="130B77"/>
                    </a:solidFill>
                  </a:rPr>
                  <a:t>»</a:t>
                </a:r>
                <a:endParaRPr lang="en-US" sz="2800" b="1" dirty="0">
                  <a:solidFill>
                    <a:srgbClr val="130B77"/>
                  </a:solidFill>
                </a:endParaRPr>
              </a:p>
              <a:p>
                <a:pPr marL="457200" indent="-457200">
                  <a:lnSpc>
                    <a:spcPct val="121000"/>
                  </a:lnSpc>
                  <a:buFont typeface="Wingdings" pitchFamily="2" charset="2"/>
                  <a:buChar char="q"/>
                </a:pPr>
                <a:r>
                  <a:rPr lang="en-US" sz="2800" b="1" dirty="0">
                    <a:solidFill>
                      <a:srgbClr val="130B77"/>
                    </a:solidFill>
                  </a:rPr>
                  <a:t>Spin Tune Decoherence Effects</a:t>
                </a:r>
              </a:p>
              <a:p>
                <a:pPr lvl="2">
                  <a:lnSpc>
                    <a:spcPct val="121000"/>
                  </a:lnSpc>
                </a:pPr>
                <a:r>
                  <a:rPr lang="en-US" sz="2800" dirty="0">
                    <a:solidFill>
                      <a:srgbClr val="130B77"/>
                    </a:solidFill>
                  </a:rPr>
                  <a:t>	</a:t>
                </a:r>
                <a:r>
                  <a:rPr lang="en-US" sz="2800" i="1" dirty="0">
                    <a:solidFill>
                      <a:srgbClr val="130B77"/>
                    </a:solidFill>
                  </a:rPr>
                  <a:t>– Equilibrium Level Energy Shift</a:t>
                </a:r>
              </a:p>
              <a:p>
                <a:pPr lvl="2">
                  <a:lnSpc>
                    <a:spcPct val="121000"/>
                  </a:lnSpc>
                </a:pPr>
                <a:r>
                  <a:rPr lang="en-US" sz="2800" i="1" dirty="0">
                    <a:solidFill>
                      <a:srgbClr val="130B77"/>
                    </a:solidFill>
                  </a:rPr>
                  <a:t>	– Orbit Lengthening and Betatron Chromaticity </a:t>
                </a:r>
                <a:endParaRPr lang="ru-RU" sz="2800" i="1" dirty="0">
                  <a:solidFill>
                    <a:srgbClr val="130B77"/>
                  </a:solidFill>
                </a:endParaRPr>
              </a:p>
              <a:p>
                <a:pPr marL="457200" indent="-457200">
                  <a:lnSpc>
                    <a:spcPct val="121000"/>
                  </a:lnSpc>
                  <a:buFont typeface="Wingdings" pitchFamily="2" charset="2"/>
                  <a:buChar char="q"/>
                </a:pPr>
                <a:r>
                  <a:rPr lang="en-US" sz="2800" b="1" dirty="0">
                    <a:solidFill>
                      <a:srgbClr val="130B77"/>
                    </a:solidFill>
                  </a:rPr>
                  <a:t>Sextupole Correction</a:t>
                </a:r>
              </a:p>
              <a:p>
                <a:pPr lvl="4">
                  <a:lnSpc>
                    <a:spcPct val="121000"/>
                  </a:lnSpc>
                </a:pPr>
                <a:r>
                  <a:rPr lang="en-US" sz="2800" i="1" dirty="0">
                    <a:solidFill>
                      <a:srgbClr val="130B77"/>
                    </a:solidFill>
                  </a:rPr>
                  <a:t>– Betatron Chromaticity</a:t>
                </a:r>
              </a:p>
              <a:p>
                <a:pPr lvl="4">
                  <a:lnSpc>
                    <a:spcPct val="121000"/>
                  </a:lnSpc>
                </a:pPr>
                <a:r>
                  <a:rPr lang="en-US" sz="2800" i="1" dirty="0">
                    <a:solidFill>
                      <a:srgbClr val="130B77"/>
                    </a:solidFill>
                  </a:rPr>
                  <a:t>– Spin Coherence</a:t>
                </a:r>
                <a:br>
                  <a:rPr lang="en-US" sz="2800" i="1" dirty="0">
                    <a:solidFill>
                      <a:srgbClr val="130B77"/>
                    </a:solidFill>
                  </a:rPr>
                </a:br>
                <a:r>
                  <a:rPr lang="en-US" sz="2800" i="1" dirty="0">
                    <a:solidFill>
                      <a:srgbClr val="130B77"/>
                    </a:solidFill>
                  </a:rPr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dirty="0" smtClean="0">
                            <a:solidFill>
                              <a:srgbClr val="130B7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 dirty="0">
                            <a:solidFill>
                              <a:srgbClr val="130B77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130B7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800" i="1" dirty="0">
                    <a:solidFill>
                      <a:srgbClr val="130B77"/>
                    </a:solidFill>
                  </a:rPr>
                  <a:t>/</a:t>
                </a:r>
                <a:r>
                  <a:rPr lang="el-GR" sz="2800" dirty="0">
                    <a:solidFill>
                      <a:srgbClr val="130B7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dirty="0">
                            <a:solidFill>
                              <a:srgbClr val="130B7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i="1" dirty="0">
                            <a:solidFill>
                              <a:srgbClr val="130B77"/>
                            </a:solidFill>
                          </a:rPr>
                          <m:t>η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130B7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130B77"/>
                    </a:solidFill>
                  </a:rPr>
                  <a:t> Correction</a:t>
                </a:r>
                <a:endParaRPr lang="en-US" sz="2800" b="1" dirty="0">
                  <a:solidFill>
                    <a:srgbClr val="130B77"/>
                  </a:solidFill>
                </a:endParaRPr>
              </a:p>
              <a:p>
                <a:pPr marL="457200" indent="-457200">
                  <a:lnSpc>
                    <a:spcPct val="121000"/>
                  </a:lnSpc>
                  <a:buFont typeface="Wingdings" pitchFamily="2" charset="2"/>
                  <a:buChar char="q"/>
                </a:pPr>
                <a:r>
                  <a:rPr lang="en-US" sz="2800" b="1" dirty="0">
                    <a:solidFill>
                      <a:srgbClr val="130B77"/>
                    </a:solidFill>
                  </a:rPr>
                  <a:t>Conclusions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6B6897-1D57-8E02-1590-F07967CD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581" y="1204779"/>
                <a:ext cx="8874082" cy="4749057"/>
              </a:xfrm>
              <a:prstGeom prst="rect">
                <a:avLst/>
              </a:prstGeom>
              <a:blipFill>
                <a:blip r:embed="rId3"/>
                <a:stretch>
                  <a:fillRect l="-1143" t="-535" r="-1143" b="-2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OF CONTENTS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6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3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«Quasi-Frozen Spin»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E80AE-8B5B-69C1-F88C-BFDED7AC829E}"/>
                  </a:ext>
                </a:extLst>
              </p:cNvPr>
              <p:cNvSpPr txBox="1"/>
              <p:nvPr/>
            </p:nvSpPr>
            <p:spPr>
              <a:xfrm>
                <a:off x="572545" y="2145410"/>
                <a:ext cx="7339693" cy="2763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acc>
                            <m:accPr>
                              <m:chr m:val="⃗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𝑀𝐷𝑀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𝐸𝐷𝑀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𝑀𝐷𝑀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+(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</m:e>
                                  </m:d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×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d>
                        </m:e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𝐸𝐷𝑀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E80AE-8B5B-69C1-F88C-BFDED7AC8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5" y="2145410"/>
                <a:ext cx="7339693" cy="2763385"/>
              </a:xfrm>
              <a:prstGeom prst="rect">
                <a:avLst/>
              </a:prstGeom>
              <a:blipFill>
                <a:blip r:embed="rId3"/>
                <a:stretch>
                  <a:fillRect t="-27854" r="-11226" b="-6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8A2CB3-82CD-A7BD-A4B3-2A8D7359AD9E}"/>
              </a:ext>
            </a:extLst>
          </p:cNvPr>
          <p:cNvSpPr txBox="1"/>
          <p:nvPr/>
        </p:nvSpPr>
        <p:spPr>
          <a:xfrm>
            <a:off x="2274828" y="1171124"/>
            <a:ext cx="233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T-BMT Equations</a:t>
            </a:r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6921F0-C9AD-2F16-2605-16A06D4EA745}"/>
                  </a:ext>
                </a:extLst>
              </p:cNvPr>
              <p:cNvSpPr txBox="1"/>
              <p:nvPr/>
            </p:nvSpPr>
            <p:spPr>
              <a:xfrm>
                <a:off x="8715145" y="2895520"/>
                <a:ext cx="2128346" cy="106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eqAr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6921F0-C9AD-2F16-2605-16A06D4EA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145" y="2895520"/>
                <a:ext cx="2128346" cy="1066959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1C3115-EA6D-E9C0-10F2-EA67860D7FE4}"/>
                  </a:ext>
                </a:extLst>
              </p:cNvPr>
              <p:cNvSpPr txBox="1"/>
              <p:nvPr/>
            </p:nvSpPr>
            <p:spPr>
              <a:xfrm>
                <a:off x="8166537" y="1171124"/>
                <a:ext cx="3225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</a:t>
                </a:r>
                <a:r>
                  <a:rPr lang="en-US" sz="2400" b="1" dirty="0">
                    <a:effectLst/>
                  </a:rPr>
                  <a:t>pin-tunes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effectLst/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effectLst/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b="1" i="1" dirty="0">
                    <a:effectLst/>
                  </a:rPr>
                  <a:t> </a:t>
                </a:r>
                <a:r>
                  <a:rPr lang="en-US" sz="2400" b="1" dirty="0">
                    <a:effectLst/>
                  </a:rPr>
                  <a:t>fields</a:t>
                </a:r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1C3115-EA6D-E9C0-10F2-EA67860D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37" y="1171124"/>
                <a:ext cx="3225563" cy="461665"/>
              </a:xfrm>
              <a:prstGeom prst="rect">
                <a:avLst/>
              </a:prstGeom>
              <a:blipFill>
                <a:blip r:embed="rId5"/>
                <a:stretch>
                  <a:fillRect l="-3137" t="-8108" r="-1569" b="-29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4ABF187-23B7-CA22-1C1F-D3511DE4B421}"/>
              </a:ext>
            </a:extLst>
          </p:cNvPr>
          <p:cNvSpPr txBox="1"/>
          <p:nvPr/>
        </p:nvSpPr>
        <p:spPr>
          <a:xfrm>
            <a:off x="1151058" y="5546691"/>
            <a:ext cx="4583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 in ByPass NICA Storage Ring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60212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4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2" algn="ctr"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</a:rPr>
              <a:t>Spin Tune Decoherence Effects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67ED9-016D-1D0C-E48F-2578C78DB0A8}"/>
                  </a:ext>
                </a:extLst>
              </p:cNvPr>
              <p:cNvSpPr txBox="1"/>
              <p:nvPr/>
            </p:nvSpPr>
            <p:spPr>
              <a:xfrm>
                <a:off x="2014106" y="2149919"/>
                <a:ext cx="2512834" cy="43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00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67ED9-016D-1D0C-E48F-2578C78D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06" y="2149919"/>
                <a:ext cx="2512834" cy="43095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C8D030-EA8D-D121-D113-EF7C3943E08A}"/>
                  </a:ext>
                </a:extLst>
              </p:cNvPr>
              <p:cNvSpPr txBox="1"/>
              <p:nvPr/>
            </p:nvSpPr>
            <p:spPr>
              <a:xfrm>
                <a:off x="2014106" y="2827668"/>
                <a:ext cx="6117020" cy="80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C8D030-EA8D-D121-D113-EF7C3943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06" y="2827668"/>
                <a:ext cx="6117020" cy="800347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F18AC0-2B2B-23AD-2259-DD5DC7773DD4}"/>
              </a:ext>
            </a:extLst>
          </p:cNvPr>
          <p:cNvSpPr txBox="1"/>
          <p:nvPr/>
        </p:nvSpPr>
        <p:spPr>
          <a:xfrm>
            <a:off x="931938" y="1441067"/>
            <a:ext cx="419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Equilibrium Level Energy Shift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10944-D520-EEF1-52D3-7CF05B211AC4}"/>
              </a:ext>
            </a:extLst>
          </p:cNvPr>
          <p:cNvSpPr txBox="1"/>
          <p:nvPr/>
        </p:nvSpPr>
        <p:spPr>
          <a:xfrm>
            <a:off x="931938" y="4008669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eXGyreTermes"/>
              </a:rPr>
              <a:t>Orbit Lengthening and Betatron Chromaticity 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A3A4C-07A2-C20C-6C9E-948EFB48795D}"/>
                  </a:ext>
                </a:extLst>
              </p:cNvPr>
              <p:cNvSpPr txBox="1"/>
              <p:nvPr/>
            </p:nvSpPr>
            <p:spPr>
              <a:xfrm>
                <a:off x="2014106" y="4791912"/>
                <a:ext cx="5196659" cy="446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A3A4C-07A2-C20C-6C9E-948EFB48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06" y="4791912"/>
                <a:ext cx="5196659" cy="446404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FC1D2-FE66-BED0-F63B-7CC5AD097E7A}"/>
                  </a:ext>
                </a:extLst>
              </p:cNvPr>
              <p:cNvSpPr txBox="1"/>
              <p:nvPr/>
            </p:nvSpPr>
            <p:spPr>
              <a:xfrm>
                <a:off x="8377414" y="2849756"/>
                <a:ext cx="3216519" cy="756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FC1D2-FE66-BED0-F63B-7CC5AD09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14" y="2849756"/>
                <a:ext cx="3216519" cy="756169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41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5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104919"/>
            <a:ext cx="12179998" cy="64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Sextupole Correction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EA348F-942D-59DB-CE43-982CB7D7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85" y="1048819"/>
            <a:ext cx="9019629" cy="52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6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104919"/>
            <a:ext cx="12179998" cy="64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Betatron Chromaticity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1181B3-E12D-9437-1B3D-C15AC8CE9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7" y="1101819"/>
            <a:ext cx="2879789" cy="25734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C5F591-1F98-3200-1F0B-28EE2BD5E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215" y="1109010"/>
            <a:ext cx="2842139" cy="25734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E5D30B-F38A-50E0-60AB-B6A9EF590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37" y="3698117"/>
            <a:ext cx="2870743" cy="25734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037819-7AF5-4E36-4AB2-632DFEB6B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636" y="1101819"/>
            <a:ext cx="5743215" cy="51254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4FFB8C-1C47-5329-6826-A09457A26B1B}"/>
              </a:ext>
            </a:extLst>
          </p:cNvPr>
          <p:cNvSpPr txBox="1"/>
          <p:nvPr/>
        </p:nvSpPr>
        <p:spPr>
          <a:xfrm>
            <a:off x="3233215" y="4127768"/>
            <a:ext cx="2984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2</a:t>
            </a:r>
            <a:r>
              <a:rPr lang="en-US" dirty="0"/>
              <a:t> sextupole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Zero</a:t>
            </a:r>
            <a:r>
              <a:rPr lang="en-US" dirty="0"/>
              <a:t> betatron chromaticity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No</a:t>
            </a:r>
            <a:r>
              <a:rPr lang="en-US" dirty="0"/>
              <a:t> spin coherence</a:t>
            </a:r>
          </a:p>
        </p:txBody>
      </p:sp>
    </p:spTree>
    <p:extLst>
      <p:ext uri="{BB962C8B-B14F-4D97-AF65-F5344CB8AC3E}">
        <p14:creationId xmlns:p14="http://schemas.microsoft.com/office/powerpoint/2010/main" val="89326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7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104919"/>
            <a:ext cx="12179998" cy="64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dirty="0">
                <a:solidFill>
                  <a:srgbClr val="130B77"/>
                </a:solidFill>
                <a:latin typeface="+mn-lt"/>
              </a:rPr>
              <a:t>Spin Coherence</a:t>
            </a:r>
            <a:endParaRPr lang="en-US" sz="3200" b="1" dirty="0">
              <a:solidFill>
                <a:srgbClr val="130B77"/>
              </a:solidFill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1AEF42-4670-0F53-ACB9-6539024F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7" y="1101819"/>
            <a:ext cx="2879789" cy="25734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28016-0E26-9F41-D1E8-D3D130CF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215" y="1109010"/>
            <a:ext cx="2842139" cy="25734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C2BAB8-DEFC-E077-BD90-83A005A97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37" y="3698117"/>
            <a:ext cx="2870743" cy="25734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D63AC9-CBED-D514-3BE9-469098D47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692" y="1079345"/>
            <a:ext cx="5760000" cy="5168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10C79-2A39-1FB2-604C-54999BC5417D}"/>
              </a:ext>
            </a:extLst>
          </p:cNvPr>
          <p:cNvSpPr txBox="1"/>
          <p:nvPr/>
        </p:nvSpPr>
        <p:spPr>
          <a:xfrm>
            <a:off x="3233215" y="4127768"/>
            <a:ext cx="344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3</a:t>
            </a:r>
            <a:r>
              <a:rPr lang="en-US" dirty="0"/>
              <a:t> sextupole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Non-zero</a:t>
            </a:r>
            <a:r>
              <a:rPr lang="en-US" dirty="0"/>
              <a:t> betatron chromaticity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 coherence </a:t>
            </a:r>
            <a:r>
              <a:rPr lang="en-US" u="sng" dirty="0"/>
              <a:t>achieved</a:t>
            </a:r>
          </a:p>
        </p:txBody>
      </p:sp>
    </p:spTree>
    <p:extLst>
      <p:ext uri="{BB962C8B-B14F-4D97-AF65-F5344CB8AC3E}">
        <p14:creationId xmlns:p14="http://schemas.microsoft.com/office/powerpoint/2010/main" val="75489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8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3" name="タイトル 1">
                <a:extLst>
                  <a:ext uri="{FF2B5EF4-FFF2-40B4-BE49-F238E27FC236}">
                    <a16:creationId xmlns:a16="http://schemas.microsoft.com/office/drawing/2014/main" id="{A92495AB-9ED3-EFFC-D412-9751B4F72E01}"/>
                  </a:ext>
                </a:extLst>
              </p:cNvPr>
              <p:cNvSpPr txBox="1"/>
              <p:nvPr/>
            </p:nvSpPr>
            <p:spPr>
              <a:xfrm>
                <a:off x="0" y="104919"/>
                <a:ext cx="12179998" cy="6476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 anchor="b">
                <a:spAutoFit/>
              </a:bodyPr>
              <a:lstStyle>
                <a:lvl1pPr algn="ctr">
                  <a:lnSpc>
                    <a:spcPct val="90000"/>
                  </a:lnSpc>
                  <a:defRPr sz="6600" b="1">
                    <a:solidFill>
                      <a:srgbClr val="130C7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lnSpc>
                    <a:spcPct val="121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3200" b="0" i="1" dirty="0" smtClean="0">
                            <a:solidFill>
                              <a:srgbClr val="130B77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rgbClr val="130B77"/>
                            </a:solidFill>
                            <a:latin typeface="+mn-lt"/>
                          </a:rPr>
                          <m:t>𝜶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130B77"/>
                            </a:solidFill>
                            <a:latin typeface="+mn-lt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l-GR" sz="3200" i="1" dirty="0">
                    <a:solidFill>
                      <a:srgbClr val="130B77"/>
                    </a:solidFill>
                    <a:latin typeface="+mn-lt"/>
                  </a:rPr>
                  <a:t>/</a:t>
                </a:r>
                <a:r>
                  <a:rPr lang="el-GR" sz="3200" dirty="0">
                    <a:solidFill>
                      <a:srgbClr val="130B77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dirty="0">
                            <a:solidFill>
                              <a:srgbClr val="130B77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200" i="1" dirty="0">
                            <a:solidFill>
                              <a:srgbClr val="130B77"/>
                            </a:solidFill>
                            <a:latin typeface="+mn-lt"/>
                          </a:rPr>
                          <m:t>η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130B77"/>
                            </a:solidFill>
                            <a:latin typeface="+mn-lt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rgbClr val="130B77"/>
                    </a:solidFill>
                    <a:latin typeface="+mn-lt"/>
                  </a:rPr>
                  <a:t> </a:t>
                </a:r>
                <a:r>
                  <a:rPr lang="en-US" sz="3200" dirty="0">
                    <a:solidFill>
                      <a:srgbClr val="130B77"/>
                    </a:solidFill>
                    <a:latin typeface="+mn-lt"/>
                  </a:rPr>
                  <a:t>Correction</a:t>
                </a:r>
                <a:endParaRPr lang="en-US" sz="3200" b="1" dirty="0">
                  <a:solidFill>
                    <a:srgbClr val="130B77"/>
                  </a:solidFill>
                  <a:latin typeface="+mn-lt"/>
                </a:endParaRPr>
              </a:p>
            </p:txBody>
          </p:sp>
        </mc:Choice>
        <mc:Fallback>
          <p:sp useBgFill="1">
            <p:nvSpPr>
              <p:cNvPr id="3" name="タイトル 1">
                <a:extLst>
                  <a:ext uri="{FF2B5EF4-FFF2-40B4-BE49-F238E27FC236}">
                    <a16:creationId xmlns:a16="http://schemas.microsoft.com/office/drawing/2014/main" id="{A92495AB-9ED3-EFFC-D412-9751B4F72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919"/>
                <a:ext cx="12179998" cy="647613"/>
              </a:xfrm>
              <a:prstGeom prst="rect">
                <a:avLst/>
              </a:prstGeom>
              <a:blipFill>
                <a:blip r:embed="rId3"/>
                <a:stretch>
                  <a:fillRect t="-1923" b="-288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F93DE4-319C-88A4-24ED-BB9DCAAC6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37" y="1101819"/>
            <a:ext cx="2879789" cy="2573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E9E66E-03C2-D0B6-4C12-DADF72022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15" y="1109010"/>
            <a:ext cx="2842139" cy="25734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E40472-510D-DD52-D32B-AE8DCCC82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37" y="3698117"/>
            <a:ext cx="2870743" cy="25734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2ECA6A-8E77-5C12-E08F-1C995AB40EE5}"/>
                  </a:ext>
                </a:extLst>
              </p:cNvPr>
              <p:cNvSpPr txBox="1"/>
              <p:nvPr/>
            </p:nvSpPr>
            <p:spPr>
              <a:xfrm>
                <a:off x="3233215" y="4127768"/>
                <a:ext cx="298466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3</a:t>
                </a:r>
                <a:r>
                  <a:rPr lang="en-US" dirty="0"/>
                  <a:t> sextupole families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Zero</a:t>
                </a:r>
                <a:r>
                  <a:rPr lang="en-US" dirty="0"/>
                  <a:t> betatron chromaticity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No</a:t>
                </a:r>
                <a:r>
                  <a:rPr lang="en-US" dirty="0"/>
                  <a:t> spin coherence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l-GR" b="0" i="1" dirty="0">
                            <a:solidFill>
                              <a:schemeClr val="tx1"/>
                            </a:solidFill>
                          </a:rPr>
                          <m:t>𝛼</m:t>
                        </m:r>
                      </m:e>
                      <m:sub>
                        <m:r>
                          <a:rPr lang="en-US" b="0" i="1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:r>
                  <a:rPr lang="el-G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>
                            <a:solidFill>
                              <a:schemeClr val="tx1"/>
                            </a:solidFill>
                          </a:rPr>
                          <m:t>η</m:t>
                        </m:r>
                      </m:e>
                      <m:sub>
                        <m:r>
                          <a:rPr lang="en-US" b="0" i="1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130B77"/>
                    </a:solidFill>
                  </a:rPr>
                  <a:t> </a:t>
                </a:r>
                <a:r>
                  <a:rPr lang="en-US" dirty="0"/>
                  <a:t>up to zero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2ECA6A-8E77-5C12-E08F-1C995AB40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15" y="4127768"/>
                <a:ext cx="2984663" cy="1477328"/>
              </a:xfrm>
              <a:prstGeom prst="rect">
                <a:avLst/>
              </a:prstGeom>
              <a:blipFill>
                <a:blip r:embed="rId7"/>
                <a:stretch>
                  <a:fillRect l="-1271" t="-847" r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67D1C0-B0A3-42FC-BBB3-C89C3D82DF35}"/>
                  </a:ext>
                </a:extLst>
              </p:cNvPr>
              <p:cNvSpPr txBox="1"/>
              <p:nvPr/>
            </p:nvSpPr>
            <p:spPr>
              <a:xfrm>
                <a:off x="6422480" y="1933236"/>
                <a:ext cx="2373547" cy="397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67D1C0-B0A3-42FC-BBB3-C89C3D82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80" y="1933236"/>
                <a:ext cx="2373547" cy="397096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8F54A-09CE-A45F-73AE-2A437FAC0640}"/>
                  </a:ext>
                </a:extLst>
              </p:cNvPr>
              <p:cNvSpPr txBox="1"/>
              <p:nvPr/>
            </p:nvSpPr>
            <p:spPr>
              <a:xfrm>
                <a:off x="6422481" y="2644000"/>
                <a:ext cx="5550598" cy="729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8F54A-09CE-A45F-73AE-2A437FAC0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81" y="2644000"/>
                <a:ext cx="5550598" cy="729752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0AB95C-1040-7732-2E76-B9D9CA61B4E8}"/>
                  </a:ext>
                </a:extLst>
              </p:cNvPr>
              <p:cNvSpPr txBox="1"/>
              <p:nvPr/>
            </p:nvSpPr>
            <p:spPr>
              <a:xfrm>
                <a:off x="6422481" y="4578694"/>
                <a:ext cx="4719824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0AB95C-1040-7732-2E76-B9D9CA61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81" y="4578694"/>
                <a:ext cx="4719824" cy="411010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420905-5E6B-FFBF-2145-3209F1CB8979}"/>
                  </a:ext>
                </a:extLst>
              </p:cNvPr>
              <p:cNvSpPr txBox="1"/>
              <p:nvPr/>
            </p:nvSpPr>
            <p:spPr>
              <a:xfrm>
                <a:off x="7854903" y="3624340"/>
                <a:ext cx="3216519" cy="689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420905-5E6B-FFBF-2145-3209F1CB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03" y="3624340"/>
                <a:ext cx="3216519" cy="689997"/>
              </a:xfrm>
              <a:prstGeom prst="rect">
                <a:avLst/>
              </a:prstGeom>
              <a:blipFill>
                <a:blip r:embed="rId11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9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3" name="タイトル 1">
            <a:extLst>
              <a:ext uri="{FF2B5EF4-FFF2-40B4-BE49-F238E27FC236}">
                <a16:creationId xmlns:a16="http://schemas.microsoft.com/office/drawing/2014/main" id="{A92495AB-9ED3-EFFC-D412-9751B4F72E01}"/>
              </a:ext>
            </a:extLst>
          </p:cNvPr>
          <p:cNvSpPr txBox="1"/>
          <p:nvPr/>
        </p:nvSpPr>
        <p:spPr>
          <a:xfrm>
            <a:off x="0" y="104919"/>
            <a:ext cx="12179998" cy="64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Optimization Summary Table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08C2BC7-4409-6D7C-7D04-B8B425C98382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DA35E7-2B53-2D0E-D2E3-5B7FE6B55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" y="2013000"/>
            <a:ext cx="11804416" cy="2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9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474</Words>
  <Application>Microsoft Macintosh PowerPoint</Application>
  <PresentationFormat>Широкоэкранный</PresentationFormat>
  <Paragraphs>99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 Neue</vt:lpstr>
      <vt:lpstr>TeXGyreTermes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12</cp:revision>
  <cp:lastPrinted>2023-03-29T07:04:58Z</cp:lastPrinted>
  <dcterms:created xsi:type="dcterms:W3CDTF">2023-03-28T08:31:18Z</dcterms:created>
  <dcterms:modified xsi:type="dcterms:W3CDTF">2023-03-29T16:33:09Z</dcterms:modified>
</cp:coreProperties>
</file>