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0B77"/>
    <a:srgbClr val="EDA117"/>
    <a:srgbClr val="EA6610"/>
    <a:srgbClr val="EF4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3D29B-FA9A-FE38-F2FC-875E2AA38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E166CD-0547-BCAC-8E65-0A59495F7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EF9F13-B00A-7BAF-7151-8563D5C4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7267E4-124A-7A8C-9A3E-74360FBA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2BDEE-083E-B3A1-3681-0E17A782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16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1A455-32BF-B8D1-E743-37E3DD06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773057-26B0-06C5-924F-288A097A7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81B17A-C763-1511-05D3-86F4778B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E713BB-41BA-F161-3D78-F00DF54C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8770F-25EF-2F22-86C6-F46EAF1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57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E91BE6-2074-2CBB-F604-6F857D12B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21E357-BA37-F0CA-B1C1-4E6682149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57D25-7DE5-7771-3309-2BC38BFD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195C2-EBE8-658D-9486-70F4A2A4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61298C-9306-34EE-B0C6-747F667B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8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F9057-5B10-B837-08F6-74BCB533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6D9E3-E2A2-03EE-46EF-C65D8B1DF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A9E74E-1311-0518-4BFF-D765952B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6A9CF4-2DEE-A9B1-97B0-8B96A085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FB33D3-8FB3-584D-C98E-F28EC8B0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23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6B405-0EF1-060F-F137-8441D386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3D7F13-6DB2-F8E3-1AA2-EC610388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C1E360-AAA8-1C3E-8E3C-818D8A74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852FF4-CC25-0830-C246-20CCB7AE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742C3C-89E9-32D1-A812-0EBB85CC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7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3728A-16C7-EF0E-CA95-9C5CBE05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CF3A17-EAAB-B597-FD68-3044EC151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F1C77D-4BF2-D786-BBAE-EEE3C869F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B58786-F84A-25C8-DE68-38F113FF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DFEBCF-7402-E7E0-3965-9A220497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A35A7D-C3CB-6680-05CC-10B2C8E5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933F8-C03B-511A-2FD1-25E75E4A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EEBAAB-A058-2024-E39F-33261ECA6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51C25D-9733-0044-F283-9B233DCE5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5CBE43-8993-714A-B444-910F1D654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4BF313-D30E-8C8C-ADB2-CF85124EA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D537F3-CD2D-43A7-8510-79A03918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F622FA-D247-7030-54B0-6EF18FD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1CF7A0-30AC-7412-D816-38D2B38F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0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E6B17-F2C6-35D5-ED4F-5426C1AA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F28D28-3E09-77CA-7388-B22EBC19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712161-3535-A437-8699-0EF03863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2A9F6E-BCC3-710A-7D98-5B166287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5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45AD5C-F4EC-F837-C4B0-D2F5B4FA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78923-5621-3F06-E8B7-E31A9203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03640F-F55B-D055-B956-C2C9CBFA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90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CE2B2-6161-7E28-6C59-7ABFC665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5B4BF-43B7-B39C-03D0-7BAA02D8C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DFEE9E-01E8-5AE4-5475-711784F2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63AC2A-30D9-2999-DE20-4B66AC8C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977DF0-D9E9-53E2-DE8D-90AB0828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FA1B5A-0847-1493-9B3A-998FF805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51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83FBD-A45C-5652-2076-07206590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ECD4BA-732E-3137-5B14-5234F6448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C6D5F1-714A-E404-37E4-D51042732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D3530B-8F15-A856-E64E-AE8DC749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206-F750-DD4D-AEBE-83EC13A140BA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ADC9D-8F3B-9C77-4446-EAC47EE7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EDD23C-CC4C-63CD-D39A-F65FD457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90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D5F17-95D7-4B92-6F85-B20863BB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7437B7-632A-C99C-F273-FE407619B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5CEDBF-A483-347C-D6AF-DFAE41615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D206-F750-DD4D-AEBE-83EC13A140BA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9714E-2F00-AC71-C741-98F31B8A0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D3C3BE-A21E-D533-44BD-EEC6305E3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9CBFF-B2F9-354B-A6CB-5E2CD40C2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76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lokolchikov@inr.r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2155" y="2434608"/>
            <a:ext cx="12179998" cy="97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ru-RU" sz="2800" b="1" dirty="0">
                <a:ln>
                  <a:noFill/>
                </a:ln>
                <a:solidFill>
                  <a:srgbClr val="130B77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Проектирование Каналов </a:t>
            </a:r>
            <a:r>
              <a:rPr lang="en-US" sz="2800" b="1" dirty="0">
                <a:ln>
                  <a:noFill/>
                </a:ln>
                <a:solidFill>
                  <a:srgbClr val="130B77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By</a:t>
            </a:r>
            <a:r>
              <a:rPr lang="en-US" sz="2800" dirty="0">
                <a:solidFill>
                  <a:srgbClr val="130B77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sz="2800" b="1" dirty="0">
                <a:ln>
                  <a:noFill/>
                </a:ln>
                <a:solidFill>
                  <a:srgbClr val="130B77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ass </a:t>
            </a:r>
            <a:r>
              <a:rPr lang="ru-RU" sz="2800" b="1" dirty="0">
                <a:ln>
                  <a:noFill/>
                </a:ln>
                <a:solidFill>
                  <a:srgbClr val="130B77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в Ускорительном Комплексе </a:t>
            </a:r>
            <a:r>
              <a:rPr lang="en-US" sz="2800" b="1" dirty="0">
                <a:ln>
                  <a:noFill/>
                </a:ln>
                <a:solidFill>
                  <a:srgbClr val="130B77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NICA</a:t>
            </a:r>
            <a:r>
              <a:rPr lang="ru-RU" sz="2800" b="1" dirty="0">
                <a:ln>
                  <a:noFill/>
                </a:ln>
                <a:solidFill>
                  <a:srgbClr val="130B77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algn="ctr">
              <a:spcBef>
                <a:spcPts val="800"/>
              </a:spcBef>
            </a:pPr>
            <a:r>
              <a:rPr lang="ru-RU" sz="2800" b="1" dirty="0">
                <a:ln>
                  <a:noFill/>
                </a:ln>
                <a:solidFill>
                  <a:srgbClr val="130B77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для Экспериментов с Поляризованными Пучками по Поиску ЭДМ.</a:t>
            </a:r>
            <a:endParaRPr lang="ru-RU" sz="2800" dirty="0">
              <a:ln>
                <a:noFill/>
              </a:ln>
              <a:solidFill>
                <a:srgbClr val="130B77"/>
              </a:solidFill>
              <a:effectLst/>
              <a:latin typeface="Helvetica Neue" panose="02000503000000020004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88ae095048.jpg" descr="88ae095048.jpg">
            <a:extLst>
              <a:ext uri="{FF2B5EF4-FFF2-40B4-BE49-F238E27FC236}">
                <a16:creationId xmlns:a16="http://schemas.microsoft.com/office/drawing/2014/main" id="{31DC3C35-33C2-E9D8-A92A-DA08FD0C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176" y="4224374"/>
            <a:ext cx="2159208" cy="21182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1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93588122-67CA-5A4E-0BEE-DF6E195CB28C}"/>
              </a:ext>
            </a:extLst>
          </p:cNvPr>
          <p:cNvSpPr txBox="1">
            <a:spLocks/>
          </p:cNvSpPr>
          <p:nvPr/>
        </p:nvSpPr>
        <p:spPr>
          <a:xfrm>
            <a:off x="2784754" y="4127596"/>
            <a:ext cx="6614800" cy="2310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1pPr>
            <a:lvl2pPr marL="0" marR="0" indent="4572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pPr hangingPunct="1"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Докладчик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Колокольчиков С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800" baseline="30000" dirty="0">
                <a:latin typeface="+mn-lt"/>
                <a:ea typeface="Times New Roman"/>
                <a:cs typeface="Times New Roman"/>
                <a:sym typeface="Times New Roman"/>
              </a:rPr>
              <a:t> 1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  <a:hlinkClick r:id="rId3"/>
              </a:rPr>
              <a:t>kolokolchikov@inr.ru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)</a:t>
            </a:r>
          </a:p>
          <a:p>
            <a:pPr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Со-авторы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Сеничев Ю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800" baseline="30000" dirty="0">
                <a:latin typeface="+mn-lt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Аксентьев А.</a:t>
            </a:r>
            <a:r>
              <a:rPr lang="en-US" sz="1800" baseline="30000" dirty="0">
                <a:latin typeface="+mn-lt"/>
                <a:ea typeface="Times New Roman"/>
                <a:cs typeface="Times New Roman"/>
                <a:sym typeface="Times New Roman"/>
              </a:rPr>
              <a:t> 1</a:t>
            </a: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, Мельников А.</a:t>
            </a:r>
            <a:r>
              <a:rPr lang="en-US" sz="1800" baseline="30000" dirty="0">
                <a:latin typeface="+mn-lt"/>
                <a:ea typeface="Times New Roman"/>
                <a:cs typeface="Times New Roman"/>
                <a:sym typeface="Times New Roman"/>
              </a:rPr>
              <a:t> 1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, </a:t>
            </a:r>
          </a:p>
          <a:p>
            <a:pPr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Ладыгин В.</a:t>
            </a:r>
            <a:r>
              <a:rPr lang="en-US" sz="1800" baseline="30000" dirty="0">
                <a:latin typeface="+mn-lt"/>
                <a:ea typeface="Times New Roman"/>
                <a:cs typeface="Times New Roman"/>
                <a:sym typeface="Times New Roman"/>
              </a:rPr>
              <a:t> 2</a:t>
            </a: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, Сыресин Е.</a:t>
            </a:r>
            <a:r>
              <a:rPr lang="en-US" sz="1800" baseline="30000" dirty="0">
                <a:latin typeface="+mn-lt"/>
                <a:ea typeface="Times New Roman"/>
                <a:cs typeface="Times New Roman"/>
                <a:sym typeface="Times New Roman"/>
              </a:rPr>
              <a:t> 2</a:t>
            </a:r>
            <a:endParaRPr lang="en-US" sz="18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hangingPunct="1"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500" i="1" baseline="30000" dirty="0"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1500" i="1" dirty="0">
                <a:ea typeface="Times New Roman"/>
                <a:cs typeface="Times New Roman"/>
                <a:sym typeface="Times New Roman"/>
              </a:rPr>
              <a:t>Институт Ядерных Исследований РАН</a:t>
            </a:r>
            <a:r>
              <a:rPr lang="en-US" sz="1500" i="1" dirty="0"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500" i="1" dirty="0">
                <a:ea typeface="Times New Roman"/>
                <a:cs typeface="Times New Roman"/>
                <a:sym typeface="Times New Roman"/>
              </a:rPr>
              <a:t>Москва, Россия</a:t>
            </a:r>
          </a:p>
          <a:p>
            <a:pPr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500" i="1" baseline="30000" dirty="0">
                <a:ea typeface="Times New Roman" panose="02020603050405020304" pitchFamily="18" charset="0"/>
                <a:cs typeface="Arial Unicode MS" panose="020B0604020202020204" pitchFamily="34" charset="-128"/>
              </a:rPr>
              <a:t>2</a:t>
            </a:r>
            <a:r>
              <a:rPr lang="ru-RU" sz="1500" i="1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 panose="020B0604020202020204" pitchFamily="34" charset="-128"/>
              </a:rPr>
              <a:t>Объединенный Институт Ядерных Исследований, Дубна, Россия.</a:t>
            </a:r>
            <a:endParaRPr lang="ru-RU" sz="1500" dirty="0">
              <a:ea typeface="Times New Roman"/>
              <a:cs typeface="Times New Roman"/>
              <a:sym typeface="Times New Roman"/>
            </a:endParaRPr>
          </a:p>
          <a:p>
            <a:pPr hangingPunct="1"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ru-RU" sz="1600" dirty="0">
                <a:latin typeface="+mn-lt"/>
                <a:ea typeface="Times New Roman"/>
                <a:cs typeface="Times New Roman"/>
                <a:sym typeface="Times New Roman"/>
              </a:rPr>
              <a:t>Москва, 29 марта 2023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>
                <a:latin typeface="+mn-lt"/>
                <a:ea typeface="Times New Roman"/>
                <a:cs typeface="Times New Roman"/>
                <a:sym typeface="Times New Roman"/>
              </a:rPr>
              <a:t>г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  <a:endParaRPr lang="ru-RU" sz="16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0B00D81-F282-02EA-B232-FC2712A0218C}"/>
              </a:ext>
            </a:extLst>
          </p:cNvPr>
          <p:cNvCxnSpPr>
            <a:cxnSpLocks/>
          </p:cNvCxnSpPr>
          <p:nvPr/>
        </p:nvCxnSpPr>
        <p:spPr>
          <a:xfrm>
            <a:off x="-12001" y="3958559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日付プレースホルダー 14">
            <a:extLst>
              <a:ext uri="{FF2B5EF4-FFF2-40B4-BE49-F238E27FC236}">
                <a16:creationId xmlns:a16="http://schemas.microsoft.com/office/drawing/2014/main" id="{E601BE9D-FEBE-24F9-4432-F3A0FC9A3EEE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 useBgFill="1">
        <p:nvSpPr>
          <p:cNvPr id="24" name="タイトル 1">
            <a:extLst>
              <a:ext uri="{FF2B5EF4-FFF2-40B4-BE49-F238E27FC236}">
                <a16:creationId xmlns:a16="http://schemas.microsoft.com/office/drawing/2014/main" id="{526943B0-D337-859D-7909-551B328C24BA}"/>
              </a:ext>
            </a:extLst>
          </p:cNvPr>
          <p:cNvSpPr txBox="1"/>
          <p:nvPr/>
        </p:nvSpPr>
        <p:spPr>
          <a:xfrm>
            <a:off x="0" y="255424"/>
            <a:ext cx="12179999" cy="867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2800" dirty="0">
                <a:solidFill>
                  <a:schemeClr val="tx1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</a:t>
            </a:r>
          </a:p>
          <a:p>
            <a:r>
              <a:rPr lang="ru-RU" sz="2800" dirty="0">
                <a:solidFill>
                  <a:schemeClr val="tx1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«Лазерные, плазменные исследования и технологии» ЛаПлаз-2023</a:t>
            </a:r>
          </a:p>
        </p:txBody>
      </p:sp>
      <p:sp useBgFill="1">
        <p:nvSpPr>
          <p:cNvPr id="30" name="タイトル 1">
            <a:extLst>
              <a:ext uri="{FF2B5EF4-FFF2-40B4-BE49-F238E27FC236}">
                <a16:creationId xmlns:a16="http://schemas.microsoft.com/office/drawing/2014/main" id="{4F19988B-B7B2-A003-C633-A6DB4D52D663}"/>
              </a:ext>
            </a:extLst>
          </p:cNvPr>
          <p:cNvSpPr txBox="1"/>
          <p:nvPr/>
        </p:nvSpPr>
        <p:spPr>
          <a:xfrm>
            <a:off x="0" y="1163077"/>
            <a:ext cx="12179998" cy="431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sz="2400" dirty="0">
                <a:solidFill>
                  <a:schemeClr val="tx1"/>
                </a:solidFill>
                <a:latin typeface="+mn-lt"/>
              </a:rPr>
              <a:t>Секция "Ускорители заряженных частиц и радиационные технологи"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0" y="1906364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2" name="Picture 2">
            <a:extLst>
              <a:ext uri="{FF2B5EF4-FFF2-40B4-BE49-F238E27FC236}">
                <a16:creationId xmlns:a16="http://schemas.microsoft.com/office/drawing/2014/main" id="{F5107807-17AF-DA9D-BF79-CDB606C79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7" y="4019910"/>
            <a:ext cx="2368525" cy="23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6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104982"/>
            <a:ext cx="12179998" cy="64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21000"/>
              </a:lnSpc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ByPass </a:t>
            </a:r>
            <a:r>
              <a:rPr lang="en-US" sz="3200" dirty="0">
                <a:solidFill>
                  <a:srgbClr val="130B77"/>
                </a:solidFill>
                <a:latin typeface="+mn-lt"/>
              </a:rPr>
              <a:t>3 quadrupole Twiss-functions</a:t>
            </a:r>
            <a:endParaRPr lang="en-US" sz="3200" b="1" dirty="0">
              <a:solidFill>
                <a:srgbClr val="130B77"/>
              </a:solidFill>
              <a:latin typeface="+mn-lt"/>
            </a:endParaRP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10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3296979-FB9F-F07B-41B7-1BC1BC85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68" y="1141270"/>
            <a:ext cx="9356664" cy="5045084"/>
          </a:xfrm>
          <a:prstGeom prst="rect">
            <a:avLst/>
          </a:prstGeom>
        </p:spPr>
      </p:pic>
      <p:sp>
        <p:nvSpPr>
          <p:cNvPr id="4" name="日付プレースホルダー 14">
            <a:extLst>
              <a:ext uri="{FF2B5EF4-FFF2-40B4-BE49-F238E27FC236}">
                <a16:creationId xmlns:a16="http://schemas.microsoft.com/office/drawing/2014/main" id="{45441F28-F155-993E-4E9E-27BEECEAF630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  <a:endParaRPr lang="en-US" b="1" dirty="0">
              <a:solidFill>
                <a:srgbClr val="EDA117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3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104982"/>
            <a:ext cx="12179998" cy="64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21000"/>
              </a:lnSpc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ByPass 5</a:t>
            </a:r>
            <a:r>
              <a:rPr lang="en-US" sz="3200" dirty="0">
                <a:solidFill>
                  <a:srgbClr val="130B77"/>
                </a:solidFill>
                <a:latin typeface="+mn-lt"/>
              </a:rPr>
              <a:t> quadrupoles</a:t>
            </a:r>
            <a:endParaRPr lang="en-US" sz="3200" b="1" dirty="0">
              <a:solidFill>
                <a:srgbClr val="130B77"/>
              </a:solidFill>
              <a:latin typeface="+mn-lt"/>
            </a:endParaRP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11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F6FE08-31EF-72BD-0A65-382C905FB5D6}"/>
              </a:ext>
            </a:extLst>
          </p:cNvPr>
          <p:cNvSpPr txBox="1"/>
          <p:nvPr/>
        </p:nvSpPr>
        <p:spPr>
          <a:xfrm>
            <a:off x="5099156" y="1160612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Schematic diagram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C08E12-EFF7-D38D-6CAD-FCDE95903A47}"/>
                  </a:ext>
                </a:extLst>
              </p:cNvPr>
              <p:cNvSpPr txBox="1"/>
              <p:nvPr/>
            </p:nvSpPr>
            <p:spPr>
              <a:xfrm>
                <a:off x="3020291" y="4570873"/>
                <a:ext cx="5198603" cy="1506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u="sng" dirty="0"/>
                  <a:t>5</a:t>
                </a:r>
                <a:r>
                  <a:rPr lang="en-US" dirty="0"/>
                  <a:t> quadrupoles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Symmetrical straight section to arc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Deflection by </a:t>
                </a:r>
                <a:r>
                  <a:rPr lang="en-US" u="sng" dirty="0"/>
                  <a:t>1.46</a:t>
                </a:r>
                <a:r>
                  <a:rPr lang="en-US" dirty="0"/>
                  <a:t> m in alternative straight section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M1 and M2 matching sections – identical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dirty="0"/>
                  <a:t>Total length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𝑞𝑢𝑎𝑑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=510.02</m:t>
                    </m:r>
                  </m:oMath>
                </a14:m>
                <a:r>
                  <a:rPr lang="en-US" sz="1800" dirty="0"/>
                  <a:t> m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C08E12-EFF7-D38D-6CAD-FCDE95903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291" y="4570873"/>
                <a:ext cx="5198603" cy="1506759"/>
              </a:xfrm>
              <a:prstGeom prst="rect">
                <a:avLst/>
              </a:prstGeom>
              <a:blipFill>
                <a:blip r:embed="rId3"/>
                <a:stretch>
                  <a:fillRect l="-730" t="-2521" b="-42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14872A-C92F-066A-2002-AC95FBC12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0" y="1762349"/>
            <a:ext cx="10800000" cy="2606896"/>
          </a:xfrm>
          <a:prstGeom prst="rect">
            <a:avLst/>
          </a:prstGeom>
        </p:spPr>
      </p:pic>
      <p:sp>
        <p:nvSpPr>
          <p:cNvPr id="5" name="日付プレースホルダー 14">
            <a:extLst>
              <a:ext uri="{FF2B5EF4-FFF2-40B4-BE49-F238E27FC236}">
                <a16:creationId xmlns:a16="http://schemas.microsoft.com/office/drawing/2014/main" id="{0685B3CB-26FE-92B9-5BC7-4C95931E95C8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  <a:endParaRPr lang="en-US" b="1" dirty="0">
              <a:solidFill>
                <a:srgbClr val="EDA117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104982"/>
            <a:ext cx="12179998" cy="64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21000"/>
              </a:lnSpc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ByPass 5</a:t>
            </a:r>
            <a:r>
              <a:rPr lang="en-US" sz="3200" dirty="0">
                <a:solidFill>
                  <a:srgbClr val="130B77"/>
                </a:solidFill>
                <a:latin typeface="+mn-lt"/>
              </a:rPr>
              <a:t> quadrupoles Twiss-functions</a:t>
            </a:r>
            <a:endParaRPr lang="en-US" sz="3200" b="1" dirty="0">
              <a:solidFill>
                <a:srgbClr val="130B77"/>
              </a:solidFill>
              <a:latin typeface="+mn-lt"/>
            </a:endParaRP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12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0314F-BE28-241F-40F5-76B81CB77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343" y="1048819"/>
            <a:ext cx="9035314" cy="5229985"/>
          </a:xfrm>
          <a:prstGeom prst="rect">
            <a:avLst/>
          </a:prstGeom>
        </p:spPr>
      </p:pic>
      <p:sp>
        <p:nvSpPr>
          <p:cNvPr id="5" name="日付プレースホルダー 14">
            <a:extLst>
              <a:ext uri="{FF2B5EF4-FFF2-40B4-BE49-F238E27FC236}">
                <a16:creationId xmlns:a16="http://schemas.microsoft.com/office/drawing/2014/main" id="{07BB7B1D-1C57-CB08-8BE2-B4917E59ECE8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  <a:endParaRPr lang="en-US" b="1" dirty="0">
              <a:solidFill>
                <a:srgbClr val="EDA117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82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104982"/>
            <a:ext cx="12179998" cy="64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21000"/>
              </a:lnSpc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ByPass REAL</a:t>
            </a: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13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F6FE08-31EF-72BD-0A65-382C905FB5D6}"/>
              </a:ext>
            </a:extLst>
          </p:cNvPr>
          <p:cNvSpPr txBox="1"/>
          <p:nvPr/>
        </p:nvSpPr>
        <p:spPr>
          <a:xfrm>
            <a:off x="5099156" y="1160612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Schematic diagram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C08E12-EFF7-D38D-6CAD-FCDE95903A47}"/>
                  </a:ext>
                </a:extLst>
              </p:cNvPr>
              <p:cNvSpPr txBox="1"/>
              <p:nvPr/>
            </p:nvSpPr>
            <p:spPr>
              <a:xfrm>
                <a:off x="3020291" y="4570873"/>
                <a:ext cx="5198603" cy="1506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5 quadrupoles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u="sng" dirty="0"/>
                  <a:t>Regular</a:t>
                </a:r>
                <a:r>
                  <a:rPr lang="en-US" dirty="0"/>
                  <a:t> straight section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Deflection by 1.46 m in alternative straight section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M1 and M2 matching sections – </a:t>
                </a:r>
                <a:r>
                  <a:rPr lang="en-US" u="sng" dirty="0"/>
                  <a:t>different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dirty="0"/>
                  <a:t>Total length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=503.5</m:t>
                    </m:r>
                  </m:oMath>
                </a14:m>
                <a:r>
                  <a:rPr lang="en-US" sz="1800" dirty="0"/>
                  <a:t> m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C08E12-EFF7-D38D-6CAD-FCDE95903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291" y="4570873"/>
                <a:ext cx="5198603" cy="1506759"/>
              </a:xfrm>
              <a:prstGeom prst="rect">
                <a:avLst/>
              </a:prstGeom>
              <a:blipFill>
                <a:blip r:embed="rId3"/>
                <a:stretch>
                  <a:fillRect l="-730" t="-2521" b="-3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A77360-B603-3183-6035-74A6649A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96" y="1849404"/>
            <a:ext cx="10800000" cy="2477528"/>
          </a:xfrm>
          <a:prstGeom prst="rect">
            <a:avLst/>
          </a:prstGeom>
        </p:spPr>
      </p:pic>
      <p:sp>
        <p:nvSpPr>
          <p:cNvPr id="5" name="日付プレースホルダー 14">
            <a:extLst>
              <a:ext uri="{FF2B5EF4-FFF2-40B4-BE49-F238E27FC236}">
                <a16:creationId xmlns:a16="http://schemas.microsoft.com/office/drawing/2014/main" id="{AF51B5B9-A03D-E632-F604-5FB599163259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  <a:endParaRPr lang="en-US" b="1" dirty="0">
              <a:solidFill>
                <a:srgbClr val="EDA117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9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104982"/>
            <a:ext cx="12179998" cy="64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21000"/>
              </a:lnSpc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ByPass R</a:t>
            </a:r>
            <a:r>
              <a:rPr lang="en-US" sz="3200" dirty="0">
                <a:solidFill>
                  <a:srgbClr val="130B77"/>
                </a:solidFill>
                <a:latin typeface="+mn-lt"/>
              </a:rPr>
              <a:t>EAL</a:t>
            </a:r>
            <a:r>
              <a:rPr lang="en-US" sz="3200" b="1" dirty="0">
                <a:solidFill>
                  <a:srgbClr val="130B77"/>
                </a:solidFill>
                <a:latin typeface="+mn-lt"/>
              </a:rPr>
              <a:t> Twiss</a:t>
            </a: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14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5F5BC8-FAE8-0970-03EB-17FF4A841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37" y="1036981"/>
            <a:ext cx="9991126" cy="5288343"/>
          </a:xfrm>
          <a:prstGeom prst="rect">
            <a:avLst/>
          </a:prstGeom>
        </p:spPr>
      </p:pic>
      <p:sp>
        <p:nvSpPr>
          <p:cNvPr id="7" name="日付プレースホルダー 14">
            <a:extLst>
              <a:ext uri="{FF2B5EF4-FFF2-40B4-BE49-F238E27FC236}">
                <a16:creationId xmlns:a16="http://schemas.microsoft.com/office/drawing/2014/main" id="{7F76A776-7065-4C7B-F228-B2D06F2DEEE8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  <a:endParaRPr lang="en-US" b="1" dirty="0">
              <a:solidFill>
                <a:srgbClr val="EDA117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002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104982"/>
            <a:ext cx="12179998" cy="64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21000"/>
              </a:lnSpc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SPIN TRACKING</a:t>
            </a: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15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873EA0-899D-8881-88B6-122870649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75" y="981951"/>
            <a:ext cx="5994959" cy="5386591"/>
          </a:xfrm>
          <a:prstGeom prst="rect">
            <a:avLst/>
          </a:prstGeom>
        </p:spPr>
      </p:pic>
      <p:sp>
        <p:nvSpPr>
          <p:cNvPr id="4" name="日付プレースホルダー 14">
            <a:extLst>
              <a:ext uri="{FF2B5EF4-FFF2-40B4-BE49-F238E27FC236}">
                <a16:creationId xmlns:a16="http://schemas.microsoft.com/office/drawing/2014/main" id="{DC19C129-66ED-25F4-C951-E48438E9A6CB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  <a:endParaRPr lang="en-US" b="1" dirty="0">
              <a:solidFill>
                <a:srgbClr val="EDA117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A392E-D87D-5EDF-5620-11E1BCCAE45E}"/>
              </a:ext>
            </a:extLst>
          </p:cNvPr>
          <p:cNvSpPr txBox="1"/>
          <p:nvPr/>
        </p:nvSpPr>
        <p:spPr>
          <a:xfrm>
            <a:off x="482764" y="1500711"/>
            <a:ext cx="342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Spin Tracking in 1/2 of </a:t>
            </a:r>
          </a:p>
          <a:p>
            <a:r>
              <a:rPr lang="en-US" sz="2400" b="1" dirty="0"/>
              <a:t>ByPass NICA Storage Ring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089E0-E53B-A9E3-ECEC-69278D170AC5}"/>
                  </a:ext>
                </a:extLst>
              </p:cNvPr>
              <p:cNvSpPr txBox="1"/>
              <p:nvPr/>
            </p:nvSpPr>
            <p:spPr>
              <a:xfrm>
                <a:off x="482764" y="2686694"/>
                <a:ext cx="3659143" cy="878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effectLst/>
                  </a:rPr>
                  <a:t>Vertically polarized particle</a:t>
                </a:r>
              </a:p>
              <a:p>
                <a:r>
                  <a:rPr lang="en-US" sz="2400" b="1" dirty="0">
                    <a:effectLst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acc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~(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effectLst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089E0-E53B-A9E3-ECEC-69278D170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64" y="2686694"/>
                <a:ext cx="3659143" cy="878189"/>
              </a:xfrm>
              <a:prstGeom prst="rect">
                <a:avLst/>
              </a:prstGeom>
              <a:blipFill>
                <a:blip r:embed="rId4"/>
                <a:stretch>
                  <a:fillRect l="-2422" t="-5714" r="-1730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51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104982"/>
            <a:ext cx="12179998" cy="64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21000"/>
              </a:lnSpc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CONCLUSIONS</a:t>
            </a: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16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日付プレースホルダー 14">
            <a:extLst>
              <a:ext uri="{FF2B5EF4-FFF2-40B4-BE49-F238E27FC236}">
                <a16:creationId xmlns:a16="http://schemas.microsoft.com/office/drawing/2014/main" id="{C0CA6A5E-3961-7F97-FC41-1664674B525C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  <a:endParaRPr lang="en-US" b="1" dirty="0">
              <a:solidFill>
                <a:srgbClr val="EDA117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E11AD1-CAB3-9F8D-7834-BB5CBFF8EC2D}"/>
              </a:ext>
            </a:extLst>
          </p:cNvPr>
          <p:cNvSpPr txBox="1"/>
          <p:nvPr/>
        </p:nvSpPr>
        <p:spPr>
          <a:xfrm>
            <a:off x="1196301" y="1153284"/>
            <a:ext cx="9799398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-US" sz="2400" dirty="0">
                <a:effectLst/>
              </a:rPr>
              <a:t>se NICA as a Storage Ring for EDM experiments.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>
                <a:effectLst/>
              </a:rPr>
              <a:t>onsidered modernization by creation of an alternative straight sections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parallel to the native ones by using ByPass channels.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>
                <a:effectLst/>
              </a:rPr>
              <a:t>pecial elements – Wien Filters at straight section 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to compensate spin rotation in the arcs. 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Considered 2 principals schemes of ByPass channel.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</a:t>
            </a:r>
            <a:r>
              <a:rPr lang="en-US" sz="2400" dirty="0">
                <a:effectLst/>
              </a:rPr>
              <a:t>ot the most realistic case, where straight section is fully regular.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As arcs remain unchanged, this allows to use NICA in various experiments. 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Spin Tracking s</a:t>
            </a:r>
            <a:r>
              <a:rPr lang="en-US" sz="2400" dirty="0">
                <a:effectLst/>
              </a:rPr>
              <a:t>imulations shows that ByPass NICA restore spin orientation.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61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217001"/>
            <a:ext cx="12179998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en-US" sz="3200" dirty="0">
                <a:solidFill>
                  <a:srgbClr val="130B7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TABLE OF CONTENTS</a:t>
            </a:r>
            <a:endParaRPr lang="ru-RU" sz="3200" b="1" dirty="0">
              <a:ln>
                <a:noFill/>
              </a:ln>
              <a:solidFill>
                <a:srgbClr val="130B77"/>
              </a:solidFill>
              <a:effectLst/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2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9F9787-A933-B82F-1BA5-2103E84929AA}"/>
              </a:ext>
            </a:extLst>
          </p:cNvPr>
          <p:cNvSpPr txBox="1"/>
          <p:nvPr/>
        </p:nvSpPr>
        <p:spPr>
          <a:xfrm>
            <a:off x="2605155" y="1008387"/>
            <a:ext cx="5581583" cy="527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1000"/>
              </a:lnSpc>
              <a:buFont typeface="Wingdings" pitchFamily="2" charset="2"/>
              <a:buChar char="q"/>
            </a:pPr>
            <a:r>
              <a:rPr lang="en-US" sz="2800" b="1" dirty="0">
                <a:solidFill>
                  <a:srgbClr val="130B77"/>
                </a:solidFill>
              </a:rPr>
              <a:t>EDM Search</a:t>
            </a:r>
          </a:p>
          <a:p>
            <a:pPr>
              <a:lnSpc>
                <a:spcPct val="121000"/>
              </a:lnSpc>
            </a:pPr>
            <a:r>
              <a:rPr lang="en-US" sz="2800" b="1" dirty="0">
                <a:solidFill>
                  <a:srgbClr val="130B77"/>
                </a:solidFill>
              </a:rPr>
              <a:t>		</a:t>
            </a:r>
            <a:r>
              <a:rPr lang="en-US" sz="2800" dirty="0">
                <a:solidFill>
                  <a:srgbClr val="130B77"/>
                </a:solidFill>
              </a:rPr>
              <a:t>– </a:t>
            </a:r>
            <a:r>
              <a:rPr lang="ru-RU" sz="2800" i="1" dirty="0">
                <a:solidFill>
                  <a:srgbClr val="130B77"/>
                </a:solidFill>
              </a:rPr>
              <a:t>«</a:t>
            </a:r>
            <a:r>
              <a:rPr lang="en-US" sz="2800" i="1" dirty="0">
                <a:solidFill>
                  <a:srgbClr val="130B77"/>
                </a:solidFill>
              </a:rPr>
              <a:t>Frozen Spin</a:t>
            </a:r>
            <a:r>
              <a:rPr lang="ru-RU" sz="2800" i="1" dirty="0">
                <a:solidFill>
                  <a:srgbClr val="130B77"/>
                </a:solidFill>
              </a:rPr>
              <a:t>»</a:t>
            </a:r>
            <a:endParaRPr lang="en-US" sz="2800" i="1" dirty="0">
              <a:solidFill>
                <a:srgbClr val="130B77"/>
              </a:solidFill>
            </a:endParaRPr>
          </a:p>
          <a:p>
            <a:pPr>
              <a:lnSpc>
                <a:spcPct val="121000"/>
              </a:lnSpc>
            </a:pPr>
            <a:r>
              <a:rPr lang="en-US" sz="2800" dirty="0">
                <a:solidFill>
                  <a:srgbClr val="130B77"/>
                </a:solidFill>
              </a:rPr>
              <a:t>		– </a:t>
            </a:r>
            <a:r>
              <a:rPr lang="ru-RU" sz="2800" i="1" dirty="0">
                <a:solidFill>
                  <a:srgbClr val="130B77"/>
                </a:solidFill>
              </a:rPr>
              <a:t>«</a:t>
            </a:r>
            <a:r>
              <a:rPr lang="en-US" sz="2800" i="1" dirty="0">
                <a:solidFill>
                  <a:srgbClr val="130B77"/>
                </a:solidFill>
              </a:rPr>
              <a:t>Quasi-Frozen Spin</a:t>
            </a:r>
            <a:r>
              <a:rPr lang="ru-RU" sz="2800" i="1" dirty="0">
                <a:solidFill>
                  <a:srgbClr val="130B77"/>
                </a:solidFill>
              </a:rPr>
              <a:t>»</a:t>
            </a:r>
          </a:p>
          <a:p>
            <a:pPr marL="457200" indent="-457200">
              <a:lnSpc>
                <a:spcPct val="121000"/>
              </a:lnSpc>
              <a:buFont typeface="Wingdings" pitchFamily="2" charset="2"/>
              <a:buChar char="q"/>
            </a:pPr>
            <a:r>
              <a:rPr lang="en-US" sz="2800" b="1" dirty="0">
                <a:solidFill>
                  <a:srgbClr val="130B77"/>
                </a:solidFill>
              </a:rPr>
              <a:t>Optics Modernization</a:t>
            </a:r>
          </a:p>
          <a:p>
            <a:pPr marL="457200" indent="-457200">
              <a:lnSpc>
                <a:spcPct val="121000"/>
              </a:lnSpc>
              <a:buFont typeface="Wingdings" pitchFamily="2" charset="2"/>
              <a:buChar char="q"/>
            </a:pPr>
            <a:r>
              <a:rPr lang="en-US" sz="2800" b="1" dirty="0">
                <a:solidFill>
                  <a:srgbClr val="130B77"/>
                </a:solidFill>
              </a:rPr>
              <a:t>Experiment parameters</a:t>
            </a:r>
          </a:p>
          <a:p>
            <a:pPr marL="457200" indent="-457200">
              <a:lnSpc>
                <a:spcPct val="121000"/>
              </a:lnSpc>
              <a:buFont typeface="Wingdings" pitchFamily="2" charset="2"/>
              <a:buChar char="q"/>
            </a:pPr>
            <a:r>
              <a:rPr lang="en-US" sz="2800" b="1" dirty="0">
                <a:solidFill>
                  <a:srgbClr val="130B77"/>
                </a:solidFill>
              </a:rPr>
              <a:t>ByPass Optics Design</a:t>
            </a:r>
          </a:p>
          <a:p>
            <a:pPr>
              <a:lnSpc>
                <a:spcPct val="121000"/>
              </a:lnSpc>
            </a:pPr>
            <a:r>
              <a:rPr lang="en-US" sz="2800" dirty="0">
                <a:solidFill>
                  <a:srgbClr val="130B77"/>
                </a:solidFill>
              </a:rPr>
              <a:t>		</a:t>
            </a:r>
            <a:r>
              <a:rPr lang="en-US" sz="2800" i="1" dirty="0">
                <a:solidFill>
                  <a:srgbClr val="130B77"/>
                </a:solidFill>
              </a:rPr>
              <a:t>– 3 quadrupoles</a:t>
            </a:r>
          </a:p>
          <a:p>
            <a:pPr>
              <a:lnSpc>
                <a:spcPct val="121000"/>
              </a:lnSpc>
            </a:pPr>
            <a:r>
              <a:rPr lang="en-US" sz="2800" i="1" dirty="0">
                <a:solidFill>
                  <a:srgbClr val="130B77"/>
                </a:solidFill>
              </a:rPr>
              <a:t>		– 5 quadrupoles</a:t>
            </a:r>
          </a:p>
          <a:p>
            <a:pPr>
              <a:lnSpc>
                <a:spcPct val="121000"/>
              </a:lnSpc>
            </a:pPr>
            <a:r>
              <a:rPr lang="en-US" sz="2800" i="1" dirty="0">
                <a:solidFill>
                  <a:srgbClr val="130B77"/>
                </a:solidFill>
              </a:rPr>
              <a:t>		– Real</a:t>
            </a:r>
          </a:p>
          <a:p>
            <a:pPr marL="457200" indent="-457200">
              <a:lnSpc>
                <a:spcPct val="121000"/>
              </a:lnSpc>
              <a:buFont typeface="Wingdings" pitchFamily="2" charset="2"/>
              <a:buChar char="q"/>
            </a:pPr>
            <a:r>
              <a:rPr lang="en-US" sz="2800" b="1" dirty="0">
                <a:solidFill>
                  <a:srgbClr val="130B77"/>
                </a:solidFill>
              </a:rPr>
              <a:t>Spin Tracking</a:t>
            </a:r>
            <a:endParaRPr lang="ru-RU" sz="2800" b="1" dirty="0">
              <a:solidFill>
                <a:srgbClr val="130B77"/>
              </a:solidFill>
            </a:endParaRPr>
          </a:p>
        </p:txBody>
      </p:sp>
      <p:sp>
        <p:nvSpPr>
          <p:cNvPr id="6" name="日付プレースホルダー 14">
            <a:extLst>
              <a:ext uri="{FF2B5EF4-FFF2-40B4-BE49-F238E27FC236}">
                <a16:creationId xmlns:a16="http://schemas.microsoft.com/office/drawing/2014/main" id="{7E040BBE-5EA6-CC7C-C2E4-3E9A16BCB263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  <a:endParaRPr lang="en-US" b="1" dirty="0">
              <a:solidFill>
                <a:srgbClr val="EDA117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86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217001"/>
            <a:ext cx="12179998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en-US" sz="3200" dirty="0">
                <a:solidFill>
                  <a:srgbClr val="130B7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EDM Search: «Frozen Spin»</a:t>
            </a: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3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018C6E-1485-D858-7E97-E13351BA73DB}"/>
                  </a:ext>
                </a:extLst>
              </p:cNvPr>
              <p:cNvSpPr txBox="1"/>
              <p:nvPr/>
            </p:nvSpPr>
            <p:spPr>
              <a:xfrm>
                <a:off x="436145" y="1630435"/>
                <a:ext cx="7339693" cy="2763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/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&amp;=</m:t>
                          </m:r>
                          <m:acc>
                            <m:accPr>
                              <m:chr m:val="⃗"/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𝑀𝐷𝑀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𝐸𝐷𝑀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𝑀𝐷𝑀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"/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+(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∥</m:t>
                                  </m:r>
                                </m:sub>
                              </m:sSub>
                              <m:d>
                                <m:dPr>
                                  <m:begChr m:val=""/>
                                  <m:endChr m:val="}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𝛾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𝛾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den>
                                      </m:f>
                                    </m:e>
                                  </m:d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⃗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×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</m:d>
                        </m:e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</m:e>
                        <m:e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𝐸𝐷𝑀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num>
                            <m:den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</m:eqArr>
                    </m:oMath>
                  </m:oMathPara>
                </a14:m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018C6E-1485-D858-7E97-E13351BA7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45" y="1630435"/>
                <a:ext cx="7339693" cy="2763385"/>
              </a:xfrm>
              <a:prstGeom prst="rect">
                <a:avLst/>
              </a:prstGeom>
              <a:blipFill>
                <a:blip r:embed="rId3"/>
                <a:stretch>
                  <a:fillRect t="-28311" r="-11399" b="-611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245420A-4839-807D-48AF-4B84E224814C}"/>
              </a:ext>
            </a:extLst>
          </p:cNvPr>
          <p:cNvSpPr txBox="1"/>
          <p:nvPr/>
        </p:nvSpPr>
        <p:spPr>
          <a:xfrm>
            <a:off x="4907669" y="1093209"/>
            <a:ext cx="2336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T-BMT Equations</a:t>
            </a:r>
            <a:endParaRPr lang="ru-RU" sz="2400" b="1" dirty="0"/>
          </a:p>
        </p:txBody>
      </p:sp>
      <p:sp>
        <p:nvSpPr>
          <p:cNvPr id="10" name="Стрелка влево 9">
            <a:extLst>
              <a:ext uri="{FF2B5EF4-FFF2-40B4-BE49-F238E27FC236}">
                <a16:creationId xmlns:a16="http://schemas.microsoft.com/office/drawing/2014/main" id="{62E4CE7A-521E-D66E-D24A-CB93345509F6}"/>
              </a:ext>
            </a:extLst>
          </p:cNvPr>
          <p:cNvSpPr/>
          <p:nvPr/>
        </p:nvSpPr>
        <p:spPr>
          <a:xfrm>
            <a:off x="7689796" y="2878111"/>
            <a:ext cx="1559859" cy="760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449C8B-BDDB-53EF-0A7B-E2139648F924}"/>
              </a:ext>
            </a:extLst>
          </p:cNvPr>
          <p:cNvSpPr txBox="1"/>
          <p:nvPr/>
        </p:nvSpPr>
        <p:spPr>
          <a:xfrm>
            <a:off x="9594173" y="2886289"/>
            <a:ext cx="1604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MDM term</a:t>
            </a:r>
            <a:endParaRPr lang="ru-RU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3D42C-88F0-3186-3F4E-2F1352E84660}"/>
              </a:ext>
            </a:extLst>
          </p:cNvPr>
          <p:cNvSpPr txBox="1"/>
          <p:nvPr/>
        </p:nvSpPr>
        <p:spPr>
          <a:xfrm>
            <a:off x="9249655" y="3309869"/>
            <a:ext cx="2727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</a:rPr>
              <a:t>both </a:t>
            </a:r>
          </a:p>
          <a:p>
            <a:r>
              <a:rPr lang="en-US" sz="2000" dirty="0">
                <a:effectLst/>
              </a:rPr>
              <a:t>electric &amp; magnetic field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FC58F-A6D4-77B5-26D4-8B90036EE193}"/>
              </a:ext>
            </a:extLst>
          </p:cNvPr>
          <p:cNvSpPr txBox="1"/>
          <p:nvPr/>
        </p:nvSpPr>
        <p:spPr>
          <a:xfrm>
            <a:off x="2289059" y="5716953"/>
            <a:ext cx="7793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eXGyreTermes"/>
              </a:rPr>
              <a:t>S</a:t>
            </a:r>
            <a:r>
              <a:rPr lang="en-US" sz="2000" b="1" dirty="0">
                <a:effectLst/>
                <a:latin typeface="TeXGyreTermes"/>
              </a:rPr>
              <a:t>pin retains its orientation during the </a:t>
            </a:r>
            <a:r>
              <a:rPr lang="en-US" sz="2000" b="1" u="sng" dirty="0">
                <a:effectLst/>
                <a:latin typeface="TeXGyreTermes"/>
              </a:rPr>
              <a:t>entire</a:t>
            </a:r>
            <a:r>
              <a:rPr lang="en-US" sz="2000" b="1" dirty="0">
                <a:effectLst/>
                <a:latin typeface="TeXGyreTermes"/>
              </a:rPr>
              <a:t> time of rotation in the ring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6E1831-7635-F9C4-D37C-AA72CDE3EF57}"/>
                  </a:ext>
                </a:extLst>
              </p:cNvPr>
              <p:cNvSpPr txBox="1"/>
              <p:nvPr/>
            </p:nvSpPr>
            <p:spPr>
              <a:xfrm>
                <a:off x="969925" y="4703705"/>
                <a:ext cx="1708877" cy="619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𝑚𝑐</m:t>
                          </m:r>
                        </m:den>
                      </m:f>
                      <m:r>
                        <a:rPr lang="ru-RU" sz="20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6E1831-7635-F9C4-D37C-AA72CDE3E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25" y="4703705"/>
                <a:ext cx="1708877" cy="619593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Стрелка вниз 19">
            <a:extLst>
              <a:ext uri="{FF2B5EF4-FFF2-40B4-BE49-F238E27FC236}">
                <a16:creationId xmlns:a16="http://schemas.microsoft.com/office/drawing/2014/main" id="{CD540D60-2260-3962-F5FD-7557C8706CC9}"/>
              </a:ext>
            </a:extLst>
          </p:cNvPr>
          <p:cNvSpPr/>
          <p:nvPr/>
        </p:nvSpPr>
        <p:spPr>
          <a:xfrm flipV="1">
            <a:off x="1716020" y="4432508"/>
            <a:ext cx="216686" cy="232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日付プレースホルダー 14">
            <a:extLst>
              <a:ext uri="{FF2B5EF4-FFF2-40B4-BE49-F238E27FC236}">
                <a16:creationId xmlns:a16="http://schemas.microsoft.com/office/drawing/2014/main" id="{A3350DC3-0457-4405-A5D6-1F7544BD67D5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  <a:endParaRPr lang="en-US" b="1" dirty="0">
              <a:solidFill>
                <a:srgbClr val="EDA117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6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217001"/>
            <a:ext cx="12179998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en-US" sz="3200" dirty="0">
                <a:solidFill>
                  <a:srgbClr val="130B7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EDM Search: «Quasi-Frozen Spin»</a:t>
            </a: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4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600C16-B4F5-7D96-B0A1-AC3417AAB292}"/>
              </a:ext>
            </a:extLst>
          </p:cNvPr>
          <p:cNvSpPr txBox="1"/>
          <p:nvPr/>
        </p:nvSpPr>
        <p:spPr>
          <a:xfrm>
            <a:off x="1766316" y="5281036"/>
            <a:ext cx="8659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eXGyreTermes"/>
              </a:rPr>
              <a:t>S</a:t>
            </a:r>
            <a:r>
              <a:rPr lang="en-US" sz="2000" b="1" dirty="0">
                <a:effectLst/>
                <a:latin typeface="TeXGyreTermes"/>
              </a:rPr>
              <a:t>pin </a:t>
            </a:r>
            <a:r>
              <a:rPr lang="en-US" sz="2000" b="1" u="sng" dirty="0">
                <a:effectLst/>
                <a:latin typeface="TeXGyreTermes"/>
              </a:rPr>
              <a:t>does not</a:t>
            </a:r>
            <a:r>
              <a:rPr lang="en-US" sz="2000" b="1" dirty="0">
                <a:effectLst/>
                <a:latin typeface="TeXGyreTermes"/>
              </a:rPr>
              <a:t> retain orientation throughout the entire period of circulation</a:t>
            </a:r>
          </a:p>
          <a:p>
            <a:r>
              <a:rPr lang="en-US" sz="2000" b="1" dirty="0">
                <a:latin typeface="TeXGyreTermes"/>
              </a:rPr>
              <a:t>BUT</a:t>
            </a:r>
            <a:r>
              <a:rPr lang="en-US" sz="2000" b="1" dirty="0">
                <a:effectLst/>
                <a:latin typeface="TeXGyreTermes"/>
              </a:rPr>
              <a:t> restores orientation on a straight section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3B5ED-50F0-4E8F-3FCE-ED9E6EB14BC4}"/>
                  </a:ext>
                </a:extLst>
              </p:cNvPr>
              <p:cNvSpPr txBox="1"/>
              <p:nvPr/>
            </p:nvSpPr>
            <p:spPr>
              <a:xfrm>
                <a:off x="5785186" y="2106797"/>
                <a:ext cx="2068857" cy="403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𝑎𝑟𝑐</m:t>
                          </m:r>
                        </m:sup>
                      </m:sSubSup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𝑎𝑟𝑐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3B5ED-50F0-4E8F-3FCE-ED9E6EB14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186" y="2106797"/>
                <a:ext cx="2068857" cy="40338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334AC3-2EE6-BE99-EB23-06F8FB56A5E0}"/>
                  </a:ext>
                </a:extLst>
              </p:cNvPr>
              <p:cNvSpPr txBox="1"/>
              <p:nvPr/>
            </p:nvSpPr>
            <p:spPr>
              <a:xfrm>
                <a:off x="5785185" y="2614852"/>
                <a:ext cx="3464756" cy="678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ru-RU" sz="2000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000" i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334AC3-2EE6-BE99-EB23-06F8FB56A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185" y="2614852"/>
                <a:ext cx="3464756" cy="678391"/>
              </a:xfrm>
              <a:prstGeom prst="rect">
                <a:avLst/>
              </a:prstGeom>
              <a:blipFill>
                <a:blip r:embed="rId4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F063E0-1217-F768-787B-E736AFAE96A4}"/>
                  </a:ext>
                </a:extLst>
              </p:cNvPr>
              <p:cNvSpPr txBox="1"/>
              <p:nvPr/>
            </p:nvSpPr>
            <p:spPr>
              <a:xfrm>
                <a:off x="1090445" y="2118618"/>
                <a:ext cx="43488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Spin Rotation in arc by magnetic field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F063E0-1217-F768-787B-E736AFAE9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5" y="2118618"/>
                <a:ext cx="4348819" cy="400110"/>
              </a:xfrm>
              <a:prstGeom prst="rect">
                <a:avLst/>
              </a:prstGeom>
              <a:blipFill>
                <a:blip r:embed="rId5"/>
                <a:stretch>
                  <a:fillRect l="-1453" t="-9375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B367CA-859D-BF4A-8F91-B85DDB354004}"/>
                  </a:ext>
                </a:extLst>
              </p:cNvPr>
              <p:cNvSpPr txBox="1"/>
              <p:nvPr/>
            </p:nvSpPr>
            <p:spPr>
              <a:xfrm>
                <a:off x="1082046" y="2777712"/>
                <a:ext cx="43572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Spin Rotation in Wien Filter by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field</a:t>
                </a:r>
                <a:endParaRPr lang="ru-RU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B367CA-859D-BF4A-8F91-B85DDB354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6" y="2777712"/>
                <a:ext cx="4357218" cy="400110"/>
              </a:xfrm>
              <a:prstGeom prst="rect">
                <a:avLst/>
              </a:prstGeom>
              <a:blipFill>
                <a:blip r:embed="rId6"/>
                <a:stretch>
                  <a:fillRect l="-1453" t="-6061" r="-581" b="-242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6AECA4-DF28-E3ED-280D-4C0D8349C028}"/>
                  </a:ext>
                </a:extLst>
              </p:cNvPr>
              <p:cNvSpPr txBox="1"/>
              <p:nvPr/>
            </p:nvSpPr>
            <p:spPr>
              <a:xfrm>
                <a:off x="5785185" y="1583730"/>
                <a:ext cx="12197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𝑎𝑟𝑐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6AECA4-DF28-E3ED-280D-4C0D8349C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185" y="1583730"/>
                <a:ext cx="121977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250C825-8AAF-7BCF-8FD2-E893DD9A4ED0}"/>
              </a:ext>
            </a:extLst>
          </p:cNvPr>
          <p:cNvSpPr txBox="1"/>
          <p:nvPr/>
        </p:nvSpPr>
        <p:spPr>
          <a:xfrm>
            <a:off x="2262561" y="1583730"/>
            <a:ext cx="3176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Momentum particle rotation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C8137-AF5C-04B6-8654-DDA6E0DF4CA5}"/>
                  </a:ext>
                </a:extLst>
              </p:cNvPr>
              <p:cNvSpPr txBox="1"/>
              <p:nvPr/>
            </p:nvSpPr>
            <p:spPr>
              <a:xfrm>
                <a:off x="5785185" y="3311477"/>
                <a:ext cx="2473243" cy="408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C8137-AF5C-04B6-8654-DDA6E0DF4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185" y="3311477"/>
                <a:ext cx="2473243" cy="408382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1B8F9C-1734-D017-12F1-A026386C3927}"/>
                  </a:ext>
                </a:extLst>
              </p:cNvPr>
              <p:cNvSpPr txBox="1"/>
              <p:nvPr/>
            </p:nvSpPr>
            <p:spPr>
              <a:xfrm>
                <a:off x="5785185" y="4346485"/>
                <a:ext cx="2040311" cy="4091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𝑎𝑟𝑐</m:t>
                          </m:r>
                        </m:sup>
                      </m:sSub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1B8F9C-1734-D017-12F1-A026386C3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185" y="4346485"/>
                <a:ext cx="2040311" cy="409151"/>
              </a:xfrm>
              <a:prstGeom prst="rect">
                <a:avLst/>
              </a:prstGeom>
              <a:blipFill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487D1BD-4865-3002-C4D6-3D94305295F5}"/>
              </a:ext>
            </a:extLst>
          </p:cNvPr>
          <p:cNvSpPr txBox="1"/>
          <p:nvPr/>
        </p:nvSpPr>
        <p:spPr>
          <a:xfrm>
            <a:off x="3541950" y="4346485"/>
            <a:ext cx="1897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«</a:t>
            </a:r>
            <a:r>
              <a:rPr lang="en-US" sz="2000" dirty="0"/>
              <a:t>QFS</a:t>
            </a:r>
            <a:r>
              <a:rPr lang="ru-RU" sz="2000" dirty="0"/>
              <a:t>»</a:t>
            </a:r>
            <a:r>
              <a:rPr lang="en-US" sz="2000" dirty="0"/>
              <a:t> condition</a:t>
            </a:r>
            <a:endParaRPr lang="ru-RU" sz="2000" dirty="0"/>
          </a:p>
        </p:txBody>
      </p:sp>
      <p:sp>
        <p:nvSpPr>
          <p:cNvPr id="34" name="日付プレースホルダー 14">
            <a:extLst>
              <a:ext uri="{FF2B5EF4-FFF2-40B4-BE49-F238E27FC236}">
                <a16:creationId xmlns:a16="http://schemas.microsoft.com/office/drawing/2014/main" id="{7F706E58-10F0-9CD0-4863-413C3BE5466F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  <a:endParaRPr lang="en-US" b="1" dirty="0">
              <a:solidFill>
                <a:srgbClr val="EDA117"/>
              </a:solidFill>
              <a:latin typeface="+mn-lt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CC8F59-0ADD-1D0B-47A5-B39E628842C7}"/>
                  </a:ext>
                </a:extLst>
              </p:cNvPr>
              <p:cNvSpPr txBox="1"/>
              <p:nvPr/>
            </p:nvSpPr>
            <p:spPr>
              <a:xfrm>
                <a:off x="5785185" y="3820244"/>
                <a:ext cx="1365813" cy="408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CC8F59-0ADD-1D0B-47A5-B39E62884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185" y="3820244"/>
                <a:ext cx="1365813" cy="408382"/>
              </a:xfrm>
              <a:prstGeom prst="rect">
                <a:avLst/>
              </a:prstGeom>
              <a:blipFill>
                <a:blip r:embed="rId10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AC2B305-21A4-0695-3763-9B9EC94469C7}"/>
              </a:ext>
            </a:extLst>
          </p:cNvPr>
          <p:cNvSpPr txBox="1"/>
          <p:nvPr/>
        </p:nvSpPr>
        <p:spPr>
          <a:xfrm>
            <a:off x="3304449" y="3828516"/>
            <a:ext cx="2134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zero Lorentz factor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9392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217001"/>
            <a:ext cx="12179998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Optics Modernization</a:t>
            </a:r>
            <a:endParaRPr lang="en-US" sz="3200" dirty="0">
              <a:solidFill>
                <a:srgbClr val="130B77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5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9BBC87-AE95-2E24-6795-E464C4E82B02}"/>
                  </a:ext>
                </a:extLst>
              </p:cNvPr>
              <p:cNvSpPr txBox="1"/>
              <p:nvPr/>
            </p:nvSpPr>
            <p:spPr>
              <a:xfrm>
                <a:off x="7798625" y="2081811"/>
                <a:ext cx="4200445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Initial Straight Section contains </a:t>
                </a:r>
                <a:br>
                  <a:rPr lang="en-US" sz="2000" dirty="0"/>
                </a:br>
                <a:r>
                  <a:rPr lang="en-US" sz="2000" dirty="0"/>
                  <a:t>MPD and SPD detectors and other</a:t>
                </a:r>
                <a:br>
                  <a:rPr lang="en-US" sz="2000" dirty="0"/>
                </a:b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Storage Ring mode</a:t>
                </a:r>
                <a:br>
                  <a:rPr lang="en-US" sz="2000" dirty="0"/>
                </a:br>
                <a:r>
                  <a:rPr lang="en-US" sz="2000" dirty="0"/>
                  <a:t>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sz="2000" dirty="0"/>
                  <a:t> s</a:t>
                </a:r>
                <a:r>
                  <a:rPr lang="ru-RU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9BBC87-AE95-2E24-6795-E464C4E8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625" y="2081811"/>
                <a:ext cx="4200445" cy="1631216"/>
              </a:xfrm>
              <a:prstGeom prst="rect">
                <a:avLst/>
              </a:prstGeom>
              <a:blipFill>
                <a:blip r:embed="rId3"/>
                <a:stretch>
                  <a:fillRect l="-1205" t="-2326" r="-602" b="-5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5CD5D6-A64E-0737-4309-F740E6EE5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48634"/>
            <a:ext cx="7798625" cy="4238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1AE10-CD4B-8723-ED94-3C3948E801F4}"/>
              </a:ext>
            </a:extLst>
          </p:cNvPr>
          <p:cNvSpPr txBox="1"/>
          <p:nvPr/>
        </p:nvSpPr>
        <p:spPr>
          <a:xfrm>
            <a:off x="2866817" y="5510983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Ion mode of NICA</a:t>
            </a:r>
            <a:endParaRPr lang="ru-RU" sz="2000" b="1" dirty="0"/>
          </a:p>
        </p:txBody>
      </p:sp>
      <p:sp>
        <p:nvSpPr>
          <p:cNvPr id="10" name="日付プレースホルダー 14">
            <a:extLst>
              <a:ext uri="{FF2B5EF4-FFF2-40B4-BE49-F238E27FC236}">
                <a16:creationId xmlns:a16="http://schemas.microsoft.com/office/drawing/2014/main" id="{943053E9-51C0-B986-08B4-AFF4BA89F2B1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  <a:endParaRPr lang="en-US" b="1" dirty="0">
              <a:solidFill>
                <a:srgbClr val="EDA117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49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217001"/>
            <a:ext cx="12179998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spcBef>
                <a:spcPts val="800"/>
              </a:spcBef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Optics Modernization</a:t>
            </a:r>
            <a:endParaRPr lang="en-US" sz="3200" dirty="0">
              <a:solidFill>
                <a:srgbClr val="130B77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6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F6B32EE-F76D-415B-377D-BC44957B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0" y="1030412"/>
            <a:ext cx="9690449" cy="5266800"/>
          </a:xfrm>
          <a:prstGeom prst="rect">
            <a:avLst/>
          </a:prstGeom>
        </p:spPr>
      </p:pic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A7793F97-AB9F-2972-9DB7-9FF56FC261C4}"/>
              </a:ext>
            </a:extLst>
          </p:cNvPr>
          <p:cNvCxnSpPr>
            <a:cxnSpLocks/>
          </p:cNvCxnSpPr>
          <p:nvPr/>
        </p:nvCxnSpPr>
        <p:spPr>
          <a:xfrm flipV="1">
            <a:off x="3928001" y="4541657"/>
            <a:ext cx="172669" cy="6608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6C100AE3-7A25-E0F3-19C5-9C5D9CCBD2B3}"/>
              </a:ext>
            </a:extLst>
          </p:cNvPr>
          <p:cNvCxnSpPr>
            <a:cxnSpLocks/>
          </p:cNvCxnSpPr>
          <p:nvPr/>
        </p:nvCxnSpPr>
        <p:spPr>
          <a:xfrm>
            <a:off x="4100671" y="4541657"/>
            <a:ext cx="396390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09E3B09F-F3FC-8FB1-B09B-8E8059D1C181}"/>
              </a:ext>
            </a:extLst>
          </p:cNvPr>
          <p:cNvCxnSpPr>
            <a:cxnSpLocks/>
          </p:cNvCxnSpPr>
          <p:nvPr/>
        </p:nvCxnSpPr>
        <p:spPr>
          <a:xfrm flipH="1" flipV="1">
            <a:off x="8064575" y="4541657"/>
            <a:ext cx="172800" cy="6608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675FF13-AE32-2B5C-7689-8B78D1DF02A0}"/>
              </a:ext>
            </a:extLst>
          </p:cNvPr>
          <p:cNvCxnSpPr>
            <a:cxnSpLocks/>
          </p:cNvCxnSpPr>
          <p:nvPr/>
        </p:nvCxnSpPr>
        <p:spPr>
          <a:xfrm>
            <a:off x="4100670" y="2465864"/>
            <a:ext cx="396390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AAB9C899-6A1A-1DA4-9227-4919E36DF342}"/>
              </a:ext>
            </a:extLst>
          </p:cNvPr>
          <p:cNvCxnSpPr>
            <a:cxnSpLocks/>
          </p:cNvCxnSpPr>
          <p:nvPr/>
        </p:nvCxnSpPr>
        <p:spPr>
          <a:xfrm flipH="1" flipV="1">
            <a:off x="3928001" y="1947479"/>
            <a:ext cx="172669" cy="5342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BF375FB-3D24-ADC1-1D2B-68E561AD3D02}"/>
              </a:ext>
            </a:extLst>
          </p:cNvPr>
          <p:cNvCxnSpPr>
            <a:cxnSpLocks/>
          </p:cNvCxnSpPr>
          <p:nvPr/>
        </p:nvCxnSpPr>
        <p:spPr>
          <a:xfrm flipV="1">
            <a:off x="8076376" y="1858574"/>
            <a:ext cx="149197" cy="6183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4F9210-70AB-1B0E-4F95-B9BE98EE2F23}"/>
              </a:ext>
            </a:extLst>
          </p:cNvPr>
          <p:cNvSpPr txBox="1"/>
          <p:nvPr/>
        </p:nvSpPr>
        <p:spPr>
          <a:xfrm>
            <a:off x="2931918" y="4541657"/>
            <a:ext cx="845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ByPass</a:t>
            </a:r>
            <a:endParaRPr lang="ru-RU" b="1" u="sn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8FFABC-2B5E-2395-78BB-5FD2C1419E5D}"/>
              </a:ext>
            </a:extLst>
          </p:cNvPr>
          <p:cNvSpPr txBox="1"/>
          <p:nvPr/>
        </p:nvSpPr>
        <p:spPr>
          <a:xfrm>
            <a:off x="5259885" y="4123707"/>
            <a:ext cx="168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Straight Section</a:t>
            </a:r>
            <a:endParaRPr lang="ru-RU" b="1" u="sn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A2F710-38D4-F816-DB00-1FF0991AD82B}"/>
              </a:ext>
            </a:extLst>
          </p:cNvPr>
          <p:cNvSpPr txBox="1"/>
          <p:nvPr/>
        </p:nvSpPr>
        <p:spPr>
          <a:xfrm>
            <a:off x="8379119" y="4541657"/>
            <a:ext cx="83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ByPass</a:t>
            </a:r>
            <a:endParaRPr lang="ru-RU" b="1" u="sng" dirty="0"/>
          </a:p>
        </p:txBody>
      </p:sp>
      <p:sp>
        <p:nvSpPr>
          <p:cNvPr id="38" name="日付プレースホルダー 14">
            <a:extLst>
              <a:ext uri="{FF2B5EF4-FFF2-40B4-BE49-F238E27FC236}">
                <a16:creationId xmlns:a16="http://schemas.microsoft.com/office/drawing/2014/main" id="{5C9C880A-B2EF-50CC-9266-2EDD386DEECD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  <a:endParaRPr lang="en-US" b="1" dirty="0">
              <a:solidFill>
                <a:srgbClr val="EDA117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4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104982"/>
            <a:ext cx="12179998" cy="64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21000"/>
              </a:lnSpc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Experiment parameters</a:t>
            </a: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7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FF9CDF-A3A6-33F8-4D6B-5AB1B683D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594" y="923546"/>
            <a:ext cx="6569535" cy="5409530"/>
          </a:xfrm>
          <a:prstGeom prst="rect">
            <a:avLst/>
          </a:prstGeom>
        </p:spPr>
      </p:pic>
      <p:sp>
        <p:nvSpPr>
          <p:cNvPr id="3" name="Рамка 2">
            <a:extLst>
              <a:ext uri="{FF2B5EF4-FFF2-40B4-BE49-F238E27FC236}">
                <a16:creationId xmlns:a16="http://schemas.microsoft.com/office/drawing/2014/main" id="{F3823B12-E81F-AE60-7403-A8AE15180509}"/>
              </a:ext>
            </a:extLst>
          </p:cNvPr>
          <p:cNvSpPr/>
          <p:nvPr/>
        </p:nvSpPr>
        <p:spPr>
          <a:xfrm>
            <a:off x="9384095" y="5653349"/>
            <a:ext cx="1912882" cy="625455"/>
          </a:xfrm>
          <a:prstGeom prst="frame">
            <a:avLst>
              <a:gd name="adj1" fmla="val 17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4B3EE924-0509-927C-54B4-D4FA6D4E2FD3}"/>
              </a:ext>
            </a:extLst>
          </p:cNvPr>
          <p:cNvSpPr/>
          <p:nvPr/>
        </p:nvSpPr>
        <p:spPr>
          <a:xfrm>
            <a:off x="9384095" y="2150457"/>
            <a:ext cx="1912882" cy="625455"/>
          </a:xfrm>
          <a:prstGeom prst="frame">
            <a:avLst>
              <a:gd name="adj1" fmla="val 17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117F68-7D1B-AFFB-BD38-8278D1A09A2F}"/>
                  </a:ext>
                </a:extLst>
              </p:cNvPr>
              <p:cNvSpPr txBox="1"/>
              <p:nvPr/>
            </p:nvSpPr>
            <p:spPr>
              <a:xfrm>
                <a:off x="257175" y="2327706"/>
                <a:ext cx="5012911" cy="2573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«</a:t>
                </a:r>
                <a:r>
                  <a:rPr lang="en-US" dirty="0"/>
                  <a:t>Magic</a:t>
                </a:r>
                <a:r>
                  <a:rPr lang="ru-RU" dirty="0"/>
                  <a:t>»</a:t>
                </a:r>
                <a:r>
                  <a:rPr lang="en-US" dirty="0"/>
                  <a:t> energy only for electrostatic machines. </a:t>
                </a:r>
                <a:br>
                  <a:rPr lang="en-US" dirty="0"/>
                </a:br>
                <a:r>
                  <a:rPr lang="en-US" dirty="0"/>
                  <a:t>NICA has </a:t>
                </a:r>
                <a:r>
                  <a:rPr lang="en-US" u="sng" dirty="0"/>
                  <a:t>magnetic</a:t>
                </a:r>
                <a:r>
                  <a:rPr lang="en-US" dirty="0"/>
                  <a:t> arcs!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Particles magnetic moment anomaly  </a:t>
                </a:r>
                <a:br>
                  <a:rPr lang="en-US" dirty="0"/>
                </a:br>
                <a:r>
                  <a:rPr lang="en-US" dirty="0"/>
                  <a:t>deutron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=−0.1429</m:t>
                    </m:r>
                  </m:oMath>
                </a14:m>
                <a:r>
                  <a:rPr lang="en-US" dirty="0"/>
                  <a:t>, proton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=1.7928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0.25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240</m:t>
                    </m:r>
                  </m:oMath>
                </a14:m>
                <a:r>
                  <a:rPr lang="en-US" dirty="0"/>
                  <a:t> MeV (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=1.129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eXGyreTermes"/>
                  </a:rPr>
                  <a:t>T</a:t>
                </a:r>
                <a:r>
                  <a:rPr lang="en-US" sz="1800" dirty="0">
                    <a:effectLst/>
                    <a:latin typeface="TeXGyreTermes"/>
                  </a:rPr>
                  <a:t>he largest scattering cross-section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270</m:t>
                    </m:r>
                  </m:oMath>
                </a14:m>
                <a:r>
                  <a:rPr lang="en-US" sz="1800" dirty="0">
                    <a:effectLst/>
                    <a:latin typeface="TeXGyreTermes"/>
                  </a:rPr>
                  <a:t> MeV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117F68-7D1B-AFFB-BD38-8278D1A0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2327706"/>
                <a:ext cx="5012911" cy="2573782"/>
              </a:xfrm>
              <a:prstGeom prst="rect">
                <a:avLst/>
              </a:prstGeom>
              <a:blipFill>
                <a:blip r:embed="rId4"/>
                <a:stretch>
                  <a:fillRect l="-758" b="-3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0AC2604-2BF6-02B9-A43A-41927A35BEF2}"/>
              </a:ext>
            </a:extLst>
          </p:cNvPr>
          <p:cNvSpPr txBox="1"/>
          <p:nvPr/>
        </p:nvSpPr>
        <p:spPr>
          <a:xfrm>
            <a:off x="572545" y="1889816"/>
            <a:ext cx="2536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Energy of experiment</a:t>
            </a:r>
            <a:endParaRPr lang="ru-RU" sz="2000" b="1" dirty="0"/>
          </a:p>
        </p:txBody>
      </p:sp>
      <p:sp>
        <p:nvSpPr>
          <p:cNvPr id="8" name="日付プレースホルダー 14">
            <a:extLst>
              <a:ext uri="{FF2B5EF4-FFF2-40B4-BE49-F238E27FC236}">
                <a16:creationId xmlns:a16="http://schemas.microsoft.com/office/drawing/2014/main" id="{74FA6E3C-7277-CF46-CE2D-3B7223AF1DF0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  <a:endParaRPr lang="en-US" b="1" dirty="0">
              <a:solidFill>
                <a:srgbClr val="EDA117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71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104982"/>
            <a:ext cx="12179998" cy="64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21000"/>
              </a:lnSpc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ByPass Optics Design</a:t>
            </a: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8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0D65AB-9988-9CCF-9648-6D1140C65879}"/>
              </a:ext>
            </a:extLst>
          </p:cNvPr>
          <p:cNvSpPr txBox="1"/>
          <p:nvPr/>
        </p:nvSpPr>
        <p:spPr>
          <a:xfrm>
            <a:off x="396207" y="1277110"/>
            <a:ext cx="5487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eXGyreTermes"/>
              </a:rPr>
              <a:t>G</a:t>
            </a:r>
            <a:r>
              <a:rPr lang="en-US" sz="2000" b="1" dirty="0">
                <a:effectLst/>
                <a:latin typeface="TeXGyreTermes"/>
              </a:rPr>
              <a:t>eometry of arcs is planned to remain unchanged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13FAD-2A25-9A35-4A07-960CA7BDD6E8}"/>
              </a:ext>
            </a:extLst>
          </p:cNvPr>
          <p:cNvSpPr txBox="1"/>
          <p:nvPr/>
        </p:nvSpPr>
        <p:spPr>
          <a:xfrm>
            <a:off x="7568412" y="1277110"/>
            <a:ext cx="37821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eXGyreTermes"/>
              </a:rPr>
              <a:t>use NICA for various experiments </a:t>
            </a:r>
            <a:endParaRPr lang="en-US" sz="2000" b="1" dirty="0"/>
          </a:p>
        </p:txBody>
      </p:sp>
      <p:sp>
        <p:nvSpPr>
          <p:cNvPr id="10" name="Стрелка вправо 9">
            <a:extLst>
              <a:ext uri="{FF2B5EF4-FFF2-40B4-BE49-F238E27FC236}">
                <a16:creationId xmlns:a16="http://schemas.microsoft.com/office/drawing/2014/main" id="{436170EC-14B7-5813-0CA8-103742EBF790}"/>
              </a:ext>
            </a:extLst>
          </p:cNvPr>
          <p:cNvSpPr/>
          <p:nvPr/>
        </p:nvSpPr>
        <p:spPr>
          <a:xfrm>
            <a:off x="6124332" y="1280354"/>
            <a:ext cx="1203804" cy="44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DACD7F-29F6-7ADC-7EC8-6E3C6080ED96}"/>
                  </a:ext>
                </a:extLst>
              </p:cNvPr>
              <p:cNvSpPr txBox="1"/>
              <p:nvPr/>
            </p:nvSpPr>
            <p:spPr>
              <a:xfrm>
                <a:off x="9300456" y="2529733"/>
                <a:ext cx="1827808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=503.04</m:t>
                    </m:r>
                  </m:oMath>
                </a14:m>
                <a:r>
                  <a:rPr lang="en-US" sz="2000" dirty="0"/>
                  <a:t> m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𝑎𝑟𝑐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=142.15</m:t>
                    </m:r>
                  </m:oMath>
                </a14:m>
                <a:r>
                  <a:rPr lang="en-US" sz="2000" dirty="0"/>
                  <a:t> m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=109.6</m:t>
                    </m:r>
                  </m:oMath>
                </a14:m>
                <a:r>
                  <a:rPr lang="en-US" sz="2000" dirty="0"/>
                  <a:t> m</a:t>
                </a:r>
                <a:endParaRPr lang="ru-R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DACD7F-29F6-7ADC-7EC8-6E3C6080E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456" y="2529733"/>
                <a:ext cx="1827808" cy="923330"/>
              </a:xfrm>
              <a:prstGeom prst="rect">
                <a:avLst/>
              </a:prstGeom>
              <a:blipFill>
                <a:blip r:embed="rId3"/>
                <a:stretch>
                  <a:fillRect l="-4828" t="-9589" r="-7586" b="-16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C591FB-B8FD-FB18-C415-F3CA37893456}"/>
                  </a:ext>
                </a:extLst>
              </p:cNvPr>
              <p:cNvSpPr txBox="1"/>
              <p:nvPr/>
            </p:nvSpPr>
            <p:spPr>
              <a:xfrm>
                <a:off x="9279836" y="4120151"/>
                <a:ext cx="2319674" cy="1374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2000" b="1" dirty="0"/>
                  <a:t>For beam deflection</a:t>
                </a:r>
                <a:br>
                  <a:rPr lang="en-US" sz="2000" b="1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=9°</m:t>
                      </m:r>
                    </m:oMath>
                  </m:oMathPara>
                </a14:m>
                <a:br>
                  <a:rPr lang="en-US" sz="20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𝑑𝑖𝑝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𝐵𝑃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sz="2000" dirty="0"/>
                  <a:t> cm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T</a:t>
                </a:r>
                <a:endParaRPr lang="ru-R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C591FB-B8FD-FB18-C415-F3CA37893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836" y="4120151"/>
                <a:ext cx="2319674" cy="1374094"/>
              </a:xfrm>
              <a:prstGeom prst="rect">
                <a:avLst/>
              </a:prstGeom>
              <a:blipFill>
                <a:blip r:embed="rId4"/>
                <a:stretch>
                  <a:fillRect l="-2717" t="-2752" r="-1630" b="-73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21395F5D-7429-46D8-3023-A95EFCF0D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71" y="1911578"/>
            <a:ext cx="8011221" cy="4354132"/>
          </a:xfrm>
          <a:prstGeom prst="rect">
            <a:avLst/>
          </a:prstGeom>
        </p:spPr>
      </p:pic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A555346-02DF-F37B-FA45-0FDE5A27059A}"/>
              </a:ext>
            </a:extLst>
          </p:cNvPr>
          <p:cNvCxnSpPr>
            <a:cxnSpLocks/>
          </p:cNvCxnSpPr>
          <p:nvPr/>
        </p:nvCxnSpPr>
        <p:spPr>
          <a:xfrm flipV="1">
            <a:off x="2948587" y="4829420"/>
            <a:ext cx="226850" cy="5623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39365441-780B-408F-2AA1-7B7A6EEEBF3D}"/>
              </a:ext>
            </a:extLst>
          </p:cNvPr>
          <p:cNvCxnSpPr>
            <a:cxnSpLocks/>
          </p:cNvCxnSpPr>
          <p:nvPr/>
        </p:nvCxnSpPr>
        <p:spPr>
          <a:xfrm>
            <a:off x="3157244" y="4829420"/>
            <a:ext cx="31072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5A3F338B-A4BF-4710-E84C-6B79F39D48AC}"/>
              </a:ext>
            </a:extLst>
          </p:cNvPr>
          <p:cNvCxnSpPr>
            <a:cxnSpLocks/>
          </p:cNvCxnSpPr>
          <p:nvPr/>
        </p:nvCxnSpPr>
        <p:spPr>
          <a:xfrm>
            <a:off x="7763564" y="4917175"/>
            <a:ext cx="9469" cy="201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51E2BA2C-1A0F-512E-6400-E993AC6D63E4}"/>
              </a:ext>
            </a:extLst>
          </p:cNvPr>
          <p:cNvCxnSpPr>
            <a:cxnSpLocks/>
          </p:cNvCxnSpPr>
          <p:nvPr/>
        </p:nvCxnSpPr>
        <p:spPr>
          <a:xfrm flipV="1">
            <a:off x="3035729" y="3142383"/>
            <a:ext cx="3228787" cy="69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412C24E-2911-28BD-EDE1-085F7C0326B3}"/>
              </a:ext>
            </a:extLst>
          </p:cNvPr>
          <p:cNvSpPr txBox="1"/>
          <p:nvPr/>
        </p:nvSpPr>
        <p:spPr>
          <a:xfrm>
            <a:off x="2069878" y="4742579"/>
            <a:ext cx="94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ByPass</a:t>
            </a:r>
            <a:endParaRPr lang="ru-RU" b="1" u="sn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38854C-8E3F-3A22-B27C-9F514AE4DB2B}"/>
              </a:ext>
            </a:extLst>
          </p:cNvPr>
          <p:cNvSpPr txBox="1"/>
          <p:nvPr/>
        </p:nvSpPr>
        <p:spPr>
          <a:xfrm>
            <a:off x="3882700" y="4402492"/>
            <a:ext cx="172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Straight Section</a:t>
            </a:r>
            <a:endParaRPr lang="ru-RU" b="1" u="sn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FDEBDA-63C5-CAA9-46B6-783913913EA5}"/>
              </a:ext>
            </a:extLst>
          </p:cNvPr>
          <p:cNvSpPr txBox="1"/>
          <p:nvPr/>
        </p:nvSpPr>
        <p:spPr>
          <a:xfrm>
            <a:off x="6477603" y="4742579"/>
            <a:ext cx="91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ByPass</a:t>
            </a:r>
            <a:endParaRPr lang="ru-RU" b="1" u="sng" dirty="0"/>
          </a:p>
        </p:txBody>
      </p: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1321E9EC-A012-41B5-46A1-702302831044}"/>
              </a:ext>
            </a:extLst>
          </p:cNvPr>
          <p:cNvCxnSpPr>
            <a:cxnSpLocks/>
          </p:cNvCxnSpPr>
          <p:nvPr/>
        </p:nvCxnSpPr>
        <p:spPr>
          <a:xfrm flipH="1" flipV="1">
            <a:off x="6264516" y="4807198"/>
            <a:ext cx="229381" cy="570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9002B532-CA96-8EE4-8EFE-7E2B4AF5A43C}"/>
              </a:ext>
            </a:extLst>
          </p:cNvPr>
          <p:cNvCxnSpPr>
            <a:cxnSpLocks/>
          </p:cNvCxnSpPr>
          <p:nvPr/>
        </p:nvCxnSpPr>
        <p:spPr>
          <a:xfrm flipH="1" flipV="1">
            <a:off x="2891544" y="2617805"/>
            <a:ext cx="144185" cy="531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972CD56D-21F7-C377-023B-14A3749C7EB8}"/>
              </a:ext>
            </a:extLst>
          </p:cNvPr>
          <p:cNvCxnSpPr>
            <a:cxnSpLocks/>
          </p:cNvCxnSpPr>
          <p:nvPr/>
        </p:nvCxnSpPr>
        <p:spPr>
          <a:xfrm flipV="1">
            <a:off x="6277663" y="2691851"/>
            <a:ext cx="180802" cy="4505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日付プレースホルダー 14">
            <a:extLst>
              <a:ext uri="{FF2B5EF4-FFF2-40B4-BE49-F238E27FC236}">
                <a16:creationId xmlns:a16="http://schemas.microsoft.com/office/drawing/2014/main" id="{6FFCFC54-6224-1305-3E17-ABA3BC1D762B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  <a:endParaRPr lang="en-US" b="1" dirty="0">
              <a:solidFill>
                <a:srgbClr val="EDA117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92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A7C3D24-5A4A-D7C9-5D56-18763A96CB8C}"/>
              </a:ext>
            </a:extLst>
          </p:cNvPr>
          <p:cNvSpPr txBox="1"/>
          <p:nvPr/>
        </p:nvSpPr>
        <p:spPr>
          <a:xfrm>
            <a:off x="0" y="104982"/>
            <a:ext cx="12179998" cy="64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lnSpc>
                <a:spcPct val="121000"/>
              </a:lnSpc>
            </a:pPr>
            <a:r>
              <a:rPr lang="en-US" sz="3200" b="1" dirty="0">
                <a:solidFill>
                  <a:srgbClr val="130B77"/>
                </a:solidFill>
                <a:latin typeface="+mn-lt"/>
              </a:rPr>
              <a:t>ByPass </a:t>
            </a:r>
            <a:r>
              <a:rPr lang="en-US" sz="3200" dirty="0">
                <a:solidFill>
                  <a:srgbClr val="130B77"/>
                </a:solidFill>
                <a:latin typeface="+mn-lt"/>
              </a:rPr>
              <a:t>3 quadrupoles</a:t>
            </a:r>
            <a:endParaRPr lang="en-US" sz="3200" b="1" dirty="0">
              <a:solidFill>
                <a:srgbClr val="130B77"/>
              </a:solidFill>
              <a:latin typeface="+mn-lt"/>
            </a:endParaRPr>
          </a:p>
        </p:txBody>
      </p:sp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D145A065-F6A8-7579-73B7-DE26D8BD9AA5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88ae095048.jpg" descr="88ae095048.jpg">
            <a:extLst>
              <a:ext uri="{FF2B5EF4-FFF2-40B4-BE49-F238E27FC236}">
                <a16:creationId xmlns:a16="http://schemas.microsoft.com/office/drawing/2014/main" id="{74DBCC04-0EAA-EE67-00D5-F1556FC2ED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40535"/>
            <a:ext cx="438616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スライド番号プレースホルダー 16">
            <a:extLst>
              <a:ext uri="{FF2B5EF4-FFF2-40B4-BE49-F238E27FC236}">
                <a16:creationId xmlns:a16="http://schemas.microsoft.com/office/drawing/2014/main" id="{21398AF6-EFA6-3BB9-D429-744CB2EF286C}"/>
              </a:ext>
            </a:extLst>
          </p:cNvPr>
          <p:cNvSpPr txBox="1">
            <a:spLocks/>
          </p:cNvSpPr>
          <p:nvPr/>
        </p:nvSpPr>
        <p:spPr>
          <a:xfrm>
            <a:off x="11325983" y="6502296"/>
            <a:ext cx="2849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z="1400" smtClean="0">
                <a:solidFill>
                  <a:srgbClr val="EDA117"/>
                </a:solidFill>
                <a:latin typeface="+mn-lt"/>
              </a:rPr>
              <a:pPr/>
              <a:t>9</a:t>
            </a:fld>
            <a:endParaRPr lang="ru-RU" sz="1400" dirty="0">
              <a:solidFill>
                <a:srgbClr val="EDA117"/>
              </a:solidFill>
              <a:latin typeface="+mn-lt"/>
            </a:endParaRPr>
          </a:p>
        </p:txBody>
      </p:sp>
      <p:sp>
        <p:nvSpPr>
          <p:cNvPr id="23" name="テキスト ボックス 91">
            <a:extLst>
              <a:ext uri="{FF2B5EF4-FFF2-40B4-BE49-F238E27FC236}">
                <a16:creationId xmlns:a16="http://schemas.microsoft.com/office/drawing/2014/main" id="{75862D24-6075-23A2-BE91-EAD325A24ACF}"/>
              </a:ext>
            </a:extLst>
          </p:cNvPr>
          <p:cNvSpPr txBox="1"/>
          <p:nvPr/>
        </p:nvSpPr>
        <p:spPr>
          <a:xfrm>
            <a:off x="-12001" y="6426948"/>
            <a:ext cx="121919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IX </a:t>
            </a:r>
            <a:r>
              <a:rPr lang="ru-RU" sz="1200" b="1" dirty="0">
                <a:solidFill>
                  <a:srgbClr val="EDA117"/>
                </a:solidFill>
                <a:latin typeface="+mn-lt"/>
                <a:ea typeface="Batang" panose="02030600000101010101" pitchFamily="18" charset="-127"/>
                <a:cs typeface="Adobe Hebrew" panose="02040503050201020203" pitchFamily="18" charset="-79"/>
              </a:rPr>
              <a:t>Международная конференция ЛаПлаз-2023</a:t>
            </a:r>
            <a:endParaRPr lang="ru-RU" sz="1200" b="1" dirty="0">
              <a:solidFill>
                <a:srgbClr val="EDA1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200" dirty="0">
                <a:solidFill>
                  <a:srgbClr val="EDA1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551F30A-2EC6-D6CB-6FCA-F954C20588DA}"/>
              </a:ext>
            </a:extLst>
          </p:cNvPr>
          <p:cNvCxnSpPr>
            <a:cxnSpLocks/>
          </p:cNvCxnSpPr>
          <p:nvPr/>
        </p:nvCxnSpPr>
        <p:spPr>
          <a:xfrm>
            <a:off x="-28313" y="900675"/>
            <a:ext cx="12208311" cy="0"/>
          </a:xfrm>
          <a:prstGeom prst="line">
            <a:avLst/>
          </a:prstGeom>
          <a:ln w="28575">
            <a:solidFill>
              <a:srgbClr val="EA66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63747F-4765-5664-161C-4EFC02EDD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48" y="1939534"/>
            <a:ext cx="10800000" cy="2325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F6FE08-31EF-72BD-0A65-382C905FB5D6}"/>
              </a:ext>
            </a:extLst>
          </p:cNvPr>
          <p:cNvSpPr txBox="1"/>
          <p:nvPr/>
        </p:nvSpPr>
        <p:spPr>
          <a:xfrm>
            <a:off x="5099156" y="1160612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Schematic diagram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C08E12-EFF7-D38D-6CAD-FCDE95903A47}"/>
                  </a:ext>
                </a:extLst>
              </p:cNvPr>
              <p:cNvSpPr txBox="1"/>
              <p:nvPr/>
            </p:nvSpPr>
            <p:spPr>
              <a:xfrm>
                <a:off x="3020291" y="4570873"/>
                <a:ext cx="4906856" cy="1506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3 quadrupoles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Symmetrical straight section to arc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Deflection by 1 m in alternative straight section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M1 and M2 matching sections – identical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dirty="0"/>
                  <a:t>Total length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𝑞𝑢𝑎𝑑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=503.46</m:t>
                    </m:r>
                  </m:oMath>
                </a14:m>
                <a:r>
                  <a:rPr lang="en-US" sz="1800" dirty="0"/>
                  <a:t> m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C08E12-EFF7-D38D-6CAD-FCDE95903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291" y="4570873"/>
                <a:ext cx="4906856" cy="1506759"/>
              </a:xfrm>
              <a:prstGeom prst="rect">
                <a:avLst/>
              </a:prstGeom>
              <a:blipFill>
                <a:blip r:embed="rId4"/>
                <a:stretch>
                  <a:fillRect l="-775" t="-2521" r="-258" b="-42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日付プレースホルダー 14">
            <a:extLst>
              <a:ext uri="{FF2B5EF4-FFF2-40B4-BE49-F238E27FC236}">
                <a16:creationId xmlns:a16="http://schemas.microsoft.com/office/drawing/2014/main" id="{DF83BF3D-5527-AE42-EB33-83015B0FFB80}"/>
              </a:ext>
            </a:extLst>
          </p:cNvPr>
          <p:cNvSpPr txBox="1"/>
          <p:nvPr/>
        </p:nvSpPr>
        <p:spPr>
          <a:xfrm>
            <a:off x="-28313" y="6525379"/>
            <a:ext cx="120171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>
                <a:solidFill>
                  <a:srgbClr val="EDA117"/>
                </a:solidFill>
                <a:latin typeface="+mn-lt"/>
                <a:cs typeface="Calibri" panose="020F0502020204030204" pitchFamily="34" charset="0"/>
              </a:rPr>
              <a:t>29/03/2023</a:t>
            </a:r>
            <a:endParaRPr lang="en-US" b="1" dirty="0">
              <a:solidFill>
                <a:srgbClr val="EDA117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655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6397</TotalTime>
  <Words>820</Words>
  <Application>Microsoft Macintosh PowerPoint</Application>
  <PresentationFormat>Широкоэкранный</PresentationFormat>
  <Paragraphs>168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Helvetica Neue</vt:lpstr>
      <vt:lpstr>TeXGyreTermes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17</cp:revision>
  <cp:lastPrinted>2023-03-29T07:03:36Z</cp:lastPrinted>
  <dcterms:created xsi:type="dcterms:W3CDTF">2023-03-28T08:31:18Z</dcterms:created>
  <dcterms:modified xsi:type="dcterms:W3CDTF">2023-04-03T19:25:21Z</dcterms:modified>
</cp:coreProperties>
</file>