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/>
    <p:restoredTop sz="96281"/>
  </p:normalViewPr>
  <p:slideViewPr>
    <p:cSldViewPr snapToGrid="0">
      <p:cViewPr>
        <p:scale>
          <a:sx n="66" d="100"/>
          <a:sy n="66" d="100"/>
        </p:scale>
        <p:origin x="72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B5536-CD7B-A875-7249-C3CA4BCDD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8115D-4596-A86A-489A-7BECA088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5BE45-0ADC-95BC-1BD2-C883DB98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5C414-762B-2427-E972-062E3A4A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70327-8F56-48E4-2D72-84FD6BC1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2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ACDA5-A689-5ED5-5553-B464EE78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D10FA1-1956-BF60-197C-6173ED77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1301-E621-F965-5FBC-093CC70B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18174-3D5C-6990-6B4B-4DEEB5C3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AA9399-1875-22DB-58F8-5FADB50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4FB194-D321-BD3C-CA6D-3FB626BF6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45C96E-7426-FD6B-40D2-10B3E86D7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501F9-CF98-74DB-A5A4-AA8EFE07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8A813-08FA-C98F-FAC3-4969E38F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F78E9-2E50-F6CA-E078-8F6693A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8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FA831-709E-2B3B-1CE9-0A821DCF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73439-C48D-EAAC-07E8-B720FCF8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2F88D2-D3B0-D35A-CCEA-267D03A7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7779C-F0BB-5FF5-B81F-C51190AF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AB470-7AB5-58F4-671C-40E68A1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AC014-A01C-5FD6-1CC0-E399BA75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68709-E697-83C7-117C-A53CA427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EAB93B-6FAF-17FC-A4BF-7D68F781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2FDC1-45AB-ACAD-1495-04894918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0DED0-E78C-E305-C81E-B74FB2F3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7F138-80E4-A49C-24D1-8EE34A05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021B2-99A2-F6A5-A23A-2E09EAE5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ECA50-3C01-71F4-CA31-A47D1A06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CAB46E-A2CA-89B6-B7DC-E890A345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4B8405-7CCC-AFD4-1132-00351116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EF5C26-D53F-F12B-5502-7739B9C3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89A96-3F1A-D72E-0482-6EAF372A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8CDA78-C65A-61A0-E03D-1DDE219C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06459-038E-0018-38C5-4226116A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1E223B-1E52-2DF4-98D0-1E306AEAF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2DC0B-5294-4A48-15A1-29182F76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0746CD-7276-BC9D-83D1-C64E37C8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EC1FA8-ED9A-E9D8-2871-EB4123E1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6AD796-EF4A-9F07-7842-8160DA7C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91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9972A-7BF3-0106-1117-B5198521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CD4EF3-4913-F501-B297-1E676538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6181C0-CF7A-3AAB-37BC-D8837F13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4004DF-DF75-750A-0B85-72752CAD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4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0AEBA4-E6B8-318D-76DE-9751521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0D5C8C-16F8-70C8-1F9F-6CB57C56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4ED329-B0B2-1309-183E-4DD9151E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13754-97F6-D818-CEC7-FBC651BE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5AA9A-E1D3-CC23-C7B2-77F926AB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E9E36C-4714-FBFE-199B-840FB24A4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EE8EF-B4FB-4173-A951-0A6A81E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496AFB-1CA6-1123-1EAE-664AEE5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D89FB-08CE-F7FB-9CBE-22EFF418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53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F0CB1-EDE7-0D7F-A794-54FEA6D8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E6FDE8-5F94-5B12-F110-AD784C163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8F21AB-8F66-307C-9D66-85B5D205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AD126-DCD3-A8BE-5181-B3D93D17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A80D74-8A4B-CA9B-DFE4-582B2CD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CF9F45-4C7C-3F9F-AA8E-88153C1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46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4400E-08E4-B146-DD22-C9019C9E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BE28D-5702-708B-88C6-53BE88EE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3C09F7-3FFA-19B9-610E-9A3027B5E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8536-B4A5-BC4E-836A-379E7CBC1B2C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B0B5C-978A-DB98-BEDB-B325EF70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B66CE-2185-8FC3-7EE8-6908519DE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0EE7-8659-B14B-808E-8A96B616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3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タイトル 1">
            <a:extLst>
              <a:ext uri="{FF2B5EF4-FFF2-40B4-BE49-F238E27FC236}">
                <a16:creationId xmlns:a16="http://schemas.microsoft.com/office/drawing/2014/main" id="{EC95219A-77B4-EFDC-CDFA-F86DA7445CE8}"/>
              </a:ext>
            </a:extLst>
          </p:cNvPr>
          <p:cNvSpPr txBox="1"/>
          <p:nvPr/>
        </p:nvSpPr>
        <p:spPr>
          <a:xfrm>
            <a:off x="28313" y="564678"/>
            <a:ext cx="12179998" cy="4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spcBef>
                <a:spcPts val="800"/>
              </a:spcBef>
            </a:pPr>
            <a:r>
              <a:rPr lang="en-US" sz="2800" dirty="0"/>
              <a:t>Russian Particle Accelerators Conference RuPAC'23</a:t>
            </a:r>
          </a:p>
        </p:txBody>
      </p:sp>
      <p:sp>
        <p:nvSpPr>
          <p:cNvPr id="5" name="正方形/長方形 43">
            <a:extLst>
              <a:ext uri="{FF2B5EF4-FFF2-40B4-BE49-F238E27FC236}">
                <a16:creationId xmlns:a16="http://schemas.microsoft.com/office/drawing/2014/main" id="{13BC4EC6-4799-08A8-071E-64EA6A2D1354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88ae095048.jpg" descr="88ae095048.jpg">
            <a:extLst>
              <a:ext uri="{FF2B5EF4-FFF2-40B4-BE49-F238E27FC236}">
                <a16:creationId xmlns:a16="http://schemas.microsoft.com/office/drawing/2014/main" id="{1948ACF1-DC50-210D-DCE2-226386F8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185" y="4085062"/>
            <a:ext cx="2159208" cy="2118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88ae095048.jpg" descr="88ae095048.jpg">
            <a:extLst>
              <a:ext uri="{FF2B5EF4-FFF2-40B4-BE49-F238E27FC236}">
                <a16:creationId xmlns:a16="http://schemas.microsoft.com/office/drawing/2014/main" id="{FC001913-6FA1-BF81-822A-F6A3BAB8C4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スライド番号プレースホルダー 16">
            <a:extLst>
              <a:ext uri="{FF2B5EF4-FFF2-40B4-BE49-F238E27FC236}">
                <a16:creationId xmlns:a16="http://schemas.microsoft.com/office/drawing/2014/main" id="{DF4CE010-BE85-CBD3-143D-81072D882B9F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346002-98E9-AB93-D58C-8F0813D6025A}"/>
              </a:ext>
            </a:extLst>
          </p:cNvPr>
          <p:cNvCxnSpPr>
            <a:cxnSpLocks/>
          </p:cNvCxnSpPr>
          <p:nvPr/>
        </p:nvCxnSpPr>
        <p:spPr>
          <a:xfrm>
            <a:off x="-12001" y="3622639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日付プレースホルダー 14">
            <a:extLst>
              <a:ext uri="{FF2B5EF4-FFF2-40B4-BE49-F238E27FC236}">
                <a16:creationId xmlns:a16="http://schemas.microsoft.com/office/drawing/2014/main" id="{938490F4-6043-38B5-08E1-891057B026B0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04/0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7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12" name="テキスト ボックス 91">
            <a:extLst>
              <a:ext uri="{FF2B5EF4-FFF2-40B4-BE49-F238E27FC236}">
                <a16:creationId xmlns:a16="http://schemas.microsoft.com/office/drawing/2014/main" id="{F23F71D0-6F37-D70F-69FD-A7D1CE401675}"/>
              </a:ext>
            </a:extLst>
          </p:cNvPr>
          <p:cNvSpPr txBox="1"/>
          <p:nvPr/>
        </p:nvSpPr>
        <p:spPr>
          <a:xfrm>
            <a:off x="-12001" y="6525379"/>
            <a:ext cx="1219199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Dubna,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3" name="Picture 2" descr="IX International Symposium on &quot;Optics &amp; its applications&quot; (1-5 August 2020)  · JINR (Indico)">
            <a:extLst>
              <a:ext uri="{FF2B5EF4-FFF2-40B4-BE49-F238E27FC236}">
                <a16:creationId xmlns:a16="http://schemas.microsoft.com/office/drawing/2014/main" id="{0E3A35FE-B2DB-3BA7-A2FE-97268C76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0" y="4085062"/>
            <a:ext cx="2149028" cy="18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タイトル 1">
            <a:extLst>
              <a:ext uri="{FF2B5EF4-FFF2-40B4-BE49-F238E27FC236}">
                <a16:creationId xmlns:a16="http://schemas.microsoft.com/office/drawing/2014/main" id="{7DDB734D-F665-32E8-E9FA-6D2FA992CDBD}"/>
              </a:ext>
            </a:extLst>
          </p:cNvPr>
          <p:cNvSpPr txBox="1"/>
          <p:nvPr/>
        </p:nvSpPr>
        <p:spPr>
          <a:xfrm>
            <a:off x="28313" y="2503021"/>
            <a:ext cx="12151685" cy="4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spcBef>
                <a:spcPts val="800"/>
              </a:spcBef>
            </a:pPr>
            <a:r>
              <a:rPr lang="en-US" sz="2800" dirty="0"/>
              <a:t>ByPass NICA for QFS</a:t>
            </a:r>
            <a:endParaRPr lang="ru-RU" sz="2800" dirty="0">
              <a:ln>
                <a:noFill/>
              </a:ln>
              <a:solidFill>
                <a:srgbClr val="130B77"/>
              </a:solidFill>
              <a:effectLst/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B0EB1D3-E8F3-B359-A86E-CDF8DB1E1DC0}"/>
              </a:ext>
            </a:extLst>
          </p:cNvPr>
          <p:cNvCxnSpPr>
            <a:cxnSpLocks/>
          </p:cNvCxnSpPr>
          <p:nvPr/>
        </p:nvCxnSpPr>
        <p:spPr>
          <a:xfrm>
            <a:off x="0" y="1645024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33C90570-7C94-37FA-8D32-A8C5679ACAA8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88ae095048.jpg" descr="88ae095048.jpg">
            <a:extLst>
              <a:ext uri="{FF2B5EF4-FFF2-40B4-BE49-F238E27FC236}">
                <a16:creationId xmlns:a16="http://schemas.microsoft.com/office/drawing/2014/main" id="{91F2724D-D5B1-3A4C-753A-8B018AE46EA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スライド番号プレースホルダー 16">
            <a:extLst>
              <a:ext uri="{FF2B5EF4-FFF2-40B4-BE49-F238E27FC236}">
                <a16:creationId xmlns:a16="http://schemas.microsoft.com/office/drawing/2014/main" id="{1770C665-4998-780B-1C34-832334AE1276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19" name="日付プレースホルダー 14">
            <a:extLst>
              <a:ext uri="{FF2B5EF4-FFF2-40B4-BE49-F238E27FC236}">
                <a16:creationId xmlns:a16="http://schemas.microsoft.com/office/drawing/2014/main" id="{2929E998-DE64-BDC9-B1BC-A506A33C66C8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05/09/2023</a:t>
            </a:r>
          </a:p>
        </p:txBody>
      </p:sp>
      <p:sp>
        <p:nvSpPr>
          <p:cNvPr id="20" name="テキスト ボックス 91">
            <a:extLst>
              <a:ext uri="{FF2B5EF4-FFF2-40B4-BE49-F238E27FC236}">
                <a16:creationId xmlns:a16="http://schemas.microsoft.com/office/drawing/2014/main" id="{90A65CA7-1B0A-F3B2-4371-011ED587588A}"/>
              </a:ext>
            </a:extLst>
          </p:cNvPr>
          <p:cNvSpPr txBox="1"/>
          <p:nvPr/>
        </p:nvSpPr>
        <p:spPr>
          <a:xfrm>
            <a:off x="-12001" y="644981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RuPAC’23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Novosibirsk,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2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タイトル 1">
            <a:extLst>
              <a:ext uri="{FF2B5EF4-FFF2-40B4-BE49-F238E27FC236}">
                <a16:creationId xmlns:a16="http://schemas.microsoft.com/office/drawing/2014/main" id="{FB94F589-1269-10F2-798C-C8104D0550D6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b="1" dirty="0">
                <a:ln>
                  <a:noFill/>
                </a:ln>
                <a:solidFill>
                  <a:srgbClr val="130B77"/>
                </a:solidFill>
                <a:effectLst/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Reasons of modernization</a:t>
            </a:r>
            <a:endParaRPr lang="ru-RU" sz="3200" b="1" dirty="0">
              <a:ln>
                <a:noFill/>
              </a:ln>
              <a:solidFill>
                <a:srgbClr val="130B77"/>
              </a:solidFill>
              <a:effectLst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AD61677-8DE2-36F7-9124-4A27B001854B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正方形/長方形 43">
            <a:extLst>
              <a:ext uri="{FF2B5EF4-FFF2-40B4-BE49-F238E27FC236}">
                <a16:creationId xmlns:a16="http://schemas.microsoft.com/office/drawing/2014/main" id="{8C70098A-72CC-486C-5145-6A7161EACA0A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9" name="88ae095048.jpg" descr="88ae095048.jpg">
            <a:extLst>
              <a:ext uri="{FF2B5EF4-FFF2-40B4-BE49-F238E27FC236}">
                <a16:creationId xmlns:a16="http://schemas.microsoft.com/office/drawing/2014/main" id="{2A94AD9A-BBC2-CDBB-6056-27D2069043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スライド番号プレースホルダー 16">
            <a:extLst>
              <a:ext uri="{FF2B5EF4-FFF2-40B4-BE49-F238E27FC236}">
                <a16:creationId xmlns:a16="http://schemas.microsoft.com/office/drawing/2014/main" id="{565B8B48-6886-CA8C-EBBE-F47F93BAFAEA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2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41" name="日付プレースホルダー 14">
            <a:extLst>
              <a:ext uri="{FF2B5EF4-FFF2-40B4-BE49-F238E27FC236}">
                <a16:creationId xmlns:a16="http://schemas.microsoft.com/office/drawing/2014/main" id="{AF4E4108-9BA5-5C98-58F4-28ACB610FDA7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05/09/2023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2EDE4B96-6B5A-18A9-660C-83A425F8DCE9}"/>
              </a:ext>
            </a:extLst>
          </p:cNvPr>
          <p:cNvSpPr txBox="1"/>
          <p:nvPr/>
        </p:nvSpPr>
        <p:spPr>
          <a:xfrm>
            <a:off x="-12001" y="644981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RuPAC’23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Novosibirsk,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9311A7-82EA-8FF4-925D-57B7057DCDDE}"/>
                  </a:ext>
                </a:extLst>
              </p:cNvPr>
              <p:cNvSpPr txBox="1"/>
              <p:nvPr/>
            </p:nvSpPr>
            <p:spPr>
              <a:xfrm>
                <a:off x="1041400" y="1520785"/>
                <a:ext cx="10109200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There are two main reasons for magneto-optical structure modernization. </a:t>
                </a:r>
                <a:br>
                  <a:rPr lang="en-US" sz="2200" dirty="0">
                    <a:solidFill>
                      <a:srgbClr val="000000"/>
                    </a:solidFill>
                    <a:effectLst/>
                  </a:rPr>
                </a:br>
                <a:br>
                  <a:rPr lang="en-US" sz="2200" dirty="0">
                    <a:solidFill>
                      <a:srgbClr val="000000"/>
                    </a:solidFill>
                    <a:effectLst/>
                  </a:rPr>
                </a:br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Firstly, space lack for Wien Filters in already existing straight sections. </a:t>
                </a:r>
                <a:br>
                  <a:rPr lang="en-US" sz="2200" dirty="0">
                    <a:solidFill>
                      <a:srgbClr val="000000"/>
                    </a:solidFill>
                    <a:effectLst/>
                  </a:rPr>
                </a:br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Secondly, the available magneto-optics assumes NICA ring in the collider mode. But EDM search experiments involve long-term retention and preservation of polarized coherent beam at a time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00"/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rgbClr val="000000"/>
                            </a:solidFill>
                            <a:effectLst/>
                          </a:rPr>
                          <m:t>𝑇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000000"/>
                            </a:solidFill>
                            <a:effectLst/>
                          </a:rPr>
                          <m:t>𝑆𝐶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</a:rPr>
                      <m:t>∼1000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 sec.</a:t>
                </a:r>
                <a:br>
                  <a:rPr lang="en-US" sz="2200" dirty="0">
                    <a:solidFill>
                      <a:srgbClr val="000000"/>
                    </a:solidFill>
                    <a:effectLst/>
                  </a:rPr>
                </a:br>
                <a:endParaRPr lang="en-US" sz="2200" dirty="0">
                  <a:solidFill>
                    <a:srgbClr val="000000"/>
                  </a:solidFill>
                  <a:effectLst/>
                </a:endParaRPr>
              </a:p>
              <a:p>
                <a:pPr algn="just"/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Therefore, proposed the modernization by introduction of ByPass channels to create an alternative straight section, parallel to the original one. Thus, NICA can be used as a Storage Ring. Such rings can carry out EDM search experiments with polarized deuterons at QFS regime.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9311A7-82EA-8FF4-925D-57B7057D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1520785"/>
                <a:ext cx="10109200" cy="3816429"/>
              </a:xfrm>
              <a:prstGeom prst="rect">
                <a:avLst/>
              </a:prstGeom>
              <a:blipFill>
                <a:blip r:embed="rId3"/>
                <a:stretch>
                  <a:fillRect l="-879" t="-993" r="-879" b="-2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6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タイトル 1">
            <a:extLst>
              <a:ext uri="{FF2B5EF4-FFF2-40B4-BE49-F238E27FC236}">
                <a16:creationId xmlns:a16="http://schemas.microsoft.com/office/drawing/2014/main" id="{FB94F589-1269-10F2-798C-C8104D0550D6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b="1" dirty="0">
                <a:ln>
                  <a:noFill/>
                </a:ln>
                <a:solidFill>
                  <a:srgbClr val="130B77"/>
                </a:solidFill>
                <a:effectLst/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General NICA ByPass Concept</a:t>
            </a:r>
            <a:endParaRPr lang="ru-RU" sz="3200" b="1" dirty="0">
              <a:ln>
                <a:noFill/>
              </a:ln>
              <a:solidFill>
                <a:srgbClr val="130B77"/>
              </a:solidFill>
              <a:effectLst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AD61677-8DE2-36F7-9124-4A27B001854B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94470F9-A992-AFE1-A36C-0A1DE417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03" y="1069362"/>
            <a:ext cx="10152580" cy="5331523"/>
          </a:xfrm>
          <a:prstGeom prst="rect">
            <a:avLst/>
          </a:prstGeom>
        </p:spPr>
      </p:pic>
      <p:sp>
        <p:nvSpPr>
          <p:cNvPr id="38" name="正方形/長方形 43">
            <a:extLst>
              <a:ext uri="{FF2B5EF4-FFF2-40B4-BE49-F238E27FC236}">
                <a16:creationId xmlns:a16="http://schemas.microsoft.com/office/drawing/2014/main" id="{8C70098A-72CC-486C-5145-6A7161EACA0A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9" name="88ae095048.jpg" descr="88ae095048.jpg">
            <a:extLst>
              <a:ext uri="{FF2B5EF4-FFF2-40B4-BE49-F238E27FC236}">
                <a16:creationId xmlns:a16="http://schemas.microsoft.com/office/drawing/2014/main" id="{2A94AD9A-BBC2-CDBB-6056-27D2069043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スライド番号プレースホルダー 16">
            <a:extLst>
              <a:ext uri="{FF2B5EF4-FFF2-40B4-BE49-F238E27FC236}">
                <a16:creationId xmlns:a16="http://schemas.microsoft.com/office/drawing/2014/main" id="{565B8B48-6886-CA8C-EBBE-F47F93BAFAEA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3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41" name="日付プレースホルダー 14">
            <a:extLst>
              <a:ext uri="{FF2B5EF4-FFF2-40B4-BE49-F238E27FC236}">
                <a16:creationId xmlns:a16="http://schemas.microsoft.com/office/drawing/2014/main" id="{AF4E4108-9BA5-5C98-58F4-28ACB610FDA7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05/09/2023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2EDE4B96-6B5A-18A9-660C-83A425F8DCE9}"/>
              </a:ext>
            </a:extLst>
          </p:cNvPr>
          <p:cNvSpPr txBox="1"/>
          <p:nvPr/>
        </p:nvSpPr>
        <p:spPr>
          <a:xfrm>
            <a:off x="-12001" y="644981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RuPAC’23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Novosibirsk,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2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タイトル 1">
            <a:extLst>
              <a:ext uri="{FF2B5EF4-FFF2-40B4-BE49-F238E27FC236}">
                <a16:creationId xmlns:a16="http://schemas.microsoft.com/office/drawing/2014/main" id="{FB94F589-1269-10F2-798C-C8104D0550D6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b="1" dirty="0">
                <a:ln>
                  <a:noFill/>
                </a:ln>
                <a:solidFill>
                  <a:srgbClr val="130B77"/>
                </a:solidFill>
                <a:effectLst/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 &amp; Energy</a:t>
            </a:r>
            <a:endParaRPr lang="ru-RU" sz="3200" b="1" dirty="0">
              <a:ln>
                <a:noFill/>
              </a:ln>
              <a:solidFill>
                <a:srgbClr val="130B77"/>
              </a:solidFill>
              <a:effectLst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AD61677-8DE2-36F7-9124-4A27B001854B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正方形/長方形 43">
            <a:extLst>
              <a:ext uri="{FF2B5EF4-FFF2-40B4-BE49-F238E27FC236}">
                <a16:creationId xmlns:a16="http://schemas.microsoft.com/office/drawing/2014/main" id="{8C70098A-72CC-486C-5145-6A7161EACA0A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9" name="88ae095048.jpg" descr="88ae095048.jpg">
            <a:extLst>
              <a:ext uri="{FF2B5EF4-FFF2-40B4-BE49-F238E27FC236}">
                <a16:creationId xmlns:a16="http://schemas.microsoft.com/office/drawing/2014/main" id="{2A94AD9A-BBC2-CDBB-6056-27D2069043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スライド番号プレースホルダー 16">
            <a:extLst>
              <a:ext uri="{FF2B5EF4-FFF2-40B4-BE49-F238E27FC236}">
                <a16:creationId xmlns:a16="http://schemas.microsoft.com/office/drawing/2014/main" id="{565B8B48-6886-CA8C-EBBE-F47F93BAFAEA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4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41" name="日付プレースホルダー 14">
            <a:extLst>
              <a:ext uri="{FF2B5EF4-FFF2-40B4-BE49-F238E27FC236}">
                <a16:creationId xmlns:a16="http://schemas.microsoft.com/office/drawing/2014/main" id="{AF4E4108-9BA5-5C98-58F4-28ACB610FDA7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05/09/2023</a:t>
            </a:r>
          </a:p>
        </p:txBody>
      </p:sp>
      <p:sp>
        <p:nvSpPr>
          <p:cNvPr id="42" name="テキスト ボックス 91">
            <a:extLst>
              <a:ext uri="{FF2B5EF4-FFF2-40B4-BE49-F238E27FC236}">
                <a16:creationId xmlns:a16="http://schemas.microsoft.com/office/drawing/2014/main" id="{2EDE4B96-6B5A-18A9-660C-83A425F8DCE9}"/>
              </a:ext>
            </a:extLst>
          </p:cNvPr>
          <p:cNvSpPr txBox="1"/>
          <p:nvPr/>
        </p:nvSpPr>
        <p:spPr>
          <a:xfrm>
            <a:off x="-12001" y="644981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RuPAC’23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Novosibirsk,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9311A7-82EA-8FF4-925D-57B7057DCDDE}"/>
                  </a:ext>
                </a:extLst>
              </p:cNvPr>
              <p:cNvSpPr txBox="1"/>
              <p:nvPr/>
            </p:nvSpPr>
            <p:spPr>
              <a:xfrm>
                <a:off x="1025279" y="1601198"/>
                <a:ext cx="10141442" cy="384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u="sng" dirty="0">
                    <a:solidFill>
                      <a:srgbClr val="000000"/>
                    </a:solidFill>
                    <a:effectLst/>
                  </a:rPr>
                  <a:t>Energy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 defined by polarimetry needs:</a:t>
                </a:r>
                <a:br>
                  <a:rPr lang="en-US" sz="2200" dirty="0">
                    <a:solidFill>
                      <a:srgbClr val="000000"/>
                    </a:solidFill>
                    <a:effectLst/>
                  </a:rPr>
                </a:br>
                <a:br>
                  <a:rPr lang="en-US" sz="2200" dirty="0">
                    <a:solidFill>
                      <a:srgbClr val="000000"/>
                    </a:solidFill>
                    <a:effectLst/>
                  </a:rPr>
                </a:br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The largest scattering cross-section on carbon target polarimeter 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270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 MeV.</a:t>
                </a:r>
              </a:p>
              <a:p>
                <a:endParaRPr lang="en-US" sz="2200" dirty="0">
                  <a:solidFill>
                    <a:srgbClr val="000000"/>
                  </a:solidFill>
                </a:endParaRPr>
              </a:p>
              <a:p>
                <a:r>
                  <a:rPr lang="en-US" sz="2200" u="sng" dirty="0">
                    <a:solidFill>
                      <a:srgbClr val="000000"/>
                    </a:solidFill>
                  </a:rPr>
                  <a:t>Particle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defined:</a:t>
                </a:r>
                <a:br>
                  <a:rPr lang="en-US" sz="2200" dirty="0">
                    <a:solidFill>
                      <a:srgbClr val="000000"/>
                    </a:solidFill>
                    <a:effectLst/>
                  </a:rPr>
                </a:br>
                <a:endParaRPr lang="en-US" sz="220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At QFS method spin oscillates in the magnetic arc around the direction of the pulse within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.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For a deuteron magnetic moment anomaly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00"/>
                        </a:solidFill>
                        <a:effectLst/>
                      </a:rPr>
                      <m:t>-0.1429</m:t>
                    </m:r>
                    <m:r>
                      <m:rPr>
                        <m:nor/>
                      </m:rPr>
                      <a:rPr lang="en-US" sz="2200" b="0" i="0" dirty="0" smtClean="0">
                        <a:solidFill>
                          <a:srgbClr val="000000"/>
                        </a:solidFill>
                        <a:effectLst/>
                      </a:rPr>
                      <m:t>,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for the proton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00"/>
                        </a:solidFill>
                        <a:effectLst/>
                      </a:rPr>
                      <m:t>1.7928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.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</a:rPr>
                  <a:t>F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or deuterons takes a value of the order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∼0.25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For protons is too large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/2&gt;1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9311A7-82EA-8FF4-925D-57B7057D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9" y="1601198"/>
                <a:ext cx="10141442" cy="3842527"/>
              </a:xfrm>
              <a:prstGeom prst="rect">
                <a:avLst/>
              </a:prstGeom>
              <a:blipFill>
                <a:blip r:embed="rId3"/>
                <a:stretch>
                  <a:fillRect l="-750" t="-1320" b="-2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79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タイトル 1">
            <a:extLst>
              <a:ext uri="{FF2B5EF4-FFF2-40B4-BE49-F238E27FC236}">
                <a16:creationId xmlns:a16="http://schemas.microsoft.com/office/drawing/2014/main" id="{FB94F589-1269-10F2-798C-C8104D0550D6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Possible ByPass Optics </a:t>
            </a:r>
            <a:endParaRPr lang="ru-RU" sz="3200" b="1" dirty="0">
              <a:ln>
                <a:noFill/>
              </a:ln>
              <a:solidFill>
                <a:srgbClr val="130B77"/>
              </a:solidFill>
              <a:effectLst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AD61677-8DE2-36F7-9124-4A27B001854B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76A3CD-5240-6062-0F2B-02DBD9A5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3" y="1704997"/>
            <a:ext cx="5752739" cy="12387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8CAC81-E7B2-9EFB-C0CF-4F02B98B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3" y="3270136"/>
            <a:ext cx="5498981" cy="2965034"/>
          </a:xfrm>
          <a:prstGeom prst="rect">
            <a:avLst/>
          </a:prstGeom>
        </p:spPr>
      </p:pic>
      <p:sp>
        <p:nvSpPr>
          <p:cNvPr id="6" name="正方形/長方形 43">
            <a:extLst>
              <a:ext uri="{FF2B5EF4-FFF2-40B4-BE49-F238E27FC236}">
                <a16:creationId xmlns:a16="http://schemas.microsoft.com/office/drawing/2014/main" id="{D41365C2-817E-7A0E-2B1D-2261C81857B7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88ae095048.jpg" descr="88ae095048.jpg">
            <a:extLst>
              <a:ext uri="{FF2B5EF4-FFF2-40B4-BE49-F238E27FC236}">
                <a16:creationId xmlns:a16="http://schemas.microsoft.com/office/drawing/2014/main" id="{09807ED9-7BF3-EAE5-9F4F-AD734CA759A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スライド番号プレースホルダー 16">
            <a:extLst>
              <a:ext uri="{FF2B5EF4-FFF2-40B4-BE49-F238E27FC236}">
                <a16:creationId xmlns:a16="http://schemas.microsoft.com/office/drawing/2014/main" id="{724275E8-9C74-ADF2-81D8-F4A503BA12B7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5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9" name="日付プレースホルダー 14">
            <a:extLst>
              <a:ext uri="{FF2B5EF4-FFF2-40B4-BE49-F238E27FC236}">
                <a16:creationId xmlns:a16="http://schemas.microsoft.com/office/drawing/2014/main" id="{E50EF6BF-F863-919C-C68F-44618705D203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05/09/2023</a:t>
            </a:r>
          </a:p>
        </p:txBody>
      </p:sp>
      <p:sp>
        <p:nvSpPr>
          <p:cNvPr id="10" name="テキスト ボックス 91">
            <a:extLst>
              <a:ext uri="{FF2B5EF4-FFF2-40B4-BE49-F238E27FC236}">
                <a16:creationId xmlns:a16="http://schemas.microsoft.com/office/drawing/2014/main" id="{151FCEF9-5257-E120-4FD5-12452FDDE7CD}"/>
              </a:ext>
            </a:extLst>
          </p:cNvPr>
          <p:cNvSpPr txBox="1"/>
          <p:nvPr/>
        </p:nvSpPr>
        <p:spPr>
          <a:xfrm>
            <a:off x="-12001" y="644981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RuPAC’23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Novosibirsk,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B21026-6826-C421-B22C-BD0A26620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92359"/>
            <a:ext cx="5752740" cy="13885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8D5A34-2983-5043-52CF-1ABB0EB77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879" y="3161143"/>
            <a:ext cx="5498981" cy="3183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15109B-1E43-B70A-0E55-614118C7FF3A}"/>
              </a:ext>
            </a:extLst>
          </p:cNvPr>
          <p:cNvSpPr txBox="1"/>
          <p:nvPr/>
        </p:nvSpPr>
        <p:spPr>
          <a:xfrm>
            <a:off x="2087043" y="1040781"/>
            <a:ext cx="1867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 Quadrupoles</a:t>
            </a:r>
            <a:endParaRPr lang="ru-RU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4ADDA-9C6D-EFC7-88C6-690B07BF4BCE}"/>
              </a:ext>
            </a:extLst>
          </p:cNvPr>
          <p:cNvSpPr txBox="1"/>
          <p:nvPr/>
        </p:nvSpPr>
        <p:spPr>
          <a:xfrm>
            <a:off x="8038459" y="1070544"/>
            <a:ext cx="1867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5 Quadrupoles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3233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タイトル 1">
            <a:extLst>
              <a:ext uri="{FF2B5EF4-FFF2-40B4-BE49-F238E27FC236}">
                <a16:creationId xmlns:a16="http://schemas.microsoft.com/office/drawing/2014/main" id="{FB94F589-1269-10F2-798C-C8104D0550D6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Fully adopted Twiss-functions with Wien Filters</a:t>
            </a:r>
            <a:endParaRPr lang="ru-RU" sz="3200" b="1" dirty="0">
              <a:ln>
                <a:noFill/>
              </a:ln>
              <a:solidFill>
                <a:srgbClr val="130B77"/>
              </a:solidFill>
              <a:effectLst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AD61677-8DE2-36F7-9124-4A27B001854B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A3A670-3D3E-8015-04E8-EE4C40E4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2" y="3191628"/>
            <a:ext cx="5906198" cy="31261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41B50C-E8D4-4D6E-8E77-322B922B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742584"/>
            <a:ext cx="5906198" cy="1354885"/>
          </a:xfrm>
          <a:prstGeom prst="rect">
            <a:avLst/>
          </a:prstGeom>
        </p:spPr>
      </p:pic>
      <p:sp>
        <p:nvSpPr>
          <p:cNvPr id="14" name="正方形/長方形 43">
            <a:extLst>
              <a:ext uri="{FF2B5EF4-FFF2-40B4-BE49-F238E27FC236}">
                <a16:creationId xmlns:a16="http://schemas.microsoft.com/office/drawing/2014/main" id="{71957E71-4490-DC58-65D4-DE58E05F3BD4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88ae095048.jpg" descr="88ae095048.jpg">
            <a:extLst>
              <a:ext uri="{FF2B5EF4-FFF2-40B4-BE49-F238E27FC236}">
                <a16:creationId xmlns:a16="http://schemas.microsoft.com/office/drawing/2014/main" id="{8FD43062-06EF-080F-5C7B-ACB9F88EAA1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スライド番号プレースホルダー 16">
            <a:extLst>
              <a:ext uri="{FF2B5EF4-FFF2-40B4-BE49-F238E27FC236}">
                <a16:creationId xmlns:a16="http://schemas.microsoft.com/office/drawing/2014/main" id="{09DB4B6B-C516-DD6A-BDB0-A3EFEA6090A4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6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0AE3B5DC-0561-AEA2-819D-EB4A23E39581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05/09/2023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16F5C8D8-1C0B-BB8D-81D5-09A32737F9D1}"/>
              </a:ext>
            </a:extLst>
          </p:cNvPr>
          <p:cNvSpPr txBox="1"/>
          <p:nvPr/>
        </p:nvSpPr>
        <p:spPr>
          <a:xfrm>
            <a:off x="-12001" y="644981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RuPAC’23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Novosibirsk,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C3FEBF-96C5-404C-4047-AD83D2C70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410" y="1843799"/>
            <a:ext cx="5005888" cy="44978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638EB1-7B4E-B491-B2D9-2553EDAF00E7}"/>
              </a:ext>
            </a:extLst>
          </p:cNvPr>
          <p:cNvSpPr txBox="1"/>
          <p:nvPr/>
        </p:nvSpPr>
        <p:spPr>
          <a:xfrm>
            <a:off x="6780410" y="987517"/>
            <a:ext cx="50058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200" dirty="0">
                <a:ln>
                  <a:noFill/>
                </a:ln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Straight Sectio</a:t>
            </a:r>
            <a:r>
              <a:rPr lang="en-US" sz="2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  <a:r>
              <a:rPr lang="en-US" sz="2200" dirty="0">
                <a:ln>
                  <a:noFill/>
                </a:ln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Wien Filters </a:t>
            </a:r>
            <a:br>
              <a:rPr lang="en-US" sz="2200" dirty="0">
                <a:ln>
                  <a:noFill/>
                </a:ln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n>
                  <a:noFill/>
                </a:ln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restore spin rotation in Arc</a:t>
            </a:r>
            <a:endParaRPr lang="ru-RU" sz="2200" dirty="0">
              <a:ln>
                <a:noFill/>
              </a:ln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86BE6E-B733-8F2C-CA86-0CD13D5219D4}"/>
              </a:ext>
            </a:extLst>
          </p:cNvPr>
          <p:cNvSpPr txBox="1"/>
          <p:nvPr/>
        </p:nvSpPr>
        <p:spPr>
          <a:xfrm>
            <a:off x="443802" y="1077713"/>
            <a:ext cx="5906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200" dirty="0">
                <a:ln>
                  <a:noFill/>
                </a:ln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Straight Sectio</a:t>
            </a:r>
            <a:r>
              <a:rPr lang="en-US" sz="2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 is Fully Regular</a:t>
            </a:r>
            <a:endParaRPr lang="ru-RU" sz="2200" dirty="0">
              <a:ln>
                <a:noFill/>
              </a:ln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729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307</Words>
  <Application>Microsoft Macintosh PowerPoint</Application>
  <PresentationFormat>Широкоэкранный</PresentationFormat>
  <Paragraphs>47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 Neue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5</cp:revision>
  <dcterms:created xsi:type="dcterms:W3CDTF">2023-09-05T10:11:07Z</dcterms:created>
  <dcterms:modified xsi:type="dcterms:W3CDTF">2023-09-05T11:34:53Z</dcterms:modified>
</cp:coreProperties>
</file>