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8" r:id="rId23"/>
    <p:sldId id="277" r:id="rId24"/>
    <p:sldId id="285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trcj plmrchk" userId="babd0a2422a576b2" providerId="LiveId" clId="{4DF21D8B-D8E7-49B7-9075-851AD123D92E}"/>
    <pc:docChg chg="custSel modSld">
      <pc:chgData name="ptrcj plmrchk" userId="babd0a2422a576b2" providerId="LiveId" clId="{4DF21D8B-D8E7-49B7-9075-851AD123D92E}" dt="2024-04-08T16:44:45.265" v="184" actId="20577"/>
      <pc:docMkLst>
        <pc:docMk/>
      </pc:docMkLst>
      <pc:sldChg chg="modSp mod">
        <pc:chgData name="ptrcj plmrchk" userId="babd0a2422a576b2" providerId="LiveId" clId="{4DF21D8B-D8E7-49B7-9075-851AD123D92E}" dt="2024-04-08T15:19:03.269" v="64" actId="20577"/>
        <pc:sldMkLst>
          <pc:docMk/>
          <pc:sldMk cId="657851157" sldId="256"/>
        </pc:sldMkLst>
        <pc:spChg chg="mod">
          <ac:chgData name="ptrcj plmrchk" userId="babd0a2422a576b2" providerId="LiveId" clId="{4DF21D8B-D8E7-49B7-9075-851AD123D92E}" dt="2024-04-08T15:19:03.269" v="64" actId="20577"/>
          <ac:spMkLst>
            <pc:docMk/>
            <pc:sldMk cId="657851157" sldId="256"/>
            <ac:spMk id="2" creationId="{1BD33978-49A8-3D57-2823-97BD91494505}"/>
          </ac:spMkLst>
        </pc:spChg>
      </pc:sldChg>
      <pc:sldChg chg="modSp mod">
        <pc:chgData name="ptrcj plmrchk" userId="babd0a2422a576b2" providerId="LiveId" clId="{4DF21D8B-D8E7-49B7-9075-851AD123D92E}" dt="2024-04-08T16:44:45.265" v="184" actId="20577"/>
        <pc:sldMkLst>
          <pc:docMk/>
          <pc:sldMk cId="1597500701" sldId="257"/>
        </pc:sldMkLst>
        <pc:spChg chg="mod">
          <ac:chgData name="ptrcj plmrchk" userId="babd0a2422a576b2" providerId="LiveId" clId="{4DF21D8B-D8E7-49B7-9075-851AD123D92E}" dt="2024-04-08T16:44:45.265" v="184" actId="20577"/>
          <ac:spMkLst>
            <pc:docMk/>
            <pc:sldMk cId="1597500701" sldId="257"/>
            <ac:spMk id="3" creationId="{20749669-E4CC-5E7D-34B5-9633EA04D832}"/>
          </ac:spMkLst>
        </pc:spChg>
      </pc:sldChg>
      <pc:sldChg chg="modSp mod">
        <pc:chgData name="ptrcj plmrchk" userId="babd0a2422a576b2" providerId="LiveId" clId="{4DF21D8B-D8E7-49B7-9075-851AD123D92E}" dt="2024-04-07T21:07:31.581" v="12" actId="20577"/>
        <pc:sldMkLst>
          <pc:docMk/>
          <pc:sldMk cId="365847376" sldId="276"/>
        </pc:sldMkLst>
        <pc:spChg chg="mod">
          <ac:chgData name="ptrcj plmrchk" userId="babd0a2422a576b2" providerId="LiveId" clId="{4DF21D8B-D8E7-49B7-9075-851AD123D92E}" dt="2024-04-07T21:07:31.581" v="12" actId="20577"/>
          <ac:spMkLst>
            <pc:docMk/>
            <pc:sldMk cId="365847376" sldId="276"/>
            <ac:spMk id="2" creationId="{DF7DEAEB-A15C-D497-6FDA-8293E6F4F6FD}"/>
          </ac:spMkLst>
        </pc:spChg>
      </pc:sldChg>
      <pc:sldChg chg="modSp mod">
        <pc:chgData name="ptrcj plmrchk" userId="babd0a2422a576b2" providerId="LiveId" clId="{4DF21D8B-D8E7-49B7-9075-851AD123D92E}" dt="2024-04-08T15:22:58.550" v="95" actId="20577"/>
        <pc:sldMkLst>
          <pc:docMk/>
          <pc:sldMk cId="552844019" sldId="277"/>
        </pc:sldMkLst>
        <pc:spChg chg="mod">
          <ac:chgData name="ptrcj plmrchk" userId="babd0a2422a576b2" providerId="LiveId" clId="{4DF21D8B-D8E7-49B7-9075-851AD123D92E}" dt="2024-04-08T15:22:58.550" v="95" actId="20577"/>
          <ac:spMkLst>
            <pc:docMk/>
            <pc:sldMk cId="552844019" sldId="277"/>
            <ac:spMk id="2" creationId="{241BC0BC-B561-8AC3-17D9-24963E8B758B}"/>
          </ac:spMkLst>
        </pc:spChg>
      </pc:sldChg>
      <pc:sldChg chg="addSp delSp modSp mod">
        <pc:chgData name="ptrcj plmrchk" userId="babd0a2422a576b2" providerId="LiveId" clId="{4DF21D8B-D8E7-49B7-9075-851AD123D92E}" dt="2024-04-08T15:23:53.044" v="136" actId="1076"/>
        <pc:sldMkLst>
          <pc:docMk/>
          <pc:sldMk cId="1242796892" sldId="285"/>
        </pc:sldMkLst>
        <pc:spChg chg="mod">
          <ac:chgData name="ptrcj plmrchk" userId="babd0a2422a576b2" providerId="LiveId" clId="{4DF21D8B-D8E7-49B7-9075-851AD123D92E}" dt="2024-04-08T15:23:19.554" v="131" actId="20577"/>
          <ac:spMkLst>
            <pc:docMk/>
            <pc:sldMk cId="1242796892" sldId="285"/>
            <ac:spMk id="2" creationId="{500D8952-2D0D-04BB-0478-E2C4821A5C6C}"/>
          </ac:spMkLst>
        </pc:spChg>
        <pc:picChg chg="add mod">
          <ac:chgData name="ptrcj plmrchk" userId="babd0a2422a576b2" providerId="LiveId" clId="{4DF21D8B-D8E7-49B7-9075-851AD123D92E}" dt="2024-04-08T15:23:53.044" v="136" actId="1076"/>
          <ac:picMkLst>
            <pc:docMk/>
            <pc:sldMk cId="1242796892" sldId="285"/>
            <ac:picMk id="4" creationId="{E9D33E80-A86B-A33E-73CB-F7981F02A3E4}"/>
          </ac:picMkLst>
        </pc:picChg>
        <pc:picChg chg="del">
          <ac:chgData name="ptrcj plmrchk" userId="babd0a2422a576b2" providerId="LiveId" clId="{4DF21D8B-D8E7-49B7-9075-851AD123D92E}" dt="2024-04-08T15:23:41.093" v="132" actId="478"/>
          <ac:picMkLst>
            <pc:docMk/>
            <pc:sldMk cId="1242796892" sldId="285"/>
            <ac:picMk id="5" creationId="{678FBB96-FD10-4205-7A49-6190680CB6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DB51F-BEBC-965D-C1F1-5DEA02865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6DA254-BB32-04B1-E004-A0C97E3C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2FBA0-39A4-67F6-F87F-7E8837A6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AA369-9C1C-6DD1-E38F-A49E5616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4BB39-4488-5488-AE0A-4A40BA7A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2B44-CD93-CAAE-B3AF-6C3009F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2026BB-CE54-5AC9-BC09-B0964E62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96574-657B-6AFD-6028-B43F42B2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27885-D843-6C32-D1B7-7CB73F3C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18C04-E753-DF41-6675-085A5009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362541-7E49-4775-0E42-00174B2F3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6072CD-2F48-D3CF-F0BC-6C09B176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5182D9-8B58-359E-1D50-C0791458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444B7-3BC7-1727-ED7B-DADE307E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FFB1B-40BA-486D-F56F-AE74B5A6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F2E80-C6C7-8F3D-FF85-4E13C26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DDB16-B9B3-7E08-AE22-8C3D25CD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7D7A8-4D88-0C27-DD34-27A11B3F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0C5F5-BD66-261B-0185-6529EC21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8C73-69C4-4C5D-85DF-C2E43A47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24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6F62C-D251-5346-B66A-8AFECDED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C4514-D092-875F-3E39-FF8C0174F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ABB0A-7D04-35FC-27B3-E010EBC0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E42E9-ADBC-E85A-B767-7FB0DF78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EC3AA-32E9-1624-E33E-3FD23940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1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9522A-E357-6B26-33C5-C1385A18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D61B9-E158-0E58-FC0C-D6C30003E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2F02B1-2CD8-1A1B-12B1-9124FDE0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5D34F-FDB3-E2FA-7C0F-D414B968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21EE8-C466-C92A-9BFF-608AD30B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D749E-278A-ECB0-3638-00EC4C5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CCFA4-FBC9-7557-9882-5C5DDCB8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FB51C-B03B-6E60-0CF5-9042E677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1B77B-43DF-1E21-CB95-BF9CA548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0C824-DD66-12C7-0C7E-61CFDB00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78F5E4-CC8E-2995-775D-ECA27BBE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14D8A4-ECA7-B28A-8514-A465EAE8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A732D6-0577-50CA-D636-E607104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3A0580-F119-87DF-CD6E-B1EDCA91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4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5EA96-C9D9-F518-99F0-1B5BFFF5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9F8186-D939-6CB2-F3CE-54C0071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177F86-9494-C357-3E3F-38306DEC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5C2DBD-4BB6-0F3A-4384-CB1682C9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0E6F7F-AD65-433F-8403-E22962D3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B1B017-4CBB-5120-02DE-18C302E5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A8CAD-2ACB-B524-8E56-DBBDDE7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9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317A-45B0-DF11-11CA-25BC3099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54869-802C-9568-6FD1-1792BB83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2D4DF4-83A7-7752-4659-14C30444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897971-4149-F7A7-FDA5-2247FDC6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80B271-C9B1-7009-F7F2-E8F02C55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101A7-63B6-776A-C22D-87D3D28C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7E080-A281-FCB1-3EEF-BB8F147A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0DB1DC-3205-255E-4A0E-9115D01FE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D4A822-7314-AFC3-E9F4-0D319CA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2AA38-8C01-16CD-72B3-0FEAFD92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E5510-C15A-B5D5-99DF-BE9FCFBD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8998E-E867-D2AB-4333-649E101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4EF52-ACFF-1474-E0D7-3D34C48C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40D28-0679-0A8D-9733-B8F4A667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82EA8-B295-2A98-7A1B-5A494FF1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3662-97E9-493A-9ACF-E2D92DB024E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B30DB-2885-5232-8D50-FA95D547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4CDED-B45B-2C83-BD63-780697B9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C32F-894D-4DC8-9C12-54CE0F488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33978-49A8-3D57-2823-97BD91494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Исследование ЭДМ частиц в накопительном кольце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434B51-1FC0-0A8C-06BC-AF8FD71F6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Паламарчук П. И., 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65785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4CE91-B63C-122A-FF4F-4841CC5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Спин-</a:t>
            </a:r>
            <a:r>
              <a:rPr lang="ru-RU" dirty="0" err="1"/>
              <a:t>тюн</a:t>
            </a:r>
            <a:r>
              <a:rPr lang="ru-RU" dirty="0"/>
              <a:t> в вертикальном магнитном поле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A32C9F-5167-7481-CC82-CFA65AF2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6267"/>
            <a:ext cx="9840903" cy="2703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1A943-5240-FAFE-5336-B4BC93DCBEEB}"/>
              </a:ext>
            </a:extLst>
          </p:cNvPr>
          <p:cNvSpPr txBox="1"/>
          <p:nvPr/>
        </p:nvSpPr>
        <p:spPr>
          <a:xfrm>
            <a:off x="838200" y="4538133"/>
            <a:ext cx="1094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Величина спин-</a:t>
            </a:r>
            <a:r>
              <a:rPr lang="ru-RU" dirty="0" err="1"/>
              <a:t>тюна</a:t>
            </a:r>
            <a:r>
              <a:rPr lang="ru-RU" dirty="0"/>
              <a:t> частицы в вертикальном поле прямо пропорциональна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произведению Лоренц-фактора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значение магнитной аномалии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91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F26AD-740D-734D-7590-1B1564A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Спин-</a:t>
            </a:r>
            <a:r>
              <a:rPr lang="ru-RU" dirty="0" err="1"/>
              <a:t>тюн</a:t>
            </a:r>
            <a:r>
              <a:rPr lang="ru-RU" dirty="0"/>
              <a:t> в электрическом поле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645FD5-5364-DEBF-902E-561F14E3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7" y="1343555"/>
            <a:ext cx="9004260" cy="18498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3FF870-2613-1C1B-26B9-F9D899A5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7" y="3193410"/>
            <a:ext cx="9122155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2D4CED-9A09-C3DD-7683-3A3E564DC88E}"/>
              </a:ext>
            </a:extLst>
          </p:cNvPr>
          <p:cNvSpPr txBox="1"/>
          <p:nvPr/>
        </p:nvSpPr>
        <p:spPr>
          <a:xfrm>
            <a:off x="495428" y="4656011"/>
            <a:ext cx="11201143" cy="15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зависимость спин-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тюна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частицы в электрическом поле от нормированной скорости, Лоренц-фактора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магнитной аномалии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Спин-</a:t>
            </a:r>
            <a:r>
              <a:rPr lang="ru-RU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тюн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возможность восстановления изначальной ориентации спина после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воздействия внешнего поля.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52DFB-3177-CF09-C5E4-62DE6C0D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Аномальный магнитный момент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BDA66B-B3B8-9270-89F8-2E8C5162F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98058"/>
            <a:ext cx="8133634" cy="2024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8ED8F-5407-8DFF-5975-607ED3558D27}"/>
              </a:ext>
            </a:extLst>
          </p:cNvPr>
          <p:cNvSpPr txBox="1"/>
          <p:nvPr/>
        </p:nvSpPr>
        <p:spPr>
          <a:xfrm>
            <a:off x="838199" y="3515479"/>
            <a:ext cx="7990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Значение </a:t>
            </a:r>
            <a:r>
              <a:rPr lang="en-US" dirty="0"/>
              <a:t>G </a:t>
            </a:r>
            <a:r>
              <a:rPr lang="ru-RU" dirty="0"/>
              <a:t>варьируется по знаку и модулю для различных частиц.</a:t>
            </a:r>
            <a:endParaRPr lang="en-US" dirty="0"/>
          </a:p>
          <a:p>
            <a:r>
              <a:rPr lang="ru-RU" dirty="0"/>
              <a:t>В случае мюона и электрона магнитная аномалия обладает малым значением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2E6B2F-5B90-861B-288A-1CB17014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43448"/>
            <a:ext cx="6318990" cy="122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337CF-5C47-5E3F-4ADF-794332F600FB}"/>
              </a:ext>
            </a:extLst>
          </p:cNvPr>
          <p:cNvSpPr txBox="1"/>
          <p:nvPr/>
        </p:nvSpPr>
        <p:spPr>
          <a:xfrm>
            <a:off x="838200" y="5808133"/>
            <a:ext cx="1120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этого следует что спин-вектор мюона или электрона не будет изменяться значительно в вертикальном поле.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Поэтому данные частицы не исследуются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690CD-DA58-5570-7AFB-6FAFF9FB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аномального магнитного момента частиц на прецессию спин-вектора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8C134-EF16-B7BD-E36A-81DA208D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6" y="1758136"/>
            <a:ext cx="6235594" cy="3341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7990B5-C3F6-16FF-FDE8-B0B7048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50" y="1690688"/>
            <a:ext cx="5517453" cy="3341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F8908-E845-76BD-AB14-0E04D58D581B}"/>
              </a:ext>
            </a:extLst>
          </p:cNvPr>
          <p:cNvSpPr txBox="1"/>
          <p:nvPr/>
        </p:nvSpPr>
        <p:spPr>
          <a:xfrm>
            <a:off x="378724" y="5167311"/>
            <a:ext cx="10772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Различие в частоте прецессии между спином и импульсом у протона значительно больше, чем у дейтрона.</a:t>
            </a:r>
          </a:p>
          <a:p>
            <a:r>
              <a:rPr lang="ru-RU" dirty="0"/>
              <a:t>При повороте вектора импульса частицы на </a:t>
            </a:r>
            <a:r>
              <a:rPr lang="en-US" dirty="0"/>
              <a:t>pi </a:t>
            </a:r>
            <a:r>
              <a:rPr lang="ru-RU" dirty="0"/>
              <a:t>радиан спин-вектор дейтрона изменится незначительно </a:t>
            </a:r>
          </a:p>
          <a:p>
            <a:r>
              <a:rPr lang="ru-RU" dirty="0"/>
              <a:t>по сравнению со спин-вектором протона</a:t>
            </a:r>
          </a:p>
        </p:txBody>
      </p:sp>
    </p:spTree>
    <p:extLst>
      <p:ext uri="{BB962C8B-B14F-4D97-AF65-F5344CB8AC3E}">
        <p14:creationId xmlns:p14="http://schemas.microsoft.com/office/powerpoint/2010/main" val="320712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C029-D355-BBF3-373E-55620F18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ЭДМ-прецессия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3B3AD6-070E-8082-3527-9E825D46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201"/>
            <a:ext cx="9152238" cy="308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DF671-DB5D-24C4-29B5-30CD1B9909C5}"/>
              </a:ext>
            </a:extLst>
          </p:cNvPr>
          <p:cNvSpPr txBox="1"/>
          <p:nvPr/>
        </p:nvSpPr>
        <p:spPr>
          <a:xfrm>
            <a:off x="474133" y="4857134"/>
            <a:ext cx="1153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Изменение положения ЭДМ-компоненты спин-вектора взаимосвязано с частотой ЭДМ-прецессии. </a:t>
            </a:r>
          </a:p>
          <a:p>
            <a:r>
              <a:rPr lang="ru-RU" dirty="0"/>
              <a:t>Если скорость прецессии МДМ-компоненты спин-вектора мала (у спин-</a:t>
            </a:r>
            <a:r>
              <a:rPr lang="ru-RU" dirty="0" err="1"/>
              <a:t>тюна</a:t>
            </a:r>
            <a:r>
              <a:rPr lang="ru-RU" dirty="0"/>
              <a:t> небольшое значение), то происходит </a:t>
            </a:r>
          </a:p>
          <a:p>
            <a:r>
              <a:rPr lang="ru-RU" dirty="0"/>
              <a:t>накопление ЭДМ-компоненты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02220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8195A-ED62-BC31-46FF-F5A7B929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фильтра Вина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2A6DA3-50FD-EEDF-CBE8-510936C0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241"/>
            <a:ext cx="8421275" cy="24863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083A4-2CF3-2C78-D333-18E0D26846C4}"/>
              </a:ext>
            </a:extLst>
          </p:cNvPr>
          <p:cNvSpPr txBox="1"/>
          <p:nvPr/>
        </p:nvSpPr>
        <p:spPr>
          <a:xfrm>
            <a:off x="838199" y="4429564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Поскольку в фильтре Вина сила Лоренца, действующая на частицу, равна нулю и электрическое поле перпендикулярно направлению движения, то ЭДМ в нем накапливаться не будет </a:t>
            </a:r>
          </a:p>
        </p:txBody>
      </p:sp>
    </p:spTree>
    <p:extLst>
      <p:ext uri="{BB962C8B-B14F-4D97-AF65-F5344CB8AC3E}">
        <p14:creationId xmlns:p14="http://schemas.microsoft.com/office/powerpoint/2010/main" val="148726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DF1D-A285-A181-5816-ED74C6E8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“замороженного” спина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069FE-70BB-CCC8-DACD-BDAD3C40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“замороженного” спина подразумевает создание условий непрерывной </a:t>
            </a:r>
            <a:r>
              <a:rPr lang="ru-RU" dirty="0" err="1"/>
              <a:t>сонаправленности</a:t>
            </a:r>
            <a:r>
              <a:rPr lang="ru-RU" dirty="0"/>
              <a:t> МДМ-компоненты вектора спина частицы и вектора ее импульса. В таком случае ЭДМ - единственная остающаяся компонента спин-прецессии.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6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B962B-51D9-8778-635E-4781D78F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FS </a:t>
            </a:r>
            <a:r>
              <a:rPr lang="ru-RU" dirty="0"/>
              <a:t>для протона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EE121-AAC7-43A0-D992-ACF88F48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Gp</a:t>
            </a:r>
            <a:r>
              <a:rPr lang="en-US" dirty="0"/>
              <a:t>&gt;0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en-US" dirty="0"/>
              <a:t>“</a:t>
            </a:r>
            <a:r>
              <a:rPr lang="ru-RU" dirty="0"/>
              <a:t>магической</a:t>
            </a:r>
            <a:r>
              <a:rPr lang="en-US" dirty="0"/>
              <a:t>”</a:t>
            </a:r>
            <a:r>
              <a:rPr lang="ru-RU" dirty="0"/>
              <a:t> энергии и при отсутствии внешнего магнитного поля частота спин-прецессии протона будет определяться только ЭДМ-компонентой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3B472-8B3D-9AC1-537C-245D595AF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47" y="1437746"/>
            <a:ext cx="8901708" cy="21351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4BE83D-9226-6020-79AE-DF1B3F00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8119"/>
            <a:ext cx="3996912" cy="13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9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1FC1A-2634-7E0B-2ED2-DB675046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FS </a:t>
            </a:r>
            <a:r>
              <a:rPr lang="ru-RU" dirty="0"/>
              <a:t>для дейтрона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D46EB-FEEA-C321-89B5-59B9FF99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дейтрона не существует </a:t>
            </a:r>
            <a:r>
              <a:rPr lang="en-US" dirty="0"/>
              <a:t>“</a:t>
            </a:r>
            <a:r>
              <a:rPr lang="ru-RU" dirty="0"/>
              <a:t>магической</a:t>
            </a:r>
            <a:r>
              <a:rPr lang="en-US" dirty="0"/>
              <a:t>”</a:t>
            </a:r>
            <a:r>
              <a:rPr lang="ru-RU" dirty="0"/>
              <a:t> энергии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Спин-вектор будет заморожен относительно импульса при применении вертикального магнитного и радиального электрического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98E2F2-93BA-57E5-309F-5A242387E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58286"/>
            <a:ext cx="3850238" cy="15025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F7D828-5201-4E77-1BAB-AC4D8B15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12" y="2783992"/>
            <a:ext cx="6658522" cy="10768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64B7EA-6411-17F7-7109-0DF47E8C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34" y="3995737"/>
            <a:ext cx="724001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4516F-E156-F405-D89B-72A12DB3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25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Способы подавление МДМ частиц в различных ускорителях</a:t>
            </a:r>
          </a:p>
        </p:txBody>
      </p:sp>
    </p:spTree>
    <p:extLst>
      <p:ext uri="{BB962C8B-B14F-4D97-AF65-F5344CB8AC3E}">
        <p14:creationId xmlns:p14="http://schemas.microsoft.com/office/powerpoint/2010/main" val="113809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749669-E4CC-5E7D-34B5-9633EA04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958"/>
            <a:ext cx="10515600" cy="4351338"/>
          </a:xfrm>
        </p:spPr>
        <p:txBody>
          <a:bodyPr/>
          <a:lstStyle/>
          <a:p>
            <a:r>
              <a:rPr lang="ru-RU" dirty="0"/>
              <a:t>Спиновая динамика пучка описывается прецессией классических спин-векторов в силу теоремы Эренфеста</a:t>
            </a:r>
          </a:p>
          <a:p>
            <a:r>
              <a:rPr lang="ru-RU" dirty="0"/>
              <a:t>При рассмотрении прецессии спин-вектора одной частицы подразумевается рассмотрение прецессии усредненного значения спина за </a:t>
            </a:r>
            <a:r>
              <a:rPr lang="en-US" dirty="0"/>
              <a:t>t</a:t>
            </a:r>
          </a:p>
          <a:p>
            <a:r>
              <a:rPr lang="ru-RU" dirty="0"/>
              <a:t>Предполагается движение частицы по </a:t>
            </a:r>
            <a:r>
              <a:rPr lang="ru-RU" dirty="0" err="1"/>
              <a:t>референсной</a:t>
            </a:r>
            <a:r>
              <a:rPr lang="ru-RU" dirty="0"/>
              <a:t> орбите</a:t>
            </a:r>
          </a:p>
        </p:txBody>
      </p:sp>
    </p:spTree>
    <p:extLst>
      <p:ext uri="{BB962C8B-B14F-4D97-AF65-F5344CB8AC3E}">
        <p14:creationId xmlns:p14="http://schemas.microsoft.com/office/powerpoint/2010/main" val="159750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DEAEB-A15C-D497-6FDA-8293E6F4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FS структура с совмещенными E+B элементами для дейтрона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C8ADDF-316C-DFD6-FA20-D840C48F3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3563" y="1690688"/>
            <a:ext cx="2077002" cy="3168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B7A6B-0805-15F1-E0A6-C0D5B949B03C}"/>
              </a:ext>
            </a:extLst>
          </p:cNvPr>
          <p:cNvSpPr txBox="1"/>
          <p:nvPr/>
        </p:nvSpPr>
        <p:spPr>
          <a:xfrm>
            <a:off x="2929466" y="1937435"/>
            <a:ext cx="905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магнитное кольцо добавляется радиальное электрического поле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D09B82-DFBF-349F-5993-A8E85636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81" y="2306767"/>
            <a:ext cx="2658534" cy="828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C59D1-BC2A-7887-D5CE-A31FF20A51EA}"/>
              </a:ext>
            </a:extLst>
          </p:cNvPr>
          <p:cNvSpPr txBox="1"/>
          <p:nvPr/>
        </p:nvSpPr>
        <p:spPr>
          <a:xfrm>
            <a:off x="2929466" y="3353616"/>
            <a:ext cx="901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Тогда изменения в ориентации спин-вектора будут обусловлены только ЭДМ-прецессией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02B5F0-2D55-02B0-7274-4C3994B6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90" y="3873146"/>
            <a:ext cx="5010849" cy="2476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E38CBD-5A7A-6C05-A8F4-0A83C7B2D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650" y="4096662"/>
            <a:ext cx="22252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C5AFE-C624-B872-FB6E-11DC12BB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QFS структура для исследования ЭДМ дейтрона с совмещенными E+B элементами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D7FAC8-EFDD-E6A5-E7BE-5AFC4ECD9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23" y="1678781"/>
            <a:ext cx="4799350" cy="262731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AE4339-988D-DA6A-10D6-3AFDA404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550" y="1678782"/>
            <a:ext cx="4674850" cy="17786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669EE3-EA9E-6AFC-D24A-416B1346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469" y="3473908"/>
            <a:ext cx="4917175" cy="1778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B660D5-3DF4-69C9-6329-3AB020E15B3A}"/>
              </a:ext>
            </a:extLst>
          </p:cNvPr>
          <p:cNvSpPr txBox="1"/>
          <p:nvPr/>
        </p:nvSpPr>
        <p:spPr>
          <a:xfrm>
            <a:off x="659149" y="5292546"/>
            <a:ext cx="11143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Спин-вектор дейтрона, отклоненный полем поворотной арки восстанавливает свое направление на прямых участках с ВФ. За </a:t>
            </a:r>
            <a:r>
              <a:rPr lang="ru-RU" sz="1800" kern="100" dirty="0">
                <a:solidFill>
                  <a:srgbClr val="202122"/>
                </a:solidFill>
                <a:effectLst/>
                <a:latin typeface="palatino linotype;new athena un"/>
                <a:ea typeface="Calibri" panose="020F0502020204030204" pitchFamily="34" charset="0"/>
                <a:cs typeface="Times New Roman" panose="02020603050405020304" pitchFamily="18" charset="0"/>
              </a:rPr>
              <a:t>полный оборот по кольцу вектор спина остается неизменным, т. е. устраняется влияние МДМ-прецессии.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49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B21FA-8CF8-67AF-1518-DE8874F4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</a:t>
            </a:r>
            <a:r>
              <a:rPr lang="ru-RU" dirty="0" err="1"/>
              <a:t>структрура</a:t>
            </a:r>
            <a:r>
              <a:rPr lang="ru-RU" dirty="0"/>
              <a:t> для протона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F6C3E-9BBE-9EAE-6E02-DF1009E3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Gp</a:t>
            </a:r>
            <a:r>
              <a:rPr lang="en-US" dirty="0"/>
              <a:t>&gt;0 =&gt; </a:t>
            </a:r>
            <a:r>
              <a:rPr lang="ru-RU" dirty="0"/>
              <a:t>электростатическое кольцо. Направление оси ЭДМ-прецессии будет определяться направлением электрического поля </a:t>
            </a:r>
          </a:p>
        </p:txBody>
      </p:sp>
    </p:spTree>
    <p:extLst>
      <p:ext uri="{BB962C8B-B14F-4D97-AF65-F5344CB8AC3E}">
        <p14:creationId xmlns:p14="http://schemas.microsoft.com/office/powerpoint/2010/main" val="407488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BC0BC-B561-8AC3-17D9-24963E8B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8-периодическая </a:t>
            </a:r>
            <a:r>
              <a:rPr lang="en-US" dirty="0"/>
              <a:t>QFS </a:t>
            </a:r>
            <a:r>
              <a:rPr lang="ru-RU" dirty="0"/>
              <a:t>структура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61216B-8269-649E-0824-72AEC1C65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1831611"/>
            <a:ext cx="2994645" cy="292680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085D2-EA4D-D06C-E118-92F3364AF00E}"/>
              </a:ext>
            </a:extLst>
          </p:cNvPr>
          <p:cNvSpPr txBox="1"/>
          <p:nvPr/>
        </p:nvSpPr>
        <p:spPr>
          <a:xfrm>
            <a:off x="3979333" y="2082800"/>
            <a:ext cx="7883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8-периодическая структура позволяет накопить ЭДМ-компоненту </a:t>
            </a:r>
          </a:p>
          <a:p>
            <a:r>
              <a:rPr lang="ru-RU" dirty="0"/>
              <a:t>спин-вектора, при этом необходимо, чтобы прямые участки были</a:t>
            </a:r>
          </a:p>
          <a:p>
            <a:r>
              <a:rPr lang="ru-RU" dirty="0"/>
              <a:t>достаточно длинными для компенсации набранной в арке МДМ-компоненты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A50EA5-7DB2-E85A-B300-02FDBDA8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3" y="3192610"/>
            <a:ext cx="8144933" cy="20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4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D8952-2D0D-04BB-0478-E2C4821A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16-периодичкская </a:t>
            </a:r>
            <a:r>
              <a:rPr lang="en-US" dirty="0"/>
              <a:t>QFS </a:t>
            </a:r>
            <a:r>
              <a:rPr lang="ru-RU" dirty="0"/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33E80-A86B-A33E-73CB-F7981F02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58" y="1690688"/>
            <a:ext cx="9468284" cy="42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D2BFD-4E3F-54E4-05F0-C5BD1BDC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5F380-7AB4-62A7-5787-2AE3541E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4" y="1528525"/>
            <a:ext cx="3440631" cy="11808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613107-9033-1E17-BB6B-66121DC6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95" y="407775"/>
            <a:ext cx="4316438" cy="2690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2BCEC-8991-D701-134D-02B8763FE7C5}"/>
              </a:ext>
            </a:extLst>
          </p:cNvPr>
          <p:cNvSpPr txBox="1"/>
          <p:nvPr/>
        </p:nvSpPr>
        <p:spPr>
          <a:xfrm>
            <a:off x="474133" y="3428999"/>
            <a:ext cx="1149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получения значений проекций спин-вектора можно подействовать на его начальные координаты матрицей поворота М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6DBDD7-32C9-A39A-8CA1-49D36EF2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3" y="4271619"/>
            <a:ext cx="11168611" cy="15420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952E54-DB81-734C-023E-74F049C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951" y="5813642"/>
            <a:ext cx="1284849" cy="7677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E2EAFF-2797-F7C3-6EE6-14165418B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803" y="1061234"/>
            <a:ext cx="3271892" cy="16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0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C7828C-ECBA-5F22-04B5-603467E9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6402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        Компоненты спин-вектора после поворота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6E767F-8B84-E6A5-30F7-3A51A89D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86" y="1295388"/>
            <a:ext cx="6427914" cy="3425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5B39B-D59F-3D2E-05D9-83B857013F60}"/>
              </a:ext>
            </a:extLst>
          </p:cNvPr>
          <p:cNvSpPr txBox="1"/>
          <p:nvPr/>
        </p:nvSpPr>
        <p:spPr>
          <a:xfrm>
            <a:off x="2565399" y="4622298"/>
            <a:ext cx="107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Возникает прецессия спин-вектора во всех трех плоскостях</a:t>
            </a:r>
          </a:p>
        </p:txBody>
      </p:sp>
    </p:spTree>
    <p:extLst>
      <p:ext uri="{BB962C8B-B14F-4D97-AF65-F5344CB8AC3E}">
        <p14:creationId xmlns:p14="http://schemas.microsoft.com/office/powerpoint/2010/main" val="82734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55636-63C1-AD19-C662-FDC57FED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Частота прецессии в вертикальной плоскости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61182-22B5-DE3D-14DE-C5C98BAD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Осциллирующая часть проекции спина на вертикальную плоскость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Преобразуем к произведению амплитуды на гармоническую функцию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C7CF62-029C-3E23-26A4-47891C93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5738"/>
            <a:ext cx="6036733" cy="1056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9FE107-1FAA-6FEA-4591-4E7D5F3D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6350"/>
            <a:ext cx="7010899" cy="10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0A7ED-E0F9-8491-2477-715248AF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40F446-7B54-C547-BEE3-09546204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Трехмерная частота прецессии будет зависеть от частот прецессии в отдельных плоскостях: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Ограничение для систематических ошибок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7E4354-0660-568E-E998-C1E65E1D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00183"/>
            <a:ext cx="7090020" cy="1936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B9C39-B74A-9AA9-7113-6AFFEB9C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11" y="4956569"/>
            <a:ext cx="628737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E0F3E2-5A04-7B74-49D5-B7D4FE93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757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ru-RU" dirty="0"/>
              <a:t>Необходимое условие для измерений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11F7A-3BF5-AD8E-433D-611BDC75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56" y="2057208"/>
            <a:ext cx="6230219" cy="2743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ABA8C-8297-606D-22D9-2B7484FE4E0A}"/>
              </a:ext>
            </a:extLst>
          </p:cNvPr>
          <p:cNvSpPr txBox="1"/>
          <p:nvPr/>
        </p:nvSpPr>
        <p:spPr>
          <a:xfrm>
            <a:off x="1964266" y="5140325"/>
            <a:ext cx="768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оворот спина за время когерентности не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превышать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радиан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00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D8E68-DFEB-06C1-7D27-B7904B10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Т-БМТ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10C972-D06F-15B7-0947-52E72248A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288"/>
            <a:ext cx="9825561" cy="3221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6ADB7-19B3-3C2A-8426-AA9122623237}"/>
              </a:ext>
            </a:extLst>
          </p:cNvPr>
          <p:cNvSpPr txBox="1"/>
          <p:nvPr/>
        </p:nvSpPr>
        <p:spPr>
          <a:xfrm>
            <a:off x="231253" y="4886632"/>
            <a:ext cx="1179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параметры, определяющие характер прецессии спина</a:t>
            </a:r>
            <a:r>
              <a:rPr lang="en-US" dirty="0"/>
              <a:t>: </a:t>
            </a:r>
            <a:r>
              <a:rPr lang="ru-RU" dirty="0"/>
              <a:t>сорт частицы, вид внешних полей, релятивистский Лоренц-фактор. </a:t>
            </a:r>
          </a:p>
        </p:txBody>
      </p:sp>
    </p:spTree>
    <p:extLst>
      <p:ext uri="{BB962C8B-B14F-4D97-AF65-F5344CB8AC3E}">
        <p14:creationId xmlns:p14="http://schemas.microsoft.com/office/powerpoint/2010/main" val="235890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0E3D9-8991-E7E3-D3AC-C9673D7E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1DF2A-70E7-EC9D-4D5F-E2239D64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508740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магнитном поле происходит поворот спин-вектора частицы вокруг направления поля. В электрическом поле спин-вектор поворачивается вокруг направления [</a:t>
            </a:r>
            <a:r>
              <a:rPr lang="ru-RU" dirty="0" err="1"/>
              <a:t>beta</a:t>
            </a:r>
            <a:r>
              <a:rPr lang="ru-RU" dirty="0"/>
              <a:t> x E]. В скрещенных полях спин-вектор поворачивается вокруг </a:t>
            </a:r>
            <a:r>
              <a:rPr lang="en-US" dirty="0"/>
              <a:t>B </a:t>
            </a:r>
            <a:r>
              <a:rPr lang="ru-RU" dirty="0"/>
              <a:t>или вокруг</a:t>
            </a:r>
            <a:r>
              <a:rPr lang="en-US" dirty="0"/>
              <a:t> </a:t>
            </a:r>
            <a:r>
              <a:rPr lang="ru-RU" dirty="0"/>
              <a:t>[</a:t>
            </a:r>
            <a:r>
              <a:rPr lang="ru-RU" dirty="0" err="1"/>
              <a:t>beta</a:t>
            </a:r>
            <a:r>
              <a:rPr lang="ru-RU" dirty="0"/>
              <a:t> x E].</a:t>
            </a:r>
            <a:endParaRPr lang="en-US" dirty="0"/>
          </a:p>
          <a:p>
            <a:r>
              <a:rPr lang="ru-RU" dirty="0"/>
              <a:t>Магнитная аномалия частиц определяет способ обеспечения условия </a:t>
            </a:r>
            <a:r>
              <a:rPr lang="en-US" dirty="0"/>
              <a:t>“</a:t>
            </a:r>
            <a:r>
              <a:rPr lang="ru-RU" dirty="0"/>
              <a:t>замороженного</a:t>
            </a:r>
            <a:r>
              <a:rPr lang="en-US" dirty="0"/>
              <a:t>”</a:t>
            </a:r>
            <a:r>
              <a:rPr lang="ru-RU" dirty="0"/>
              <a:t> спина</a:t>
            </a:r>
          </a:p>
          <a:p>
            <a:r>
              <a:rPr lang="ru-RU" dirty="0"/>
              <a:t> Значение спин-</a:t>
            </a:r>
            <a:r>
              <a:rPr lang="ru-RU" dirty="0" err="1"/>
              <a:t>тюна</a:t>
            </a:r>
            <a:r>
              <a:rPr lang="ru-RU" dirty="0"/>
              <a:t> частицы в пределах участка поля позволяет оценить возможность накопления ЭДМ-компоненты</a:t>
            </a:r>
          </a:p>
          <a:p>
            <a:r>
              <a:rPr lang="ru-RU" dirty="0"/>
              <a:t>Структура накопительного кольца для подавления МДМ-прецессии отличается для разных частиц.</a:t>
            </a:r>
            <a:endParaRPr lang="en-US" dirty="0"/>
          </a:p>
          <a:p>
            <a:r>
              <a:rPr lang="ru-RU" dirty="0"/>
              <a:t>Разновидности структур</a:t>
            </a:r>
            <a:r>
              <a:rPr lang="en-US" dirty="0"/>
              <a:t>: </a:t>
            </a:r>
            <a:r>
              <a:rPr lang="lv-LV" dirty="0"/>
              <a:t>FS, QFS</a:t>
            </a:r>
            <a:endParaRPr lang="ru-RU" dirty="0"/>
          </a:p>
          <a:p>
            <a:r>
              <a:rPr lang="ru-RU" dirty="0"/>
              <a:t>Необходимое условие для проведения измерений – вклад от частоты в вертикальной плоскости намного больше систематических </a:t>
            </a:r>
            <a:r>
              <a:rPr lang="ru-RU" dirty="0" err="1"/>
              <a:t>ощибок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42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F6AE8-5127-F93C-E632-4BB036B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Продольное магнитное поле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5BFAA3-560F-C6EB-E737-255A64B4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5" y="1470554"/>
            <a:ext cx="4817755" cy="3169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A6F3E0-594F-3AA1-DE23-70069AAEBBC0}"/>
                  </a:ext>
                </a:extLst>
              </p:cNvPr>
              <p:cNvSpPr txBox="1"/>
              <p:nvPr/>
            </p:nvSpPr>
            <p:spPr>
              <a:xfrm>
                <a:off x="229586" y="4980789"/>
                <a:ext cx="11462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Получаем п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оворот спин-вектора частицы вокруг направления продольной оси S с частотой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𝑀𝐷𝑀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направленной </a:t>
                </a:r>
              </a:p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вдоль S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A6F3E0-594F-3AA1-DE23-70069AA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6" y="4980789"/>
                <a:ext cx="11462497" cy="646331"/>
              </a:xfrm>
              <a:prstGeom prst="rect">
                <a:avLst/>
              </a:prstGeom>
              <a:blipFill>
                <a:blip r:embed="rId3"/>
                <a:stretch>
                  <a:fillRect l="-47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796A0C-D3D7-D49B-2802-52F89F4B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0060"/>
            <a:ext cx="2287587" cy="19289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E6D33D-A842-5C02-8EA2-4D448095F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526" y="3652647"/>
            <a:ext cx="4817755" cy="10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3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1C06D-99F7-8404-51A0-3880EEA2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Вертикальное магнитное поле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01926-4616-49D6-C912-870EB87B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3132"/>
            <a:ext cx="5110785" cy="10092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53382E-CA9E-CEF5-A801-6E26C8E9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6688"/>
            <a:ext cx="5016791" cy="33385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D3E906-AD82-83F1-6E3A-5AB8CE06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11" y="1303867"/>
            <a:ext cx="3313834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D2C2D5-C495-6FEA-DDF6-D966F4FC5A4B}"/>
                  </a:ext>
                </a:extLst>
              </p:cNvPr>
              <p:cNvSpPr txBox="1"/>
              <p:nvPr/>
            </p:nvSpPr>
            <p:spPr>
              <a:xfrm>
                <a:off x="660400" y="5367867"/>
                <a:ext cx="1061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Происходит поворот спин-вектора вокруг вертикальной оси с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𝑀𝐷𝑀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направленной вдоль Y 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D2C2D5-C495-6FEA-DDF6-D966F4FC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5367867"/>
                <a:ext cx="10611559" cy="369332"/>
              </a:xfrm>
              <a:prstGeom prst="rect">
                <a:avLst/>
              </a:prstGeom>
              <a:blipFill>
                <a:blip r:embed="rId5"/>
                <a:stretch>
                  <a:fillRect l="-460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0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40700-4B78-91D4-CE4D-D0FD7201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Вертикальное электрическое поле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90E9A-58EE-0FFD-EC3E-F4B1238B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8" y="1301170"/>
            <a:ext cx="4926848" cy="2833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26AE9B-0866-F278-ADDE-4BA9DBE6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32" y="1301170"/>
            <a:ext cx="2418870" cy="19161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3A9340-066E-04A4-4900-8C90DA567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19" y="3217333"/>
            <a:ext cx="4986861" cy="936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9B496A-AB46-947C-3E1C-CD9F0D2C59B8}"/>
                  </a:ext>
                </a:extLst>
              </p:cNvPr>
              <p:cNvSpPr txBox="1"/>
              <p:nvPr/>
            </p:nvSpPr>
            <p:spPr>
              <a:xfrm>
                <a:off x="677333" y="4995333"/>
                <a:ext cx="113820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Получаем поворот спин-вектора вокруг радиальной оси, </a:t>
                </a:r>
                <a:r>
                  <a:rPr lang="ru-RU" dirty="0" err="1"/>
                  <a:t>сонаправленной</a:t>
                </a:r>
                <a:r>
                  <a:rPr lang="ru-RU" dirty="0"/>
                  <a:t> с векторным произведением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lv-LV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beta x E]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𝑀𝐷𝑀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9B496A-AB46-947C-3E1C-CD9F0D2C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995333"/>
                <a:ext cx="11382090" cy="646331"/>
              </a:xfrm>
              <a:prstGeom prst="rect">
                <a:avLst/>
              </a:prstGeom>
              <a:blipFill>
                <a:blip r:embed="rId5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53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C1FB-9E4E-B623-BD6E-6A195B10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Скрещенные поля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A520C1-39DC-20EB-5277-EFA0AA07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09" y="595160"/>
            <a:ext cx="3648584" cy="2191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BFCB79-486D-840B-8082-F1215122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09" y="3016252"/>
            <a:ext cx="4372313" cy="20771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C1A35-18AF-51E3-34E9-C1F15B20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81" y="1344536"/>
            <a:ext cx="5172211" cy="3748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362E5A-DCB9-1FFD-55D9-D1D34699493B}"/>
                  </a:ext>
                </a:extLst>
              </p:cNvPr>
              <p:cNvSpPr txBox="1"/>
              <p:nvPr/>
            </p:nvSpPr>
            <p:spPr>
              <a:xfrm>
                <a:off x="709981" y="5452533"/>
                <a:ext cx="1005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Получаем прецессию вокруг направления магнитного поля или направления, заданного векторным</a:t>
                </a:r>
              </a:p>
              <a:p>
                <a:r>
                  <a:rPr lang="ru-RU" dirty="0"/>
                  <a:t>произведением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lv-LV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beta x E]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𝑀𝐷𝑀</m:t>
                        </m:r>
                      </m:sub>
                    </m:sSub>
                  </m:oMath>
                </a14:m>
                <a:r>
                  <a:rPr lang="ru-RU" dirty="0"/>
                  <a:t>, направленной вдоль Х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362E5A-DCB9-1FFD-55D9-D1D34699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81" y="5452533"/>
                <a:ext cx="10059677" cy="646331"/>
              </a:xfrm>
              <a:prstGeom prst="rect">
                <a:avLst/>
              </a:prstGeom>
              <a:blipFill>
                <a:blip r:embed="rId5"/>
                <a:stretch>
                  <a:fillRect l="-485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2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49609-80E1-C35B-B240-C920D00D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импульса во внешних полях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0569E-5F5F-1AA0-F5AD-F51BED9E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994"/>
            <a:ext cx="10515600" cy="110384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Сила Лоренца отклоняет заряженные частицы от прямолинейного движения во внешних полях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FCD765-396E-5CE2-FB1F-860CFA95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76" y="2538917"/>
            <a:ext cx="3334191" cy="28761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A066E1-94B2-7315-D50D-A9599D36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43" y="2676836"/>
            <a:ext cx="3682760" cy="2576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751C4-803A-A917-AF5F-601EDEE589CF}"/>
              </a:ext>
            </a:extLst>
          </p:cNvPr>
          <p:cNvSpPr txBox="1"/>
          <p:nvPr/>
        </p:nvSpPr>
        <p:spPr>
          <a:xfrm>
            <a:off x="838199" y="5672666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происходит одновременное изменение направления вектора импульса и спин-вектора частицы</a:t>
            </a:r>
          </a:p>
        </p:txBody>
      </p:sp>
    </p:spTree>
    <p:extLst>
      <p:ext uri="{BB962C8B-B14F-4D97-AF65-F5344CB8AC3E}">
        <p14:creationId xmlns:p14="http://schemas.microsoft.com/office/powerpoint/2010/main" val="62847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19810-6543-7811-A307-E5E64A2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спина относительно импульса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9CEF6-89BD-BB4D-5D7E-2AE20139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							        частицы, а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Тогда можно ввести понятие спин-</a:t>
            </a:r>
            <a:r>
              <a:rPr lang="ru-RU" dirty="0" err="1"/>
              <a:t>тюна</a:t>
            </a:r>
            <a:r>
              <a:rPr lang="ru-RU" dirty="0"/>
              <a:t> – скалярной величины, которая определяется отношением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F4DBEF-C6BF-61C8-7F3C-DB3B69D9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66" y="1825625"/>
            <a:ext cx="5877235" cy="517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50B4B8-8F9A-3ECA-FD80-1548922A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125"/>
            <a:ext cx="9481341" cy="6804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12538A-D9D8-3B98-F863-2669F12D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82" y="4310256"/>
            <a:ext cx="4909852" cy="9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798</Words>
  <Application>Microsoft Office PowerPoint</Application>
  <PresentationFormat>Широкоэкранный</PresentationFormat>
  <Paragraphs>106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palatino linotype;new athena un</vt:lpstr>
      <vt:lpstr>Тема Office</vt:lpstr>
      <vt:lpstr>Исследование ЭДМ частиц в накопительном кольце</vt:lpstr>
      <vt:lpstr>Презентация PowerPoint</vt:lpstr>
      <vt:lpstr>Уравнение Т-БМТ</vt:lpstr>
      <vt:lpstr>Продольное магнитное поле</vt:lpstr>
      <vt:lpstr>Вертикальное магнитное поле</vt:lpstr>
      <vt:lpstr>Вертикальное электрическое поле</vt:lpstr>
      <vt:lpstr>Скрещенные поля</vt:lpstr>
      <vt:lpstr>Динамика импульса во внешних полях</vt:lpstr>
      <vt:lpstr>Динамика спина относительно импульса</vt:lpstr>
      <vt:lpstr>Спин-тюн в вертикальном магнитном поле</vt:lpstr>
      <vt:lpstr>Спин-тюн в электрическом поле</vt:lpstr>
      <vt:lpstr>Аномальный магнитный момент</vt:lpstr>
      <vt:lpstr>Влияние аномального магнитного момента частиц на прецессию спин-вектора</vt:lpstr>
      <vt:lpstr>ЭДМ-прецессия</vt:lpstr>
      <vt:lpstr>Поле фильтра Вина</vt:lpstr>
      <vt:lpstr>Метод “замороженного” спина</vt:lpstr>
      <vt:lpstr>Метод FS для протона</vt:lpstr>
      <vt:lpstr>Метод FS для дейтрона</vt:lpstr>
      <vt:lpstr>Способы подавление МДМ частиц в различных ускорителях</vt:lpstr>
      <vt:lpstr>FS структура с совмещенными E+B элементами для дейтрона</vt:lpstr>
      <vt:lpstr>QFS структура для исследования ЭДМ дейтрона с совмещенными E+B элементами</vt:lpstr>
      <vt:lpstr>FS структрура для протона </vt:lpstr>
      <vt:lpstr>8-периодическая QFS структура</vt:lpstr>
      <vt:lpstr>16-периодичкская QFS структура</vt:lpstr>
      <vt:lpstr>Измерения</vt:lpstr>
      <vt:lpstr>Презентация PowerPoint</vt:lpstr>
      <vt:lpstr>Частота прецессии в вертикальной плоскости</vt:lpstr>
      <vt:lpstr>Частота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Прецессия спина частиц, подавление МДМ</dc:title>
  <dc:creator>ptrcj plmrchk</dc:creator>
  <cp:lastModifiedBy>ptrcj plmrchk</cp:lastModifiedBy>
  <cp:revision>2</cp:revision>
  <dcterms:created xsi:type="dcterms:W3CDTF">2024-04-03T19:05:09Z</dcterms:created>
  <dcterms:modified xsi:type="dcterms:W3CDTF">2024-04-08T16:44:51Z</dcterms:modified>
</cp:coreProperties>
</file>