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01" d="100"/>
          <a:sy n="101" d="100"/>
        </p:scale>
        <p:origin x="90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E6763-F724-5CEF-737E-09E6CBBAE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FB3BBB-59B2-09C1-8109-17A68A05E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77135-A735-EA2C-AD65-76F32193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CC8308-1301-B8C4-B8C9-3E3E178D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60869-2AF8-CB62-BFC6-8E13F4D7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7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5FB6D-091D-AD07-C228-AB9F8DD1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B1282F-9503-DC1B-80EE-3D91D0AD3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466E9-CB1E-CFAF-2DFF-DA7B5E1E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2B1916-D431-4C4C-5B34-9FB23A53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4B3E2E-B4AA-36AD-DB29-F0D74B7E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5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52F2F7-33E3-2F58-79B8-B263F0FC0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1A5C76-DB77-53D5-D444-0A33CE91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0975C-DB7B-2783-0B5E-B8314F84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841F09-8ECA-6F41-A37E-7B81D79B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11B0BC-4744-31F1-BC85-A478CC97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D942B-556E-8B40-BDDB-17139AE1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D31718-9153-8AEE-3BAB-740A9EA5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59275E-526B-7A47-BEF2-2D76965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00D07-797A-425F-05DA-058ABF0C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E4618-741C-4919-873F-2833042D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3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186E3-C8B4-8ADF-A216-01EB3301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308DFC-76C3-3AF9-43BA-4A00F4E1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201E5F-E36C-8679-BF70-1986BCCE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A6218-E47F-8795-4F41-E00F6A39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D7BF6-1BBE-C947-0CEA-07DAC79D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0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645A8-8949-73E1-5BCC-A23E0C6E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0E5092-E27F-BD0A-1C81-A7ACFB477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F0B7FA-6FD0-F5ED-BE7B-2861D8E51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6B12D8-788E-FC84-B633-81642ED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10F7F6-E7B9-CECE-7FCD-2B24A891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2D0F4B-73B1-5F26-DC12-6EABD748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6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82C4E-7F22-8781-1127-221E2641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501081-ACE1-9AA5-B8B3-D60EA31D7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38165C-E711-DC66-6429-A8123BB8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613C7-A910-35DB-3679-1B5D6A27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53AE6C-91CC-25ED-7C0B-74287B3A2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9A84D5-34B8-D1F5-9122-AB236FEA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C09689-8D42-BB65-1A6D-7E70525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159F1B-6DB9-FB97-9878-A90B0B70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0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6F0AD-81DC-5874-78CD-09CF0FE0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6ED90-60CF-FD34-9913-5CF11242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A76964-F054-5339-CE85-10B4C7D0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F26669-2F0F-EAB4-46BB-BCC6674D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12BF9E-36A1-853C-A8BF-97412651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7FA280-7419-3159-B453-73EDC90C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73436-1294-60B0-D96E-76FED894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98063-F035-5B5B-B01C-EAE5E1A4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33B84-23B9-0FB7-179A-EA69A0F6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B2E017-5EEE-4E8F-61F3-BA2AB715C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712DB2-A213-4DDD-7CA6-C6606250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D57854-B1E5-E9A9-4B3F-AE8090CC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22A64D-A265-BF56-E13E-7803CA52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7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289B8-ED64-33E5-FFC2-DB57714A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3ACBD4-F44A-AC27-D8F0-0F7AE9E3A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8B2025-0892-340D-3B76-B5D6C9963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C848EF-4342-FD8F-3AAF-B2712A14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EA19C7-5397-312B-3A03-343A476B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6C03E5-FCBB-59A7-B9F1-C93DF845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3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2FD40-3D01-E849-6A52-07E555DC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503905-DAD1-260E-1013-007C7836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B57FB-B441-1826-282F-0EB686E55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757C-DDF3-3243-A71B-AAC851A8A996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88ECCE-EF06-D0DF-018C-3BED44AFF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8C2245-18BB-B873-491D-0F5E3C1C0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7DAD0-D929-2744-9824-D7A3708B9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47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BFB35-2608-97A8-942C-93553DD989FC}"/>
                  </a:ext>
                </a:extLst>
              </p:cNvPr>
              <p:cNvSpPr txBox="1"/>
              <p:nvPr/>
            </p:nvSpPr>
            <p:spPr>
              <a:xfrm>
                <a:off x="532277" y="824092"/>
                <a:ext cx="4345144" cy="18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𝜂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ru-RU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𝑍𝑒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BFB35-2608-97A8-942C-93553DD98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7" y="824092"/>
                <a:ext cx="4345144" cy="1869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E976B4-DDFD-C4E5-83A3-4432B62D55D7}"/>
                  </a:ext>
                </a:extLst>
              </p:cNvPr>
              <p:cNvSpPr txBox="1"/>
              <p:nvPr/>
            </p:nvSpPr>
            <p:spPr>
              <a:xfrm>
                <a:off x="1088795" y="2769204"/>
                <a:ext cx="3788626" cy="659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E976B4-DDFD-C4E5-83A3-4432B62D5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95" y="2769204"/>
                <a:ext cx="3788626" cy="659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8C4AEB-5390-BA3C-21EC-78954E7C4B64}"/>
                  </a:ext>
                </a:extLst>
              </p:cNvPr>
              <p:cNvSpPr txBox="1"/>
              <p:nvPr/>
            </p:nvSpPr>
            <p:spPr>
              <a:xfrm>
                <a:off x="4877421" y="1558812"/>
                <a:ext cx="4892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sz="2000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8C4AEB-5390-BA3C-21EC-78954E7C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421" y="1558812"/>
                <a:ext cx="489260" cy="400110"/>
              </a:xfrm>
              <a:prstGeom prst="rect">
                <a:avLst/>
              </a:prstGeom>
              <a:blipFill>
                <a:blip r:embed="rId4"/>
                <a:stretch>
                  <a:fillRect l="-5128" r="-5128"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40F5CA-6102-E046-DFBF-14C8F9D2FD92}"/>
              </a:ext>
            </a:extLst>
          </p:cNvPr>
          <p:cNvSpPr txBox="1"/>
          <p:nvPr/>
        </p:nvSpPr>
        <p:spPr>
          <a:xfrm>
            <a:off x="393700" y="454759"/>
            <a:ext cx="923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Изначально рассмотрено уравнения продольного движения вблизи критической энергии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AAED1-039E-FCFB-AAE5-71C38FF08395}"/>
                  </a:ext>
                </a:extLst>
              </p:cNvPr>
              <p:cNvSpPr txBox="1"/>
              <p:nvPr/>
            </p:nvSpPr>
            <p:spPr>
              <a:xfrm>
                <a:off x="6581503" y="2371980"/>
                <a:ext cx="3677115" cy="794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ad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  <m:sSubSup>
                                    <m:sSub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h𝑒𝑉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AAED1-039E-FCFB-AAE5-71C38FF0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503" y="2371980"/>
                <a:ext cx="3677115" cy="794448"/>
              </a:xfrm>
              <a:prstGeom prst="rect">
                <a:avLst/>
              </a:prstGeom>
              <a:blipFill>
                <a:blip r:embed="rId5"/>
                <a:stretch>
                  <a:fillRect t="-35938"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84D1B6-9FC6-32D1-BE38-977874557F06}"/>
                  </a:ext>
                </a:extLst>
              </p:cNvPr>
              <p:cNvSpPr txBox="1"/>
              <p:nvPr/>
            </p:nvSpPr>
            <p:spPr>
              <a:xfrm>
                <a:off x="6503444" y="5231388"/>
                <a:ext cx="4290432" cy="969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𝑛𝑙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num>
                        <m:den>
                          <m:f>
                            <m:fPr>
                              <m:type m:val="skw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84D1B6-9FC6-32D1-BE38-977874557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44" y="5231388"/>
                <a:ext cx="4290432" cy="969304"/>
              </a:xfrm>
              <a:prstGeom prst="rect">
                <a:avLst/>
              </a:prstGeom>
              <a:blipFill>
                <a:blip r:embed="rId6"/>
                <a:stretch>
                  <a:fillRect t="-60256" b="-14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0DEE29-466D-E741-2349-DC91AD95D5DD}"/>
                  </a:ext>
                </a:extLst>
              </p:cNvPr>
              <p:cNvSpPr txBox="1"/>
              <p:nvPr/>
            </p:nvSpPr>
            <p:spPr>
              <a:xfrm>
                <a:off x="6503444" y="4006562"/>
                <a:ext cx="2060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co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&lt;0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0DEE29-466D-E741-2349-DC91AD95D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44" y="4006562"/>
                <a:ext cx="206018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BEA8310-1B30-9790-84A6-4971B51B1728}"/>
              </a:ext>
            </a:extLst>
          </p:cNvPr>
          <p:cNvSpPr txBox="1"/>
          <p:nvPr/>
        </p:nvSpPr>
        <p:spPr>
          <a:xfrm>
            <a:off x="6581503" y="1760912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Время адиабатичности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C71CE-BADC-B39C-DE0D-075614D8BC17}"/>
              </a:ext>
            </a:extLst>
          </p:cNvPr>
          <p:cNvSpPr txBox="1"/>
          <p:nvPr/>
        </p:nvSpPr>
        <p:spPr>
          <a:xfrm>
            <a:off x="6581503" y="3410968"/>
            <a:ext cx="236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Условие стабильности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BF1E-AE15-DEDE-0D05-CBC488722D7A}"/>
              </a:ext>
            </a:extLst>
          </p:cNvPr>
          <p:cNvSpPr txBox="1"/>
          <p:nvPr/>
        </p:nvSpPr>
        <p:spPr>
          <a:xfrm>
            <a:off x="6581503" y="4618975"/>
            <a:ext cx="367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/>
              <a:t>Время нелинейности</a:t>
            </a:r>
          </a:p>
        </p:txBody>
      </p:sp>
    </p:spTree>
    <p:extLst>
      <p:ext uri="{BB962C8B-B14F-4D97-AF65-F5344CB8AC3E}">
        <p14:creationId xmlns:p14="http://schemas.microsoft.com/office/powerpoint/2010/main" val="291209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5FAFA2-E739-07C2-A274-F0F75069ADD6}"/>
              </a:ext>
            </a:extLst>
          </p:cNvPr>
          <p:cNvSpPr txBox="1"/>
          <p:nvPr/>
        </p:nvSpPr>
        <p:spPr>
          <a:xfrm>
            <a:off x="177800" y="263525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Главным для коллайдерных экспериментов является </a:t>
            </a:r>
            <a:r>
              <a:rPr lang="ru-RU" u="sng" dirty="0"/>
              <a:t>Светимость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DD2699-EE5B-549C-AA63-DF96C37C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38" y="263525"/>
            <a:ext cx="6705562" cy="63309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2D474D-0C12-D09C-4C6F-C04E7471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085136"/>
            <a:ext cx="5105400" cy="1535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7EB105-10FE-7D2C-2FE8-F16E9CA1D068}"/>
              </a:ext>
            </a:extLst>
          </p:cNvPr>
          <p:cNvSpPr txBox="1"/>
          <p:nvPr/>
        </p:nvSpPr>
        <p:spPr>
          <a:xfrm>
            <a:off x="177800" y="2795691"/>
            <a:ext cx="482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 энергии эксперимента в 12</a:t>
            </a:r>
            <a:r>
              <a:rPr lang="en-US" b="1" dirty="0"/>
              <a:t>,6 </a:t>
            </a:r>
            <a:r>
              <a:rPr lang="ru-RU" b="1" dirty="0"/>
              <a:t>ГэВ необходимо получить заданную светимость.</a:t>
            </a:r>
            <a:br>
              <a:rPr lang="ru-RU" b="1" dirty="0"/>
            </a:br>
            <a:r>
              <a:rPr lang="ru-RU" dirty="0"/>
              <a:t>Значит, заданными являются</a:t>
            </a:r>
            <a:br>
              <a:rPr lang="ru-RU" dirty="0"/>
            </a:br>
            <a:r>
              <a:rPr lang="ru-RU" dirty="0"/>
              <a:t>– бета-функция в </a:t>
            </a:r>
            <a:r>
              <a:rPr lang="en-US" dirty="0"/>
              <a:t>IP</a:t>
            </a:r>
            <a:br>
              <a:rPr lang="ru-RU" dirty="0"/>
            </a:br>
            <a:r>
              <a:rPr lang="ru-RU" dirty="0"/>
              <a:t>– число сгустков</a:t>
            </a:r>
          </a:p>
          <a:p>
            <a:r>
              <a:rPr lang="ru-RU" dirty="0"/>
              <a:t>– длина</a:t>
            </a:r>
          </a:p>
          <a:p>
            <a:r>
              <a:rPr lang="ru-RU" dirty="0"/>
              <a:t>– энергия</a:t>
            </a:r>
            <a:br>
              <a:rPr lang="ru-RU" dirty="0"/>
            </a:br>
            <a:r>
              <a:rPr lang="ru-RU" dirty="0"/>
              <a:t>– число частиц в сгустке</a:t>
            </a:r>
          </a:p>
          <a:p>
            <a:r>
              <a:rPr lang="ru-RU" dirty="0"/>
              <a:t>– поперечные эмиттансы</a:t>
            </a:r>
          </a:p>
        </p:txBody>
      </p:sp>
    </p:spTree>
    <p:extLst>
      <p:ext uri="{BB962C8B-B14F-4D97-AF65-F5344CB8AC3E}">
        <p14:creationId xmlns:p14="http://schemas.microsoft.com/office/powerpoint/2010/main" val="206522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99FE46-41E4-EF85-4FE1-8CDE6E94540A}"/>
                  </a:ext>
                </a:extLst>
              </p:cNvPr>
              <p:cNvSpPr txBox="1"/>
              <p:nvPr/>
            </p:nvSpPr>
            <p:spPr>
              <a:xfrm>
                <a:off x="228600" y="469900"/>
                <a:ext cx="415601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Пусть продольный эмиттанс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99FE46-41E4-EF85-4FE1-8CDE6E94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9900"/>
                <a:ext cx="4156010" cy="394019"/>
              </a:xfrm>
              <a:prstGeom prst="rect">
                <a:avLst/>
              </a:prstGeom>
              <a:blipFill>
                <a:blip r:embed="rId2"/>
                <a:stretch>
                  <a:fillRect l="-1524" t="-3030"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CFB4F78-9139-EA69-54BA-E8FB660DD827}"/>
              </a:ext>
            </a:extLst>
          </p:cNvPr>
          <p:cNvSpPr txBox="1"/>
          <p:nvPr/>
        </p:nvSpPr>
        <p:spPr>
          <a:xfrm>
            <a:off x="228600" y="1223129"/>
            <a:ext cx="10039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Что происходит при переходе через критическую энергию в случае </a:t>
            </a:r>
            <a:r>
              <a:rPr lang="ru-RU" b="1" u="sng" dirty="0"/>
              <a:t>гармонического</a:t>
            </a:r>
            <a:r>
              <a:rPr lang="ru-RU" b="1" dirty="0"/>
              <a:t> ВЧ</a:t>
            </a:r>
          </a:p>
          <a:p>
            <a:r>
              <a:rPr lang="ru-RU" dirty="0"/>
              <a:t>При приближении к критической энергии, пучок сжимается в длине по продольному направлению </a:t>
            </a:r>
          </a:p>
          <a:p>
            <a:r>
              <a:rPr lang="ru-RU" dirty="0"/>
              <a:t>а разброс по импульсу увеличивается, что приводит к увеличению его фазового объема.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AF2A7-9F25-BFE2-1982-44EA4705C2EB}"/>
              </a:ext>
            </a:extLst>
          </p:cNvPr>
          <p:cNvSpPr txBox="1"/>
          <p:nvPr/>
        </p:nvSpPr>
        <p:spPr>
          <a:xfrm>
            <a:off x="228600" y="2505670"/>
            <a:ext cx="11207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Скачок в гармоническом ВЧ</a:t>
            </a:r>
            <a:br>
              <a:rPr lang="ru-RU" dirty="0"/>
            </a:br>
            <a:r>
              <a:rPr lang="ru-RU" dirty="0"/>
              <a:t>Скачок критической энергии применяется, чтобы сохранить пучок невозмущённым с точки зрения его объема. </a:t>
            </a:r>
            <a:br>
              <a:rPr lang="ru-RU" dirty="0"/>
            </a:br>
            <a:r>
              <a:rPr lang="ru-RU" dirty="0"/>
              <a:t>Однако, предложенный скачок для гармонического ВЧ слишком 1) мал, 2) медленный.</a:t>
            </a:r>
          </a:p>
        </p:txBody>
      </p:sp>
    </p:spTree>
    <p:extLst>
      <p:ext uri="{BB962C8B-B14F-4D97-AF65-F5344CB8AC3E}">
        <p14:creationId xmlns:p14="http://schemas.microsoft.com/office/powerpoint/2010/main" val="181854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D5B673-1F71-76C5-7347-DC89013474FA}"/>
              </a:ext>
            </a:extLst>
          </p:cNvPr>
          <p:cNvSpPr txBox="1"/>
          <p:nvPr/>
        </p:nvSpPr>
        <p:spPr>
          <a:xfrm>
            <a:off x="279400" y="279400"/>
            <a:ext cx="866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Что происходит при переходе через критическую энергию в случае </a:t>
            </a:r>
            <a:r>
              <a:rPr lang="ru-RU" b="1" u="sng" dirty="0"/>
              <a:t>барьерного</a:t>
            </a:r>
            <a:r>
              <a:rPr lang="ru-RU" b="1" dirty="0"/>
              <a:t> ВЧ?</a:t>
            </a:r>
          </a:p>
        </p:txBody>
      </p:sp>
    </p:spTree>
    <p:extLst>
      <p:ext uri="{BB962C8B-B14F-4D97-AF65-F5344CB8AC3E}">
        <p14:creationId xmlns:p14="http://schemas.microsoft.com/office/powerpoint/2010/main" val="12752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D74D3-3DA6-C7A1-1C5F-DD3C5625452A}"/>
              </a:ext>
            </a:extLst>
          </p:cNvPr>
          <p:cNvSpPr txBox="1"/>
          <p:nvPr/>
        </p:nvSpPr>
        <p:spPr>
          <a:xfrm>
            <a:off x="183749" y="215900"/>
            <a:ext cx="1145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Допустим мы перевели пучок через критическую энергию. </a:t>
            </a:r>
            <a:br>
              <a:rPr lang="ru-RU" dirty="0"/>
            </a:br>
            <a:r>
              <a:rPr lang="ru-RU" dirty="0"/>
              <a:t>1) Переход через критическую энергию увеличивает эмиттанс</a:t>
            </a:r>
          </a:p>
          <a:p>
            <a:r>
              <a:rPr lang="ru-RU" dirty="0"/>
              <a:t>Требуется охлаждение на энергии 7-8 ГэВ</a:t>
            </a:r>
            <a:br>
              <a:rPr lang="ru-RU" dirty="0"/>
            </a:br>
            <a:r>
              <a:rPr lang="ru-RU" dirty="0"/>
              <a:t>2) Микроволновая неустойчивость пучка в барьерном ВЧ, зависит от длины пучка и даёт ограничение</a:t>
            </a:r>
            <a:br>
              <a:rPr lang="ru-RU" dirty="0"/>
            </a:br>
            <a:r>
              <a:rPr lang="ru-RU" dirty="0"/>
              <a:t>на количество частиц в сгустке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3A1A7-EE23-F26C-BD43-C2F7927EA158}"/>
              </a:ext>
            </a:extLst>
          </p:cNvPr>
          <p:cNvSpPr txBox="1"/>
          <p:nvPr/>
        </p:nvSpPr>
        <p:spPr>
          <a:xfrm>
            <a:off x="183749" y="3429000"/>
            <a:ext cx="992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перехода через критическую энергию необходимо пучок перевести</a:t>
            </a:r>
          </a:p>
          <a:p>
            <a:r>
              <a:rPr lang="ru-RU" dirty="0"/>
              <a:t>в гармоническое ВЧ-3 (гармоническое число 66) для коллайдерных экспериментов. </a:t>
            </a:r>
            <a:br>
              <a:rPr lang="ru-RU" dirty="0"/>
            </a:br>
            <a:r>
              <a:rPr lang="ru-RU" dirty="0"/>
              <a:t>Однако, сгруппированные 22 пучка в будут образованы из равномерного сгустка от барьерного ВЧ</a:t>
            </a:r>
            <a:br>
              <a:rPr lang="ru-RU" dirty="0"/>
            </a:br>
            <a:r>
              <a:rPr lang="ru-RU" dirty="0"/>
              <a:t>эмиттанс при этом может только расти.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39698B-A58E-16EC-01B4-D0024699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9" y="1989614"/>
            <a:ext cx="3228388" cy="10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2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B5B6B-112A-5827-2D6B-6494B650D656}"/>
              </a:ext>
            </a:extLst>
          </p:cNvPr>
          <p:cNvSpPr txBox="1"/>
          <p:nvPr/>
        </p:nvSpPr>
        <p:spPr>
          <a:xfrm>
            <a:off x="355600" y="292100"/>
            <a:ext cx="74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Итого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83CCD-735E-CC97-72A5-CDEF01A5847B}"/>
              </a:ext>
            </a:extLst>
          </p:cNvPr>
          <p:cNvSpPr txBox="1"/>
          <p:nvPr/>
        </p:nvSpPr>
        <p:spPr>
          <a:xfrm>
            <a:off x="355600" y="763369"/>
            <a:ext cx="7421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первую очередь необходимо гарантировать максимальную светимость</a:t>
            </a:r>
            <a:br>
              <a:rPr lang="ru-RU" dirty="0"/>
            </a:br>
            <a:r>
              <a:rPr lang="ru-RU" dirty="0"/>
              <a:t>Для этого пучок должен быть охлаждён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92717-832D-BF8A-A399-7AF82879EF39}"/>
              </a:ext>
            </a:extLst>
          </p:cNvPr>
          <p:cNvSpPr txBox="1"/>
          <p:nvPr/>
        </p:nvSpPr>
        <p:spPr>
          <a:xfrm>
            <a:off x="355600" y="1992531"/>
            <a:ext cx="771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гармоническом ВЧ – скачок через критическую энергию не предусмотрен.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F8A15-CE5B-AF17-E248-CB077ABB7B9A}"/>
              </a:ext>
            </a:extLst>
          </p:cNvPr>
          <p:cNvSpPr txBox="1"/>
          <p:nvPr/>
        </p:nvSpPr>
        <p:spPr>
          <a:xfrm>
            <a:off x="355600" y="2638862"/>
            <a:ext cx="1086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барьерном ВЧ – скачок возможен, но может привести к росту эмиттанса, который опасен сам по себе,</a:t>
            </a:r>
          </a:p>
          <a:p>
            <a:r>
              <a:rPr lang="ru-RU" dirty="0"/>
              <a:t>а также может быть источником микроволновой неустойчивости, что приведёт к ограничению числа частиц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474B9-7488-783B-88C1-1362CBCB4EEF}"/>
              </a:ext>
            </a:extLst>
          </p:cNvPr>
          <p:cNvSpPr txBox="1"/>
          <p:nvPr/>
        </p:nvSpPr>
        <p:spPr>
          <a:xfrm>
            <a:off x="355600" y="4284007"/>
            <a:ext cx="1199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Отказ от критической энергии – резонансный метод поднятия критической энергии,</a:t>
            </a:r>
          </a:p>
          <a:p>
            <a:r>
              <a:rPr lang="ru-RU" dirty="0"/>
              <a:t>Для этого нужны дополнительные градиенты в 1 из семейств квадруполей, то есть разное питание для 2-х семейств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898EF-DC72-0227-5543-200C3541AFC8}"/>
              </a:ext>
            </a:extLst>
          </p:cNvPr>
          <p:cNvSpPr txBox="1"/>
          <p:nvPr/>
        </p:nvSpPr>
        <p:spPr>
          <a:xfrm>
            <a:off x="355600" y="3784600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Как с этом бороться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14A2B-0AD5-C7E0-1B02-0D21120A262C}"/>
              </a:ext>
            </a:extLst>
          </p:cNvPr>
          <p:cNvSpPr txBox="1"/>
          <p:nvPr/>
        </p:nvSpPr>
        <p:spPr>
          <a:xfrm>
            <a:off x="609600" y="506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AC144-CE50-2739-A245-3C7BE5B56D6A}"/>
              </a:ext>
            </a:extLst>
          </p:cNvPr>
          <p:cNvSpPr txBox="1"/>
          <p:nvPr/>
        </p:nvSpPr>
        <p:spPr>
          <a:xfrm>
            <a:off x="355600" y="5202556"/>
            <a:ext cx="417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Охлаждение выше критической энергии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532B9-6A90-823D-17C9-FB02CB06D59A}"/>
              </a:ext>
            </a:extLst>
          </p:cNvPr>
          <p:cNvSpPr txBox="1"/>
          <p:nvPr/>
        </p:nvSpPr>
        <p:spPr>
          <a:xfrm>
            <a:off x="355600" y="5909965"/>
            <a:ext cx="32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trike="sngStrike" dirty="0"/>
              <a:t>Инжекция охлажденного пучка</a:t>
            </a:r>
          </a:p>
        </p:txBody>
      </p:sp>
    </p:spTree>
    <p:extLst>
      <p:ext uri="{BB962C8B-B14F-4D97-AF65-F5344CB8AC3E}">
        <p14:creationId xmlns:p14="http://schemas.microsoft.com/office/powerpoint/2010/main" val="980756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386</Words>
  <Application>Microsoft Macintosh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</cp:revision>
  <dcterms:created xsi:type="dcterms:W3CDTF">2024-02-01T14:16:48Z</dcterms:created>
  <dcterms:modified xsi:type="dcterms:W3CDTF">2024-02-01T19:25:03Z</dcterms:modified>
</cp:coreProperties>
</file>