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43" r:id="rId3"/>
    <p:sldId id="333" r:id="rId4"/>
    <p:sldId id="319" r:id="rId5"/>
    <p:sldId id="320" r:id="rId6"/>
    <p:sldId id="344" r:id="rId7"/>
    <p:sldId id="345" r:id="rId8"/>
    <p:sldId id="346" r:id="rId9"/>
    <p:sldId id="347" r:id="rId10"/>
    <p:sldId id="336" r:id="rId11"/>
    <p:sldId id="334" r:id="rId12"/>
    <p:sldId id="348" r:id="rId13"/>
    <p:sldId id="335" r:id="rId14"/>
    <p:sldId id="349" r:id="rId15"/>
    <p:sldId id="350" r:id="rId16"/>
    <p:sldId id="338" r:id="rId17"/>
    <p:sldId id="321" r:id="rId18"/>
    <p:sldId id="339" r:id="rId19"/>
    <p:sldId id="340" r:id="rId20"/>
    <p:sldId id="322" r:id="rId21"/>
    <p:sldId id="341" r:id="rId22"/>
    <p:sldId id="352" r:id="rId23"/>
    <p:sldId id="353" r:id="rId24"/>
    <p:sldId id="354" r:id="rId25"/>
    <p:sldId id="357" r:id="rId26"/>
    <p:sldId id="358" r:id="rId27"/>
    <p:sldId id="355" r:id="rId28"/>
    <p:sldId id="351" r:id="rId29"/>
    <p:sldId id="323" r:id="rId30"/>
    <p:sldId id="361" r:id="rId31"/>
    <p:sldId id="362" r:id="rId32"/>
    <p:sldId id="359" r:id="rId33"/>
    <p:sldId id="324" r:id="rId34"/>
    <p:sldId id="325" r:id="rId35"/>
    <p:sldId id="363" r:id="rId36"/>
    <p:sldId id="328" r:id="rId37"/>
    <p:sldId id="367" r:id="rId38"/>
    <p:sldId id="368" r:id="rId39"/>
    <p:sldId id="369" r:id="rId40"/>
    <p:sldId id="370" r:id="rId41"/>
    <p:sldId id="371" r:id="rId42"/>
    <p:sldId id="329" r:id="rId43"/>
    <p:sldId id="364" r:id="rId44"/>
    <p:sldId id="332" r:id="rId45"/>
    <p:sldId id="365" r:id="rId46"/>
    <p:sldId id="366" r:id="rId47"/>
    <p:sldId id="27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94" autoAdjust="0"/>
  </p:normalViewPr>
  <p:slideViewPr>
    <p:cSldViewPr snapToGrid="0">
      <p:cViewPr varScale="1">
        <p:scale>
          <a:sx n="83" d="100"/>
          <a:sy n="83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7979E-68A7-45F8-8A0D-245CA2FBE985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A246-0672-493E-991E-47467800B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4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A246-0672-493E-991E-47467800B91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7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Оценка параметров линейной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регрессионной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методом 1МНК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(OLS)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A246-0672-493E-991E-47467800B91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0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A246-0672-493E-991E-47467800B91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8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A246-0672-493E-991E-47467800B91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2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75C29-9261-4909-8070-CACA5E074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670083-0C0E-4000-A118-F4B391F9B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DF5372-1CE2-4CFF-878D-5B2492C1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E296-FAA5-4318-A85A-6EE0B2DCA8E9}" type="datetime1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AE600B-6005-43F2-8B89-D2ED27D8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8EBE4-00ED-4B72-93A7-D6AC1204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1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24D74-19B6-421B-8361-2E329FA1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4C18E-BF51-4746-8200-EE21138C4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30237-E8B8-4140-8EB2-ED2E5FDA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97A8-B11D-48F2-BBF9-53FDCAEEAFC3}" type="datetime1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10F7D-E3E3-4D27-9F0C-CBEBF6C0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F6AFC-1A70-4D93-ADEE-064CB8F8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43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A508F0-5EBE-46BB-B647-77B8315A6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CA707B-33F9-4939-80C0-5CF1D842D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393F67-D7AF-488E-A42B-7C5797AA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FECB-663B-4DEF-898E-8C82F3891E47}" type="datetime1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9B0705-DD31-487A-AA96-9DC5BB4F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8C51D-2237-48B3-B499-121C5683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0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C11FC-D1C1-46DA-8C90-303A5432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9ACD8-4FE0-4E53-8A92-4E180777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1BC75-C66C-4E02-BE98-D27BB9E5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5E72A2-2F2C-4953-9009-513249DE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729D7D-B7CD-4F33-B638-A991F152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48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47E8D-136E-44A2-80BA-8F9CD3BE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961B0B-1704-40A9-8958-33398818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66BA2-1955-4C74-A38C-F47F5BE1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FCF6-BAFC-4424-AB6E-2E0E4B14F26E}" type="datetime1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5A60F5-0901-41B2-A045-863A52C4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0D172-1B82-4924-83C0-B15D9825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892E3-FE55-4AD5-B875-FDCF57F3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A7342-774E-47D1-8895-EB6898D60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A3AA2F-7B75-4A08-B5BB-E2063524C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6DED4-5763-44AC-A266-6A89177C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E32E-C226-4572-A0F0-9A00FBEC15DF}" type="datetime1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5F915A-0C3B-4CCC-960C-403EF2D6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442770-CFF9-4838-9E12-24679E8E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28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4EDF7-EFEA-43B6-9BE5-DD3B652F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B25068-7285-4A87-A607-2045E03C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547042-8EA5-4F12-97DD-58F4297C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D5ACD4-FE2B-4AD6-969D-BB39DC30F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47BA79-244B-4776-AD63-0245D24F6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34DFBF-0726-4340-9A91-E9EC0ECB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A793-0618-42E0-A4D4-C6760CF3055C}" type="datetime1">
              <a:rPr lang="ru-RU" smtClean="0"/>
              <a:t>16.05.2019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66B36D-E691-45E4-987F-C6757C18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E256BC-A883-4A1A-9755-72836389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00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A61E2-99E3-45BB-B7EE-108105B5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2BC335-9682-4BDD-9120-C58B99EA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C54-C37F-4468-8D45-16C2E51D3489}" type="datetime1">
              <a:rPr lang="ru-RU" smtClean="0"/>
              <a:t>16.05.2019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EBDF25-5884-48B2-B479-A7B8B90E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F51CC1-0875-4461-A02A-2A83B82D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AE77DF-AC3C-4CF6-B3F1-B4C56F97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BCE0-4FE3-47F2-B6CE-7D40789274CA}" type="datetime1">
              <a:rPr lang="ru-RU" smtClean="0"/>
              <a:t>16.05.2019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D05A73-4480-4745-9E01-1BC5D95D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F27878-D8CF-4737-A959-C17B4ED1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7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89B23-C17E-4399-9902-F54BDB4E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D675B-48E8-48C7-8B2F-476F50F8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4B3731-BA36-4536-8582-1D62F145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F8D606-CFC3-4B44-99B5-C8BF08D3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ED71-257F-45F8-AD4D-F52B7F3B4A9C}" type="datetime1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36ACBA-67A0-492B-9E8F-CE3DA3B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9FE145-63EA-49DB-A0D5-64912227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3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D214A-EED3-4CEC-81B4-7174A40E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C80D07-AB15-491D-9D24-67BEFED73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7FB61F-1C7B-4A45-A4EC-FA6993A0A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F7130A-813D-4C8B-9553-33D2C7E6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4839-8E43-49A4-8757-399E14FE5D14}" type="datetime1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63875E-52C1-4F69-8DAC-C5DCD352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НИУ ВШЭ, г. Пермь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2A44A-1868-4A4B-AC94-B5858DD3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0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317A4-4335-456F-BD47-459210F6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7EB74B-33CD-4864-9162-C39FF40B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8D053-9AAF-484A-8C2B-01FA87227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29B1-A285-4258-927F-C919338E9A0F}" type="datetime1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062F7-B117-4DC6-A761-4592BC47D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760FF5-E998-4896-93AD-B8A427BAC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F070-E93F-438F-8A47-65F13C832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dmarkvirer@hse.ru" TargetMode="External"/><Relationship Id="rId2" Type="http://schemas.openxmlformats.org/officeDocument/2006/relationships/hyperlink" Target="mailto:ovikenteva@hse.r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2FC48-0217-415F-9002-293FEFA67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IT-</a:t>
            </a:r>
            <a:r>
              <a:rPr lang="ru-RU" b="1" dirty="0">
                <a:latin typeface="Consolas" panose="020B0609020204030204" pitchFamily="49" charset="0"/>
              </a:rPr>
              <a:t>Университет. Аналитика </a:t>
            </a:r>
            <a:r>
              <a:rPr lang="en-US" b="1" dirty="0">
                <a:latin typeface="Consolas" panose="020B0609020204030204" pitchFamily="49" charset="0"/>
              </a:rPr>
              <a:t>IoT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05C0ED-5FF2-4B92-AEBC-12121D442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391" y="3602037"/>
            <a:ext cx="9839218" cy="2696021"/>
          </a:xfrm>
        </p:spPr>
        <p:txBody>
          <a:bodyPr>
            <a:normAutofit fontScale="92500" lnSpcReduction="20000"/>
          </a:bodyPr>
          <a:lstStyle/>
          <a:p>
            <a:r>
              <a:rPr lang="ru-RU" sz="3500" b="1" dirty="0">
                <a:latin typeface="Consolas" panose="020B0609020204030204" pitchFamily="49" charset="0"/>
              </a:rPr>
              <a:t>2. Аналитика на </a:t>
            </a:r>
            <a:r>
              <a:rPr lang="en-US" sz="3500" b="1" dirty="0">
                <a:latin typeface="Consolas" panose="020B0609020204030204" pitchFamily="49" charset="0"/>
              </a:rPr>
              <a:t>Python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  <a:p>
            <a:pPr marL="4756150" algn="l">
              <a:tabLst>
                <a:tab pos="4932363" algn="l"/>
              </a:tabLst>
            </a:pPr>
            <a:r>
              <a:rPr lang="ru-RU" i="1" dirty="0">
                <a:latin typeface="Consolas" panose="020B0609020204030204" pitchFamily="49" charset="0"/>
              </a:rPr>
              <a:t>Преподаватели:</a:t>
            </a:r>
          </a:p>
          <a:p>
            <a:pPr marL="4756150" algn="l">
              <a:tabLst>
                <a:tab pos="4932363" algn="l"/>
              </a:tabLst>
            </a:pPr>
            <a:r>
              <a:rPr lang="ru-RU" dirty="0">
                <a:latin typeface="Consolas" panose="020B0609020204030204" pitchFamily="49" charset="0"/>
              </a:rPr>
              <a:t>Викентьева Ольга Леонидовна</a:t>
            </a:r>
          </a:p>
          <a:p>
            <a:pPr marL="4756150" algn="l">
              <a:tabLst>
                <a:tab pos="4932363" algn="l"/>
              </a:tabLst>
            </a:pPr>
            <a:r>
              <a:rPr lang="en-US" dirty="0">
                <a:latin typeface="Consolas" panose="020B0609020204030204" pitchFamily="49" charset="0"/>
                <a:hlinkClick r:id="rId2"/>
              </a:rPr>
              <a:t>ovikenteva@hse.ru</a:t>
            </a:r>
            <a:endParaRPr lang="ru-RU" dirty="0">
              <a:latin typeface="Consolas" panose="020B0609020204030204" pitchFamily="49" charset="0"/>
            </a:endParaRPr>
          </a:p>
          <a:p>
            <a:pPr marL="4756150" algn="l">
              <a:tabLst>
                <a:tab pos="4932363" algn="l"/>
              </a:tabLst>
            </a:pPr>
            <a:r>
              <a:rPr lang="ru-RU" dirty="0">
                <a:latin typeface="Consolas" panose="020B0609020204030204" pitchFamily="49" charset="0"/>
              </a:rPr>
              <a:t>Марквирер Владлена Дмитриевна</a:t>
            </a:r>
          </a:p>
          <a:p>
            <a:pPr marL="4756150" algn="l">
              <a:tabLst>
                <a:tab pos="4932363" algn="l"/>
              </a:tabLst>
            </a:pPr>
            <a:r>
              <a:rPr lang="en-US" dirty="0">
                <a:latin typeface="Consolas" panose="020B0609020204030204" pitchFamily="49" charset="0"/>
                <a:hlinkClick r:id="rId3"/>
              </a:rPr>
              <a:t>vdmarkvirer@hse.ru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243B4B-A607-4E10-BCF0-C90074981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34" y="293134"/>
            <a:ext cx="6253532" cy="7371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0C3294-8194-4394-B329-FB9504D91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41015"/>
            <a:ext cx="1621816" cy="162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Смотрим, на то, как данные представлены в файле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Импортируем библиотеки и создаём вспомогательные переменные для хранения необходимых названий.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10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7C6E0D-98F1-4BA7-BFF3-E95683A30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35" b="71714"/>
          <a:stretch/>
        </p:blipFill>
        <p:spPr>
          <a:xfrm>
            <a:off x="1411601" y="3310769"/>
            <a:ext cx="4468031" cy="1708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2B87EB-14BF-489F-94D3-5635030E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86" r="55096"/>
          <a:stretch/>
        </p:blipFill>
        <p:spPr>
          <a:xfrm>
            <a:off x="7062868" y="3310769"/>
            <a:ext cx="3725361" cy="3045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88EBD-E7E2-4CEB-82B2-4DAB695A4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88" r="29818" b="62427"/>
          <a:stretch/>
        </p:blipFill>
        <p:spPr>
          <a:xfrm>
            <a:off x="1411600" y="5381015"/>
            <a:ext cx="5257815" cy="434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095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874338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Смотрим, на то, как данные представлены в файле.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Импортируем библиотеки и создаём вспомогательные переменные для хранения необходимых названий.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Считываем данные из файла.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11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12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0D7302B-0508-4255-B0ED-4448225B4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3745"/>
          <a:stretch/>
        </p:blipFill>
        <p:spPr>
          <a:xfrm>
            <a:off x="920413" y="1404384"/>
            <a:ext cx="8852237" cy="4951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1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874338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Смотрим, на то, как данные представлены в файле.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Импортируем библиотеки и создаём вспомогательные переменные для хранения необходимых названий.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Считываем данные из файла.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Выбираем те столбцы, которые необходимы по задаче.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13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388ACD-8ED3-43F1-BD9C-A6555D76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647" y="4363627"/>
            <a:ext cx="9204706" cy="937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182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14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6E522FE1-9DB4-4488-BFCF-00CC84D3D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961" y="1400648"/>
            <a:ext cx="4688483" cy="4955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9A36701-11DA-461F-B60F-1F53C233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231" y="2308234"/>
            <a:ext cx="6154808" cy="3140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012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15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B1A3361-03F2-4AD8-98BF-F89DABF5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189"/>
          <a:stretch/>
        </p:blipFill>
        <p:spPr>
          <a:xfrm>
            <a:off x="5682838" y="2264726"/>
            <a:ext cx="6509162" cy="3024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67C630-6540-4925-89F3-0E4998713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2" t="1832"/>
          <a:stretch/>
        </p:blipFill>
        <p:spPr>
          <a:xfrm>
            <a:off x="0" y="2262033"/>
            <a:ext cx="5625739" cy="3027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137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C02F82-83C6-46A9-BEE8-03C8C04B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4" y="3595074"/>
            <a:ext cx="9087783" cy="2716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Очистка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Приведение данных к общему виду.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16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8CD54B-D3B4-4B04-AE23-5F63DFA8F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427" y="2158299"/>
            <a:ext cx="4332698" cy="2114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016769-1DA2-4496-A82C-E9DCB5710CA8}"/>
              </a:ext>
            </a:extLst>
          </p:cNvPr>
          <p:cNvSpPr/>
          <p:nvPr/>
        </p:nvSpPr>
        <p:spPr>
          <a:xfrm>
            <a:off x="11059321" y="2313063"/>
            <a:ext cx="780836" cy="378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512E52-4CAF-4DF9-B0A6-15AB27395974}"/>
              </a:ext>
            </a:extLst>
          </p:cNvPr>
          <p:cNvSpPr/>
          <p:nvPr/>
        </p:nvSpPr>
        <p:spPr>
          <a:xfrm>
            <a:off x="7777352" y="3003821"/>
            <a:ext cx="1222809" cy="1268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Очистка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Приведение данных к общему виду.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Устранение дубликатов.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В зависимости от анализируемых данных этот пункт может выполняться или пропускаться. В нашем случае, дубликаты – это естественное состояние предметной области, поэтому данный шаг </a:t>
            </a:r>
            <a:r>
              <a:rPr lang="ru-RU" u="sng" dirty="0">
                <a:latin typeface="Consolas" panose="020B0609020204030204" pitchFamily="49" charset="0"/>
              </a:rPr>
              <a:t>пропускаем</a:t>
            </a:r>
            <a:r>
              <a:rPr lang="ru-RU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17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0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Очистка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Приведение данных к общему виду.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Устранение дубликатов.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Заполнение пропусков.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На этапе подготовки данных заполнение пропусков нам не пригодится, но далее, после блока анализа, связанного с пропусками данных можно выполнить сглаживание по отдельной скважине, чтобы выявить закономерности и паттерны.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Вернёмся к этому позже.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18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Очистка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894887" cy="4351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Приведение данных к общему виду.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Устранение дубликатов.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Заполнение пропусков.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Выявление выбросов, аномалий, шумов.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К данному пункту вернёмся на этапе визуализации </a:t>
            </a:r>
            <a:r>
              <a:rPr lang="ru-RU" dirty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19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32" y="1690688"/>
            <a:ext cx="11607336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Имеется файл с данными по давлению (разного вида) на множестве скважин за первые 7 месяцев 2018 года 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«</a:t>
            </a:r>
            <a:r>
              <a:rPr lang="ru-RU" b="1" dirty="0">
                <a:latin typeface="Consolas" panose="020B0609020204030204" pitchFamily="49" charset="0"/>
              </a:rPr>
              <a:t>Данные для исследований.</a:t>
            </a:r>
            <a:r>
              <a:rPr lang="en-US" b="1" dirty="0">
                <a:latin typeface="Consolas" panose="020B0609020204030204" pitchFamily="49" charset="0"/>
              </a:rPr>
              <a:t>xlsx</a:t>
            </a:r>
            <a:r>
              <a:rPr lang="ru-RU" dirty="0">
                <a:latin typeface="Consolas" panose="020B0609020204030204" pitchFamily="49" charset="0"/>
              </a:rPr>
              <a:t>». Виды давлений: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ru-RU" b="1" dirty="0" err="1">
                <a:latin typeface="Consolas" panose="020B0609020204030204" pitchFamily="49" charset="0"/>
              </a:rPr>
              <a:t>Рзаб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Рпр</a:t>
            </a:r>
            <a:r>
              <a:rPr lang="ru-RU" b="1" dirty="0">
                <a:latin typeface="Consolas" panose="020B0609020204030204" pitchFamily="49" charset="0"/>
              </a:rPr>
              <a:t>) </a:t>
            </a:r>
            <a:r>
              <a:rPr lang="ru-RU" dirty="0">
                <a:latin typeface="Consolas" panose="020B0609020204030204" pitchFamily="49" charset="0"/>
              </a:rPr>
              <a:t>– забойное давление на приёме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ru-RU" b="1" dirty="0" err="1">
                <a:latin typeface="Consolas" panose="020B0609020204030204" pitchFamily="49" charset="0"/>
              </a:rPr>
              <a:t>Рзаб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Нд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– забойное динамическое давление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ru-RU" b="1" dirty="0" err="1">
                <a:latin typeface="Consolas" panose="020B0609020204030204" pitchFamily="49" charset="0"/>
              </a:rPr>
              <a:t>Рзаб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иссл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– забойное  давление, измеряемое исследовательским способом (методом)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ru-RU" b="1" dirty="0" err="1">
                <a:latin typeface="Consolas" panose="020B0609020204030204" pitchFamily="49" charset="0"/>
              </a:rPr>
              <a:t>Рпр</a:t>
            </a:r>
            <a:r>
              <a:rPr lang="ru-RU" b="1" dirty="0">
                <a:latin typeface="Consolas" panose="020B0609020204030204" pitchFamily="49" charset="0"/>
              </a:rPr>
              <a:t>(ТМ)</a:t>
            </a:r>
            <a:r>
              <a:rPr lang="ru-RU" dirty="0">
                <a:latin typeface="Consolas" panose="020B0609020204030204" pitchFamily="49" charset="0"/>
              </a:rPr>
              <a:t> – забойное давление на приёме, измеряемое телеметрией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Также в файле имеются данные по режиму работы скважины, способу эксплуатации, название скважины, дата замера давлений и т.п.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3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Для анализа данных, построения регрессионных моделей необходимо привести данные к таким, чтобы можно было проводить вычисления, т.е. к числовым.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В нашей выборке независимые переменные «Режим» и «Способ эксплуатации» имеют текстовые значения:</a:t>
            </a:r>
          </a:p>
          <a:p>
            <a:pPr marL="0" indent="0" algn="just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20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0A221A-EFEA-4FA2-B6E6-63789D278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78" y="4001294"/>
            <a:ext cx="4838272" cy="2169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ED5B98-5AD3-445E-904A-1EBBED2E1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29" y="3976606"/>
            <a:ext cx="5778036" cy="2218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13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Из-за того, что независимые переменные имеют текстовые значения, то их нужно «закодировать».</a:t>
            </a:r>
            <a:endParaRPr lang="en-US" sz="2800" dirty="0">
              <a:latin typeface="Consolas" panose="020B0609020204030204" pitchFamily="49" charset="0"/>
            </a:endParaRPr>
          </a:p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В </a:t>
            </a:r>
            <a:r>
              <a:rPr lang="en-US" sz="2800" dirty="0">
                <a:latin typeface="Consolas" panose="020B0609020204030204" pitchFamily="49" charset="0"/>
              </a:rPr>
              <a:t>python </a:t>
            </a:r>
            <a:r>
              <a:rPr lang="ru-RU" sz="2800" dirty="0">
                <a:latin typeface="Consolas" panose="020B0609020204030204" pitchFamily="49" charset="0"/>
              </a:rPr>
              <a:t>это можно сделать следующим образом, помощью операции </a:t>
            </a:r>
            <a:r>
              <a:rPr lang="en-US" sz="2800" b="1" dirty="0">
                <a:latin typeface="Consolas" panose="020B0609020204030204" pitchFamily="49" charset="0"/>
              </a:rPr>
              <a:t>loc</a:t>
            </a:r>
            <a:r>
              <a:rPr lang="ru-RU" sz="2800" dirty="0">
                <a:latin typeface="Consolas" panose="020B0609020204030204" pitchFamily="49" charset="0"/>
              </a:rPr>
              <a:t>:</a:t>
            </a:r>
          </a:p>
          <a:p>
            <a:pPr marL="0" lvl="1" indent="0" algn="just">
              <a:buNone/>
            </a:pP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21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965C24-C8BD-4C06-B400-D86F79AD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4853"/>
            <a:ext cx="10515599" cy="2542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815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Однако, подобный подход не подходит, т.к. велика вероятность, что будут упущены некоторые уникальные значения в соответствующих столбцах, что приводит к ошибкам, например, в момент построения логистической модели (в будущем)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ru-RU" sz="2800" dirty="0">
                <a:latin typeface="Consolas" panose="020B0609020204030204" pitchFamily="49" charset="0"/>
              </a:rPr>
              <a:t>получим исключение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pPr marL="0" lvl="1" indent="0" algn="just">
              <a:buNone/>
            </a:pP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22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E021DA-34C8-4194-A442-4CC9531B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12" y="4276324"/>
            <a:ext cx="8469175" cy="1050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042948-3BFA-45F6-9F3D-CDB2558C6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54" y="3867435"/>
            <a:ext cx="7817296" cy="2488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74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Чтобы вероятность ошибки была сведена к минимуму, можно добавить несколько дополнительных замен по значениям, но это не исключит вероятного появления новых значений «Способов эксплуатации» в будущих выгрузках данных по новым скважинам. Поэтому лучше использовать более универсальный подход в написании кода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pPr marL="0" lvl="1" indent="0" algn="just">
              <a:buNone/>
            </a:pP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23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5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24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481548-176D-43AE-87FE-D69B0E4E3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800"/>
          <a:stretch/>
        </p:blipFill>
        <p:spPr>
          <a:xfrm>
            <a:off x="915411" y="2301367"/>
            <a:ext cx="10361178" cy="3390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072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25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481548-176D-43AE-87FE-D69B0E4E3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41" b="32173"/>
          <a:stretch/>
        </p:blipFill>
        <p:spPr>
          <a:xfrm>
            <a:off x="915411" y="1987015"/>
            <a:ext cx="10361178" cy="401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464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26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F6422E-5CF9-4E36-966F-9C5D219B9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03"/>
          <a:stretch/>
        </p:blipFill>
        <p:spPr>
          <a:xfrm>
            <a:off x="915411" y="2165089"/>
            <a:ext cx="10361178" cy="3689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652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sz="28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27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084CBDF7-A32B-4F6C-9975-DA3554191006}"/>
              </a:ext>
            </a:extLst>
          </p:cNvPr>
          <p:cNvSpPr txBox="1">
            <a:spLocks/>
          </p:cNvSpPr>
          <p:nvPr/>
        </p:nvSpPr>
        <p:spPr>
          <a:xfrm>
            <a:off x="4469257" y="1825625"/>
            <a:ext cx="68845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Consolas" panose="020B0609020204030204" pitchFamily="49" charset="0"/>
              </a:rPr>
              <a:t>	В результате в наборе данных все замены будут выполнены, и получаем следующий словарь выполненных замен: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70F217-FBBD-4824-A001-C4379D2B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038" y="3429000"/>
            <a:ext cx="5214977" cy="2853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92115B-D830-45E6-B2F1-269E181E9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92" y="1569277"/>
            <a:ext cx="3581210" cy="4713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773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Трансформация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76132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Один из этапов трансформации (</a:t>
            </a:r>
            <a:r>
              <a:rPr lang="ru-RU" b="1" dirty="0">
                <a:latin typeface="Consolas" panose="020B0609020204030204" pitchFamily="49" charset="0"/>
              </a:rPr>
              <a:t>преобразование типов данных</a:t>
            </a:r>
            <a:r>
              <a:rPr lang="ru-RU" dirty="0">
                <a:latin typeface="Consolas" panose="020B0609020204030204" pitchFamily="49" charset="0"/>
              </a:rPr>
              <a:t>) мы выполнили ещё в самом начале работы с файлом, когда только загружали данные из файла: мы определяли значения в столбце «Дата замера», как дату.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Очень часто в подобной выгрузке данных, дата храниться как строка, поэтому важно заранее указать, что столбец дата – имеет тип «Дата», а не что-то другое.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28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Объект 11">
            <a:extLst>
              <a:ext uri="{FF2B5EF4-FFF2-40B4-BE49-F238E27FC236}">
                <a16:creationId xmlns:a16="http://schemas.microsoft.com/office/drawing/2014/main" id="{C44D74F0-CB00-4F3B-A3E4-3F51E1C94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13" t="38173" b="39815"/>
          <a:stretch/>
        </p:blipFill>
        <p:spPr>
          <a:xfrm>
            <a:off x="3354298" y="4830558"/>
            <a:ext cx="7974672" cy="1263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90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Визуализация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Чтобы визуализировать данные по нашим скважинам, необходимо воспользоваться библиотекой </a:t>
            </a:r>
            <a:r>
              <a:rPr lang="en-US" dirty="0">
                <a:latin typeface="Consolas" panose="020B0609020204030204" pitchFamily="49" charset="0"/>
              </a:rPr>
              <a:t>matplotlib </a:t>
            </a:r>
            <a:r>
              <a:rPr lang="ru-RU" dirty="0">
                <a:latin typeface="Consolas" panose="020B0609020204030204" pitchFamily="49" charset="0"/>
              </a:rPr>
              <a:t>(мы подключали необходимые модули в самом начале).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Теперь напишем функцию для построения графиков по имеющимся данным для каждой скважины.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29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1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89" y="1825625"/>
            <a:ext cx="1160733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ru-RU" b="1" dirty="0">
                <a:latin typeface="Consolas" panose="020B0609020204030204" pitchFamily="49" charset="0"/>
              </a:rPr>
              <a:t>Основная задача </a:t>
            </a:r>
            <a:r>
              <a:rPr lang="ru-RU" dirty="0">
                <a:latin typeface="Consolas" panose="020B0609020204030204" pitchFamily="49" charset="0"/>
              </a:rPr>
              <a:t>- анализ влияния выбранного режима эксплуатации скважины (столбец «Режим») и способа эксплуатации скважины (столбец «Способ эксплуатации») на показатели давления.</a:t>
            </a:r>
          </a:p>
          <a:p>
            <a:pPr marL="0" indent="0" algn="just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* Посмотреть качество замеров на скважине разными ЗУ, если таковые случаи на предоставленном объёме данных будут встречаться.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81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Визуализация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30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E590E9-41D9-4E67-A7FE-498DA4FE3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60"/>
          <a:stretch/>
        </p:blipFill>
        <p:spPr>
          <a:xfrm>
            <a:off x="463135" y="1315091"/>
            <a:ext cx="10004840" cy="5041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969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Визуализация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31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E590E9-41D9-4E67-A7FE-498DA4FE3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94" r="4813" b="-322"/>
          <a:stretch/>
        </p:blipFill>
        <p:spPr>
          <a:xfrm>
            <a:off x="458854" y="1541123"/>
            <a:ext cx="9523346" cy="4541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5383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CA00FA-AD50-4DD0-9FFF-2C76B7D6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67975" cy="6634797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32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98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Выгрузка данных в файл </a:t>
            </a:r>
            <a:r>
              <a:rPr lang="en-US" dirty="0">
                <a:latin typeface="Consolas" panose="020B0609020204030204" pitchFamily="49" charset="0"/>
              </a:rPr>
              <a:t>.csv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86D0E1-9248-4F36-BB8B-EED961197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0112" y="1527309"/>
            <a:ext cx="9117955" cy="20891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33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D83321-C07F-43D4-9ED4-A6B12E6E0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94779"/>
            <a:ext cx="5105465" cy="1435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71BFA2-8665-4B50-BF46-6C205921C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64980"/>
            <a:ext cx="5880569" cy="1149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507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3A8DBD1-C063-47DA-9623-D34CF573B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13" y="1292004"/>
            <a:ext cx="8569662" cy="5170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Фильтрация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34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2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Фильтрация данных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35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7FE25D40-CC42-4E1D-B183-BB7CD82A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Фильтрация – это отбор данных по заданным условиям.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</a:p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Далее по скважинам с имеющимися измерениями необходимо провести анализ исходя из количества пустых измерений.</a:t>
            </a:r>
          </a:p>
        </p:txBody>
      </p:sp>
    </p:spTree>
    <p:extLst>
      <p:ext uri="{BB962C8B-B14F-4D97-AF65-F5344CB8AC3E}">
        <p14:creationId xmlns:p14="http://schemas.microsoft.com/office/powerpoint/2010/main" val="3914110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574"/>
            <a:ext cx="10638033" cy="4835775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упорядочить скважины по количеству пропусков измерений давлений</a:t>
            </a:r>
          </a:p>
          <a:p>
            <a:r>
              <a:rPr lang="ru-RU" dirty="0">
                <a:latin typeface="Consolas" panose="020B0609020204030204" pitchFamily="49" charset="0"/>
              </a:rPr>
              <a:t>выбираем скважину, где больше всего измерений</a:t>
            </a:r>
          </a:p>
          <a:p>
            <a:r>
              <a:rPr lang="ru-RU" dirty="0">
                <a:latin typeface="Consolas" panose="020B0609020204030204" pitchFamily="49" charset="0"/>
              </a:rPr>
              <a:t>из всех скважин выделить те, кол-во пропусков в которых меньше среднего значения пропусков по всем скважинам</a:t>
            </a:r>
          </a:p>
          <a:p>
            <a:r>
              <a:rPr lang="ru-RU" dirty="0">
                <a:latin typeface="Consolas" panose="020B0609020204030204" pitchFamily="49" charset="0"/>
              </a:rPr>
              <a:t>найти скважины, которые формируют основную выборку</a:t>
            </a:r>
          </a:p>
          <a:p>
            <a:r>
              <a:rPr lang="ru-RU" dirty="0">
                <a:latin typeface="Consolas" panose="020B0609020204030204" pitchFamily="49" charset="0"/>
              </a:rPr>
              <a:t>наиболее часто встречающиеся давления - гистограмма (отдельно по каждому виду давлений)</a:t>
            </a:r>
          </a:p>
          <a:p>
            <a:r>
              <a:rPr lang="ru-RU" dirty="0">
                <a:latin typeface="Consolas" panose="020B0609020204030204" pitchFamily="49" charset="0"/>
              </a:rPr>
              <a:t>нормировать давления от 0 до 1 (от физических значений перейдём к форме)</a:t>
            </a:r>
          </a:p>
          <a:p>
            <a:r>
              <a:rPr lang="ru-RU" dirty="0">
                <a:latin typeface="Consolas" panose="020B0609020204030204" pitchFamily="49" charset="0"/>
              </a:rPr>
              <a:t>паттерны - какие давления встречаются чаще всего, выявить периоды времени, когда были выявлены </a:t>
            </a:r>
            <a:r>
              <a:rPr lang="ru-RU" dirty="0" err="1">
                <a:latin typeface="Consolas" panose="020B0609020204030204" pitchFamily="49" charset="0"/>
              </a:rPr>
              <a:t>частовстречаемые</a:t>
            </a:r>
            <a:r>
              <a:rPr lang="ru-RU" dirty="0">
                <a:latin typeface="Consolas" panose="020B0609020204030204" pitchFamily="49" charset="0"/>
              </a:rPr>
              <a:t> давления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latin typeface="Consolas" panose="020B0609020204030204" pitchFamily="49" charset="0"/>
              </a:rPr>
              <a:t>ищем соответствия режима и способа эксплуатации по предыдущему шагу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latin typeface="Consolas" panose="020B0609020204030204" pitchFamily="49" charset="0"/>
              </a:rPr>
              <a:t>посчитать разные комбинации способов и режимов по </a:t>
            </a:r>
            <a:r>
              <a:rPr lang="ru-RU" dirty="0" err="1">
                <a:latin typeface="Consolas" panose="020B0609020204030204" pitchFamily="49" charset="0"/>
              </a:rPr>
              <a:t>частовстречаемым</a:t>
            </a:r>
            <a:r>
              <a:rPr lang="ru-RU" dirty="0">
                <a:latin typeface="Consolas" panose="020B0609020204030204" pitchFamily="49" charset="0"/>
              </a:rPr>
              <a:t> давлениям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latin typeface="Consolas" panose="020B0609020204030204" pitchFamily="49" charset="0"/>
              </a:rPr>
              <a:t>посчитать количество типовых ситуаций: способ-режим-давление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36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97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17.05.2019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37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E555B87-22AC-4B36-A247-ACF65D227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44" y="1919288"/>
            <a:ext cx="12167512" cy="3450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389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17.05.2019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38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373647C9-6056-4991-A80F-A2BEA974A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5" y="2135960"/>
            <a:ext cx="12173049" cy="2968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5215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17.05.2019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39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BC6658A-CC7B-4553-8D1E-D2AC42323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3" y="1945331"/>
            <a:ext cx="12059533" cy="3516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495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C3D5C0-361C-4B28-BD08-162ADB5F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t="8326" r="50000" b="9814"/>
          <a:stretch/>
        </p:blipFill>
        <p:spPr>
          <a:xfrm>
            <a:off x="6685693" y="1546566"/>
            <a:ext cx="4572857" cy="4744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32" y="1690688"/>
            <a:ext cx="605709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onsolas" panose="020B0609020204030204" pitchFamily="49" charset="0"/>
              </a:rPr>
              <a:t>	Особенностью анализа данных для интернет вещей является то, что этот анализ связан с анализом временных рядов.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35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17.05.2019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40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3B9EA6E-274D-46B6-AA30-7A2FB00EE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75" y="1690688"/>
            <a:ext cx="12118849" cy="3805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1863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Распознавание паттернов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17.05.2019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41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119C548-3997-4A6A-9C72-6F04C426C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28" y="2258465"/>
            <a:ext cx="12145744" cy="23410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3714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568D46-74CE-4873-B11F-666906BD9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91"/>
          <a:stretch/>
        </p:blipFill>
        <p:spPr>
          <a:xfrm>
            <a:off x="464209" y="2219218"/>
            <a:ext cx="6913965" cy="4235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Регрессионные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49" y="1690688"/>
            <a:ext cx="109071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Простая линейная регрессия (</a:t>
            </a:r>
            <a:r>
              <a:rPr lang="en-US" dirty="0" err="1">
                <a:latin typeface="Consolas" panose="020B0609020204030204" pitchFamily="49" charset="0"/>
              </a:rPr>
              <a:t>LinearRegression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42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1FD96A-A907-4961-B349-5FA6EB83ED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78" b="84960"/>
          <a:stretch/>
        </p:blipFill>
        <p:spPr>
          <a:xfrm>
            <a:off x="5424781" y="3654246"/>
            <a:ext cx="6371637" cy="12398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3107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568D46-74CE-4873-B11F-666906BD9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9" t="74789" r="39845" b="-567"/>
          <a:stretch/>
        </p:blipFill>
        <p:spPr>
          <a:xfrm>
            <a:off x="464209" y="2205903"/>
            <a:ext cx="4169436" cy="1561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Регрессионные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49" y="1690688"/>
            <a:ext cx="9319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Простая линейная регрессия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statmodels.api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43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91E019-0323-4639-9D15-DAE2DDCBD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645" y="2205903"/>
            <a:ext cx="7308971" cy="4030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5602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Корреляционный анализ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44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4ECE39-2A3F-47F8-A205-F16FAEBD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8" y="1773813"/>
            <a:ext cx="5944954" cy="4522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439C23-93D0-43C6-B2FE-AAF17EBF6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48" y="2515025"/>
            <a:ext cx="6433477" cy="2128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9238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Регрессионные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49" y="1690688"/>
            <a:ext cx="9319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Панельные данные (</a:t>
            </a:r>
            <a:r>
              <a:rPr lang="en-US" dirty="0" err="1">
                <a:latin typeface="Consolas" panose="020B0609020204030204" pitchFamily="49" charset="0"/>
              </a:rPr>
              <a:t>PooledOLS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45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8890B0-46B8-451B-8CDD-37FEBCF79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20"/>
          <a:stretch/>
        </p:blipFill>
        <p:spPr>
          <a:xfrm>
            <a:off x="1436028" y="2117049"/>
            <a:ext cx="9319943" cy="4239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6547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Регрессионные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49" y="1690688"/>
            <a:ext cx="34177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Панельные данные (</a:t>
            </a:r>
            <a:r>
              <a:rPr lang="en-US" dirty="0" err="1">
                <a:latin typeface="Consolas" panose="020B0609020204030204" pitchFamily="49" charset="0"/>
              </a:rPr>
              <a:t>PooledOLS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46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C9CC58-A646-4BE2-9DB2-57EAD239E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357" y="1457698"/>
            <a:ext cx="7810768" cy="5004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3752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Спасибо за внимание!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138C9869-E699-4513-93D3-A5C11E79F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47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AC95D5-7DB1-4999-A320-590D9C82B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Смотрим, на то, как данные представлены в файле: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5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EA40BE-C74C-4108-B076-65491FBF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2761"/>
            <a:ext cx="12192000" cy="400358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B7C5150-3651-45AE-8BB3-9C39F85139A2}"/>
              </a:ext>
            </a:extLst>
          </p:cNvPr>
          <p:cNvSpPr/>
          <p:nvPr/>
        </p:nvSpPr>
        <p:spPr>
          <a:xfrm>
            <a:off x="5322013" y="2476072"/>
            <a:ext cx="595902" cy="37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E1FA225-38DD-4F67-B48D-0A191F0C3C6B}"/>
              </a:ext>
            </a:extLst>
          </p:cNvPr>
          <p:cNvSpPr/>
          <p:nvPr/>
        </p:nvSpPr>
        <p:spPr>
          <a:xfrm>
            <a:off x="9501881" y="2473287"/>
            <a:ext cx="1686675" cy="37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09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Смотрим, на то, как данные представлены в файле: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6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5B3CDE-1898-4949-8714-7D2674F9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2984"/>
            <a:ext cx="12192000" cy="408336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A7DCD6-7A53-41B9-A363-7D4527DEE353}"/>
              </a:ext>
            </a:extLst>
          </p:cNvPr>
          <p:cNvSpPr/>
          <p:nvPr/>
        </p:nvSpPr>
        <p:spPr>
          <a:xfrm>
            <a:off x="5322013" y="2476072"/>
            <a:ext cx="595902" cy="37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A33D2F6-EE8E-4D15-BA96-225DA704A62F}"/>
              </a:ext>
            </a:extLst>
          </p:cNvPr>
          <p:cNvSpPr/>
          <p:nvPr/>
        </p:nvSpPr>
        <p:spPr>
          <a:xfrm>
            <a:off x="9580223" y="2476072"/>
            <a:ext cx="1686675" cy="37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Смотрим, на то, как данные представлены в файле: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7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98A702-0A9D-4853-A5AD-2FD0B308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898"/>
            <a:ext cx="12192000" cy="399845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370DBD-EB5B-448B-BBFF-4414027DDDEC}"/>
              </a:ext>
            </a:extLst>
          </p:cNvPr>
          <p:cNvSpPr/>
          <p:nvPr/>
        </p:nvSpPr>
        <p:spPr>
          <a:xfrm>
            <a:off x="5311729" y="2540502"/>
            <a:ext cx="555368" cy="3636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3490C3E-1349-40D4-B812-1F574932E71F}"/>
              </a:ext>
            </a:extLst>
          </p:cNvPr>
          <p:cNvSpPr/>
          <p:nvPr/>
        </p:nvSpPr>
        <p:spPr>
          <a:xfrm>
            <a:off x="9472773" y="2537717"/>
            <a:ext cx="1571947" cy="3636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51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Смотрим, на то, как данные представлены в файле: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8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4DD7BE-CC89-4EAF-9C39-A5E628C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1611"/>
            <a:ext cx="12192000" cy="404473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F0DF48B-39CD-41D2-AA6A-D956FCFE5EAE}"/>
              </a:ext>
            </a:extLst>
          </p:cNvPr>
          <p:cNvSpPr/>
          <p:nvPr/>
        </p:nvSpPr>
        <p:spPr>
          <a:xfrm>
            <a:off x="5270643" y="2527443"/>
            <a:ext cx="575353" cy="3649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18F0FFC-23D2-4282-906F-6A8CE82DEE6D}"/>
              </a:ext>
            </a:extLst>
          </p:cNvPr>
          <p:cNvSpPr/>
          <p:nvPr/>
        </p:nvSpPr>
        <p:spPr>
          <a:xfrm>
            <a:off x="9501882" y="2524658"/>
            <a:ext cx="1628512" cy="3649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4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7BD4-D8A5-45C1-833B-390FF6A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E03DA-0B11-4AAA-931E-A384D325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565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>
                <a:latin typeface="Consolas" panose="020B0609020204030204" pitchFamily="49" charset="0"/>
              </a:rPr>
              <a:t>Смотрим, на то, как данные представлены в файле: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80311-2973-4FF5-AFCD-3D1ED76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E62A-E826-4660-9324-7A6BE2BE8943}" type="datetime1">
              <a:rPr lang="ru-RU" smtClean="0">
                <a:latin typeface="Consolas" panose="020B0609020204030204" pitchFamily="49" charset="0"/>
              </a:rPr>
              <a:t>16.05.2019</a:t>
            </a:fld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C0730-59DE-4E41-B3BB-61D044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НИУ ВШЭ, г. Пермь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97C27-B6C1-46A7-9553-0DF3BB5F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F070-E93F-438F-8A47-65F13C832EA5}" type="slidenum">
              <a:rPr lang="ru-RU" smtClean="0">
                <a:latin typeface="Consolas" panose="020B0609020204030204" pitchFamily="49" charset="0"/>
              </a:rPr>
              <a:t>9</a:t>
            </a:fld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82CF2-6E87-4887-BBC6-B2147FC7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136525"/>
            <a:ext cx="1581150" cy="15272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D82DEA-2040-44BA-BDC8-5640A76F6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8047"/>
            <a:ext cx="12192000" cy="402830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818891-9F2C-4DFA-BD08-DBADC0D78B14}"/>
              </a:ext>
            </a:extLst>
          </p:cNvPr>
          <p:cNvSpPr/>
          <p:nvPr/>
        </p:nvSpPr>
        <p:spPr>
          <a:xfrm>
            <a:off x="2835667" y="2473287"/>
            <a:ext cx="9356333" cy="37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992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812</Words>
  <Application>Microsoft Office PowerPoint</Application>
  <PresentationFormat>Широкоэкранный</PresentationFormat>
  <Paragraphs>266</Paragraphs>
  <Slides>47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Wingdings</vt:lpstr>
      <vt:lpstr>Тема Office</vt:lpstr>
      <vt:lpstr>IT-Университет. Аналитика IoT</vt:lpstr>
      <vt:lpstr>Постановка задачи</vt:lpstr>
      <vt:lpstr>Постановка задачи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Подготовка данных</vt:lpstr>
      <vt:lpstr>Очистка данных</vt:lpstr>
      <vt:lpstr>Очистка данных</vt:lpstr>
      <vt:lpstr>Очистка данных</vt:lpstr>
      <vt:lpstr>Очистка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Трансформация данных</vt:lpstr>
      <vt:lpstr>Визуализация данных</vt:lpstr>
      <vt:lpstr>Визуализация данных</vt:lpstr>
      <vt:lpstr>Визуализация данных</vt:lpstr>
      <vt:lpstr>Презентация PowerPoint</vt:lpstr>
      <vt:lpstr>Выгрузка данных в файл .csv</vt:lpstr>
      <vt:lpstr>Фильтрация данных</vt:lpstr>
      <vt:lpstr>Фильтрация данных</vt:lpstr>
      <vt:lpstr>Распознавание паттернов</vt:lpstr>
      <vt:lpstr>Распознавание паттернов</vt:lpstr>
      <vt:lpstr>Распознавание паттернов</vt:lpstr>
      <vt:lpstr>Распознавание паттернов</vt:lpstr>
      <vt:lpstr>Распознавание паттернов</vt:lpstr>
      <vt:lpstr>Распознавание паттернов</vt:lpstr>
      <vt:lpstr>Регрессионные модели</vt:lpstr>
      <vt:lpstr>Регрессионные модели</vt:lpstr>
      <vt:lpstr>Корреляционный анализ</vt:lpstr>
      <vt:lpstr>Регрессионные модели</vt:lpstr>
      <vt:lpstr>Регрессионные модели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Python</dc:title>
  <dc:creator>Марквирер Владлена Дмитриевна</dc:creator>
  <cp:lastModifiedBy>Марквирер Владлена Дмитриевна</cp:lastModifiedBy>
  <cp:revision>113</cp:revision>
  <dcterms:created xsi:type="dcterms:W3CDTF">2019-02-10T19:51:21Z</dcterms:created>
  <dcterms:modified xsi:type="dcterms:W3CDTF">2019-05-17T14:30:12Z</dcterms:modified>
</cp:coreProperties>
</file>