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73" r:id="rId2"/>
    <p:sldId id="260" r:id="rId3"/>
    <p:sldId id="258" r:id="rId4"/>
    <p:sldId id="295" r:id="rId5"/>
    <p:sldId id="296" r:id="rId6"/>
    <p:sldId id="292" r:id="rId7"/>
    <p:sldId id="274" r:id="rId8"/>
    <p:sldId id="275" r:id="rId9"/>
    <p:sldId id="276" r:id="rId10"/>
    <p:sldId id="286" r:id="rId11"/>
    <p:sldId id="287" r:id="rId12"/>
    <p:sldId id="277" r:id="rId13"/>
    <p:sldId id="278" r:id="rId14"/>
    <p:sldId id="281" r:id="rId15"/>
    <p:sldId id="279" r:id="rId16"/>
    <p:sldId id="280" r:id="rId17"/>
    <p:sldId id="282" r:id="rId18"/>
    <p:sldId id="283" r:id="rId19"/>
    <p:sldId id="285" r:id="rId20"/>
    <p:sldId id="288" r:id="rId21"/>
    <p:sldId id="289" r:id="rId22"/>
    <p:sldId id="293" r:id="rId23"/>
    <p:sldId id="294" r:id="rId24"/>
    <p:sldId id="291" r:id="rId25"/>
  </p:sldIdLst>
  <p:sldSz cx="13004800" cy="7302500"/>
  <p:notesSz cx="6858000" cy="9144000"/>
  <p:defaultTextStyle>
    <a:lvl1pPr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1pPr>
    <a:lvl2pPr indent="3429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2pPr>
    <a:lvl3pPr indent="6858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3pPr>
    <a:lvl4pPr indent="10287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4pPr>
    <a:lvl5pPr indent="13716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5pPr>
    <a:lvl6pPr indent="17145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6pPr>
    <a:lvl7pPr indent="20574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7pPr>
    <a:lvl8pPr indent="24003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8pPr>
    <a:lvl9pPr indent="27432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9pPr>
  </p:defaultTextStyle>
  <p:extLst>
    <p:ext uri="{EFAFB233-063F-42B5-8137-9DF3F51BA10A}">
      <p15:sldGuideLst xmlns:p15="http://schemas.microsoft.com/office/powerpoint/2012/main">
        <p15:guide id="1" orient="horz" pos="2300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EAF4"/>
          </a:solidFill>
        </a:fill>
      </a:tcStyle>
    </a:wholeTbl>
    <a:band2H>
      <a:tcTxStyle/>
      <a:tcStyle>
        <a:tcBdr/>
        <a:fill>
          <a:solidFill>
            <a:srgbClr val="F1F5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570" y="96"/>
      </p:cViewPr>
      <p:guideLst>
        <p:guide orient="horz" pos="2300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43278628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1pPr>
    <a:lvl2pPr indent="2286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2pPr>
    <a:lvl3pPr indent="4572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3pPr>
    <a:lvl4pPr indent="6858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4pPr>
    <a:lvl5pPr indent="9144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5pPr>
    <a:lvl6pPr indent="11430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6pPr>
    <a:lvl7pPr indent="13716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7pPr>
    <a:lvl8pPr indent="16002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8pPr>
    <a:lvl9pPr indent="18288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" name="Shape 8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9" name="Picture 8" descr="GA_primary_horiz_rev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20" y="681475"/>
            <a:ext cx="2586633" cy="440697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o w/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2800" b="1" cap="all" spc="-56">
                <a:uFill>
                  <a:solidFill/>
                </a:uFill>
              </a:rPr>
              <a:t>hello!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vder Rev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2800" b="1" cap="all" spc="-56">
                <a:uFill>
                  <a:solidFill/>
                </a:uFill>
              </a:rPr>
              <a:t>Agenda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58" r:id="rId5"/>
  </p:sldLayoutIdLst>
  <p:transition spd="med"/>
  <p:txStyles>
    <p:titleStyle>
      <a:lvl1pPr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1pPr>
      <a:lvl2pPr indent="2286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2pPr>
      <a:lvl3pPr indent="4572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3pPr>
      <a:lvl4pPr indent="6858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4pPr>
      <a:lvl5pPr indent="9144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5pPr>
      <a:lvl6pPr indent="11430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6pPr>
      <a:lvl7pPr indent="13716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7pPr>
      <a:lvl8pPr indent="16002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8pPr>
      <a:lvl9pPr indent="18288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9pPr>
    </p:titleStyle>
    <p:bodyStyle>
      <a:lvl1pPr marL="2032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1pPr>
      <a:lvl2pPr marL="4064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2pPr>
      <a:lvl3pPr marL="6096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3pPr>
      <a:lvl4pPr marL="8128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4pPr>
      <a:lvl5pPr marL="10160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5pPr>
      <a:lvl6pPr marL="12192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6pPr>
      <a:lvl7pPr marL="14224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7pPr>
      <a:lvl8pPr marL="16256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8pPr>
      <a:lvl9pPr marL="18288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9pPr>
    </p:bodyStyle>
    <p:otherStyle>
      <a:lvl1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1pPr>
      <a:lvl2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2pPr>
      <a:lvl3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3pPr>
      <a:lvl4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4pPr>
      <a:lvl5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5pPr>
      <a:lvl6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6pPr>
      <a:lvl7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7pPr>
      <a:lvl8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8pPr>
      <a:lvl9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g.gu.se/~lager/python_exercises.html" TargetMode="External"/><Relationship Id="rId2" Type="http://schemas.openxmlformats.org/officeDocument/2006/relationships/hyperlink" Target="https://class.coursera.org/programming1-002/lecture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projecteuler.net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docs/intro.html#creating-python-3-4-or-python-2-6-environments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ontinuum.io/anaconda/install.html" TargetMode="External"/><Relationship Id="rId2" Type="http://schemas.openxmlformats.org/officeDocument/2006/relationships/hyperlink" Target="http://continuum.io/downloads#py34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635000" y="1574800"/>
            <a:ext cx="11734800" cy="4616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12700" b="1" cap="all" spc="-254"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lnSpc>
                <a:spcPct val="100000"/>
              </a:lnSpc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10000" b="1" cap="all" spc="-254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Introduction To Python PROGRAMMING</a:t>
            </a:r>
            <a:endParaRPr sz="10000" b="1" cap="all" spc="-254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0" name="Shape 50"/>
          <p:cNvSpPr/>
          <p:nvPr/>
        </p:nvSpPr>
        <p:spPr>
          <a:xfrm>
            <a:off x="635000" y="6172200"/>
            <a:ext cx="11734800" cy="374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1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Sergey Feldman, Data Cowboys, LLC</a:t>
            </a:r>
            <a:endParaRPr sz="2400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73535587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Aside: Some vocabulary 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3" name="Shape 87"/>
          <p:cNvSpPr/>
          <p:nvPr/>
        </p:nvSpPr>
        <p:spPr>
          <a:xfrm>
            <a:off x="635000" y="1587500"/>
            <a:ext cx="11734800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3600" b="1" cap="all" spc="-72" dirty="0" smtClean="0">
                <a:uFill>
                  <a:solidFill/>
                </a:uFill>
              </a:rPr>
              <a:t>Libraries, packages, modules</a:t>
            </a:r>
            <a:endParaRPr sz="3600" b="1" cap="all" spc="-72" dirty="0">
              <a:uFill>
                <a:solidFill/>
              </a:uFill>
            </a:endParaRPr>
          </a:p>
        </p:txBody>
      </p:sp>
      <p:sp>
        <p:nvSpPr>
          <p:cNvPr id="5" name="Shape 86"/>
          <p:cNvSpPr/>
          <p:nvPr/>
        </p:nvSpPr>
        <p:spPr>
          <a:xfrm>
            <a:off x="635000" y="2431473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/>
              <a:t>A </a:t>
            </a:r>
            <a:r>
              <a:rPr lang="en-US" sz="2500" b="1" dirty="0"/>
              <a:t>module</a:t>
            </a:r>
            <a:r>
              <a:rPr lang="en-US" sz="2500" dirty="0"/>
              <a:t> is a set of functions, types, </a:t>
            </a:r>
            <a:r>
              <a:rPr lang="en-US" sz="2500" dirty="0" smtClean="0"/>
              <a:t>classes -&gt; an encapsulation of functionality.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/>
              <a:t>A </a:t>
            </a:r>
            <a:r>
              <a:rPr lang="en-US" sz="2500" b="1" dirty="0"/>
              <a:t>library</a:t>
            </a:r>
            <a:r>
              <a:rPr lang="en-US" sz="2500" dirty="0"/>
              <a:t> is a set of modules which makes sense to be together and that can be used in a program or another library</a:t>
            </a:r>
            <a:r>
              <a:rPr lang="en-US" sz="2500" dirty="0" smtClean="0"/>
              <a:t>. Example: Python Standard Library.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 smtClean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/>
              <a:t>A </a:t>
            </a:r>
            <a:r>
              <a:rPr lang="en-US" sz="2500" b="1" dirty="0"/>
              <a:t>package</a:t>
            </a:r>
            <a:r>
              <a:rPr lang="en-US" sz="2500" dirty="0"/>
              <a:t> is a unit of distribution that can contain a library or an executable or both. It's a way to share your code with the community</a:t>
            </a:r>
            <a:r>
              <a:rPr lang="en-US" sz="2500" dirty="0" smtClean="0"/>
              <a:t>.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But really, these words are often used interchangeably!</a:t>
            </a:r>
            <a:endParaRPr lang="en-US" sz="2500" dirty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sz="2500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27497895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Aside: some vocabulary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3" name="Shape 87"/>
          <p:cNvSpPr/>
          <p:nvPr/>
        </p:nvSpPr>
        <p:spPr>
          <a:xfrm>
            <a:off x="635000" y="1587500"/>
            <a:ext cx="11734800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3600" b="1" cap="all" spc="-72" dirty="0" smtClean="0">
                <a:uFill>
                  <a:solidFill/>
                </a:uFill>
              </a:rPr>
              <a:t>Libraries, packages, modules</a:t>
            </a:r>
            <a:endParaRPr sz="3600" b="1" cap="all" spc="-72" dirty="0">
              <a:uFill>
                <a:solidFill/>
              </a:uFill>
            </a:endParaRPr>
          </a:p>
        </p:txBody>
      </p:sp>
      <p:sp>
        <p:nvSpPr>
          <p:cNvPr id="5" name="Shape 86"/>
          <p:cNvSpPr/>
          <p:nvPr/>
        </p:nvSpPr>
        <p:spPr>
          <a:xfrm>
            <a:off x="635000" y="2431473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Some are </a:t>
            </a:r>
            <a:r>
              <a:rPr lang="en-US" sz="2500" dirty="0" smtClean="0">
                <a:uFill>
                  <a:solidFill/>
                </a:uFill>
              </a:rPr>
              <a:t>built-in and ready </a:t>
            </a:r>
            <a:r>
              <a:rPr lang="en-US" sz="2500" dirty="0">
                <a:uFill>
                  <a:solidFill/>
                </a:uFill>
              </a:rPr>
              <a:t>when you start up Python. Example: </a:t>
            </a:r>
            <a:r>
              <a:rPr lang="en-US" sz="2500" dirty="0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500" dirty="0">
                <a:uFill>
                  <a:solidFill/>
                </a:uFill>
              </a:rPr>
              <a:t>.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 smtClean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Some are built-in but need to be imported. Example: </a:t>
            </a:r>
            <a:r>
              <a:rPr lang="en-US" sz="2500" dirty="0" smtClean="0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en-US" sz="2500" dirty="0" smtClean="0">
                <a:uFill>
                  <a:solidFill/>
                </a:uFill>
              </a:rPr>
              <a:t>.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Some are written by others and need to be installed. Example: </a:t>
            </a:r>
            <a:r>
              <a:rPr lang="en-US" sz="2500" dirty="0" err="1" smtClean="0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2500" dirty="0">
                <a:uFill>
                  <a:solidFill/>
                </a:uFill>
              </a:rPr>
              <a:t>.</a:t>
            </a:r>
            <a:endParaRPr sz="2500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62512750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endParaRPr sz="3600" dirty="0">
              <a:uFill>
                <a:solidFill/>
              </a:uFill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Why python? 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7" name="Shape 86"/>
          <p:cNvSpPr/>
          <p:nvPr/>
        </p:nvSpPr>
        <p:spPr>
          <a:xfrm>
            <a:off x="787400" y="2425700"/>
            <a:ext cx="4689764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sz="2500" dirty="0">
              <a:uFill>
                <a:solidFill/>
              </a:uFill>
            </a:endParaRPr>
          </a:p>
        </p:txBody>
      </p:sp>
      <p:sp>
        <p:nvSpPr>
          <p:cNvPr id="8" name="Shape 87"/>
          <p:cNvSpPr/>
          <p:nvPr/>
        </p:nvSpPr>
        <p:spPr>
          <a:xfrm>
            <a:off x="635000" y="1587500"/>
            <a:ext cx="11734800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3600" b="1" cap="all" spc="-72" dirty="0" smtClean="0">
                <a:uFill>
                  <a:solidFill/>
                </a:uFill>
              </a:rPr>
              <a:t>Syntax example</a:t>
            </a:r>
            <a:endParaRPr sz="3600" b="1" cap="all" spc="-72" dirty="0">
              <a:uFill>
                <a:solidFill/>
              </a:u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4999" y="2299045"/>
            <a:ext cx="10928927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dirty="0" smtClean="0">
                <a:solidFill>
                  <a:schemeClr val="bg1"/>
                </a:solidFill>
              </a:rPr>
              <a:t>Java</a:t>
            </a:r>
          </a:p>
          <a:p>
            <a:pPr algn="l" rtl="0" latinLnBrk="1" hangingPunct="0"/>
            <a:endParaRPr lang="en-US" dirty="0">
              <a:solidFill>
                <a:schemeClr val="bg1"/>
              </a:solidFill>
            </a:endParaRPr>
          </a:p>
          <a:p>
            <a:pPr algn="l" rtl="0" latinLnBrk="1" hangingPunct="0"/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main(String [ ]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 latinLnBrk="1" hangingPunct="0"/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 latinLnBrk="1" hangingPunct="0"/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(“Hello world”);</a:t>
            </a:r>
          </a:p>
          <a:p>
            <a:pPr algn="l" rtl="0" latinLnBrk="1" hangingPunct="0"/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  <a:sym typeface="News706BT-RomanC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9621" y="5222179"/>
            <a:ext cx="10928927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dirty="0" smtClean="0">
                <a:solidFill>
                  <a:schemeClr val="bg1"/>
                </a:solidFill>
              </a:rPr>
              <a:t>Python 3.x</a:t>
            </a:r>
          </a:p>
          <a:p>
            <a:pPr algn="l" rtl="0" latinLnBrk="1" hangingPunct="0"/>
            <a:endParaRPr lang="en-US" dirty="0" smtClean="0">
              <a:solidFill>
                <a:schemeClr val="bg1"/>
              </a:solidFill>
            </a:endParaRPr>
          </a:p>
          <a:p>
            <a:pPr algn="l" rtl="0" latinLnBrk="1" hangingPunct="0"/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print(“Hello world”)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07681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endParaRPr sz="3600" dirty="0">
              <a:uFill>
                <a:solidFill/>
              </a:uFill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Why python? 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7" name="Shape 86"/>
          <p:cNvSpPr/>
          <p:nvPr/>
        </p:nvSpPr>
        <p:spPr>
          <a:xfrm>
            <a:off x="787400" y="24257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sz="2500" dirty="0">
              <a:uFill>
                <a:solidFill/>
              </a:uFill>
            </a:endParaRPr>
          </a:p>
        </p:txBody>
      </p:sp>
      <p:sp>
        <p:nvSpPr>
          <p:cNvPr id="8" name="Shape 87"/>
          <p:cNvSpPr/>
          <p:nvPr/>
        </p:nvSpPr>
        <p:spPr>
          <a:xfrm>
            <a:off x="635000" y="1587500"/>
            <a:ext cx="11734800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3600" b="1" cap="all" spc="-72" dirty="0" smtClean="0">
                <a:uFill>
                  <a:solidFill/>
                </a:uFill>
              </a:rPr>
              <a:t>More reasons to become a </a:t>
            </a:r>
            <a:r>
              <a:rPr lang="en-US" sz="3600" b="1" cap="all" spc="-72" dirty="0" err="1" smtClean="0">
                <a:uFill>
                  <a:solidFill/>
                </a:uFill>
              </a:rPr>
              <a:t>pythonista</a:t>
            </a:r>
            <a:endParaRPr sz="3600" b="1" cap="all" spc="-72" dirty="0">
              <a:uFill>
                <a:solidFill/>
              </a:uFill>
            </a:endParaRPr>
          </a:p>
        </p:txBody>
      </p:sp>
      <p:sp>
        <p:nvSpPr>
          <p:cNvPr id="9" name="Shape 86"/>
          <p:cNvSpPr/>
          <p:nvPr/>
        </p:nvSpPr>
        <p:spPr>
          <a:xfrm>
            <a:off x="635000" y="2578099"/>
            <a:ext cx="11734800" cy="440459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Free and open source, easy to get help.</a:t>
            </a:r>
          </a:p>
          <a:p>
            <a:pPr lvl="3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	Huge developer community.</a:t>
            </a:r>
          </a:p>
          <a:p>
            <a:pPr lvl="3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 smtClean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Portable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	</a:t>
            </a:r>
            <a:r>
              <a:rPr lang="en-US" sz="2500" dirty="0" smtClean="0">
                <a:uFill>
                  <a:solidFill/>
                </a:uFill>
              </a:rPr>
              <a:t>Works on every system.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High-level language.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	Don’t have to worry about memory allocation, type specification, etc.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sz="2500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64733323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endParaRPr sz="3600" dirty="0">
              <a:uFill>
                <a:solidFill/>
              </a:uFill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Why not python? 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7" name="Shape 86"/>
          <p:cNvSpPr/>
          <p:nvPr/>
        </p:nvSpPr>
        <p:spPr>
          <a:xfrm>
            <a:off x="787400" y="24257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sz="2500" dirty="0">
              <a:uFill>
                <a:solidFill/>
              </a:uFill>
            </a:endParaRPr>
          </a:p>
        </p:txBody>
      </p:sp>
      <p:sp>
        <p:nvSpPr>
          <p:cNvPr id="8" name="Shape 87"/>
          <p:cNvSpPr/>
          <p:nvPr/>
        </p:nvSpPr>
        <p:spPr>
          <a:xfrm>
            <a:off x="635000" y="1587500"/>
            <a:ext cx="11734800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3600" b="1" cap="all" spc="-72" dirty="0" smtClean="0">
                <a:uFill>
                  <a:solidFill/>
                </a:uFill>
              </a:rPr>
              <a:t>Potential pitfalls</a:t>
            </a:r>
            <a:endParaRPr sz="3600" b="1" cap="all" spc="-72" dirty="0">
              <a:uFill>
                <a:solidFill/>
              </a:uFill>
            </a:endParaRPr>
          </a:p>
        </p:txBody>
      </p:sp>
      <p:sp>
        <p:nvSpPr>
          <p:cNvPr id="9" name="Shape 86"/>
          <p:cNvSpPr/>
          <p:nvPr/>
        </p:nvSpPr>
        <p:spPr>
          <a:xfrm>
            <a:off x="635000" y="2715492"/>
            <a:ext cx="11734800" cy="3075708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There are two parallel versions of Python: 2.7.x and 3.4.x. 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Python is slow compared to lower-level languages like C++, Java, etc.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sz="2500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29963626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635000" y="1473200"/>
            <a:ext cx="11734800" cy="937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9000" b="1" cap="all" spc="-180"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9000" b="1" cap="all" spc="-18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Roadmap</a:t>
            </a:r>
            <a:endParaRPr sz="9000" b="1" cap="all" spc="-180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35000" y="736600"/>
            <a:ext cx="9580418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2800" b="1" cap="all" spc="-56" dirty="0" smtClean="0">
                <a:solidFill>
                  <a:srgbClr val="FFFFFF"/>
                </a:solidFill>
                <a:uFill>
                  <a:solidFill/>
                </a:uFill>
              </a:rPr>
              <a:t>Introduction to Python</a:t>
            </a:r>
            <a:endParaRPr sz="2800" b="1" cap="all" spc="-56" dirty="0">
              <a:solidFill>
                <a:srgbClr val="FFFFFF"/>
              </a:solidFill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64462353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endParaRPr sz="3600" dirty="0">
              <a:uFill>
                <a:solidFill/>
              </a:uFill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roadmap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8" name="Shape 87"/>
          <p:cNvSpPr/>
          <p:nvPr/>
        </p:nvSpPr>
        <p:spPr>
          <a:xfrm>
            <a:off x="635000" y="1587500"/>
            <a:ext cx="11734800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endParaRPr sz="3600" b="1" cap="all" spc="-72" dirty="0">
              <a:uFill>
                <a:solidFill/>
              </a:uFill>
            </a:endParaRPr>
          </a:p>
        </p:txBody>
      </p:sp>
      <p:sp>
        <p:nvSpPr>
          <p:cNvPr id="9" name="Shape 86"/>
          <p:cNvSpPr/>
          <p:nvPr/>
        </p:nvSpPr>
        <p:spPr>
          <a:xfrm>
            <a:off x="635000" y="1570181"/>
            <a:ext cx="11734800" cy="440459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457200" lvl="1" indent="-4572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Basics – arithmetic, variables, built-in functions, strings, lists.</a:t>
            </a:r>
            <a:endParaRPr lang="en-US" sz="2500" dirty="0" smtClean="0">
              <a:uFill>
                <a:solidFill/>
              </a:uFill>
            </a:endParaRPr>
          </a:p>
          <a:p>
            <a:pPr marL="457200" lvl="1" indent="-4572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Functions.</a:t>
            </a:r>
          </a:p>
          <a:p>
            <a:pPr marL="457200" lvl="1" indent="-4572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Control </a:t>
            </a:r>
            <a:r>
              <a:rPr lang="en-US" sz="2500" dirty="0" smtClean="0">
                <a:uFill>
                  <a:solidFill/>
                </a:uFill>
              </a:rPr>
              <a:t>flow: if, while, for.</a:t>
            </a:r>
            <a:endParaRPr lang="en-US" sz="2500" dirty="0" smtClean="0">
              <a:uFill>
                <a:solidFill/>
              </a:uFill>
            </a:endParaRPr>
          </a:p>
          <a:p>
            <a:pPr marL="457200" lvl="1" indent="-4572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500" dirty="0" smtClean="0">
              <a:uFill>
                <a:solidFill/>
              </a:uFill>
            </a:endParaRPr>
          </a:p>
          <a:p>
            <a:pPr marL="457200" lvl="1" indent="-4572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 smtClean="0">
              <a:uFill>
                <a:solidFill/>
              </a:uFill>
            </a:endParaRPr>
          </a:p>
          <a:p>
            <a:pPr marL="457200" lvl="1" indent="-4572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 smtClean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54371709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endParaRPr sz="3600" dirty="0">
              <a:uFill>
                <a:solidFill/>
              </a:uFill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roadmap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8" name="Shape 87"/>
          <p:cNvSpPr/>
          <p:nvPr/>
        </p:nvSpPr>
        <p:spPr>
          <a:xfrm>
            <a:off x="635000" y="1587500"/>
            <a:ext cx="11734800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endParaRPr sz="3600" b="1" cap="all" spc="-72" dirty="0">
              <a:uFill>
                <a:solidFill/>
              </a:uFill>
            </a:endParaRPr>
          </a:p>
        </p:txBody>
      </p:sp>
      <p:sp>
        <p:nvSpPr>
          <p:cNvPr id="9" name="Shape 86"/>
          <p:cNvSpPr/>
          <p:nvPr/>
        </p:nvSpPr>
        <p:spPr>
          <a:xfrm>
            <a:off x="635000" y="1570181"/>
            <a:ext cx="11734800" cy="440459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457200" lvl="1" indent="-4572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Basics </a:t>
            </a:r>
            <a:r>
              <a:rPr lang="en-US" sz="2500" dirty="0">
                <a:uFill>
                  <a:solidFill/>
                </a:uFill>
              </a:rPr>
              <a:t>– arithmetic, variables, built-in functions, strings, lists.</a:t>
            </a:r>
          </a:p>
          <a:p>
            <a:pPr marL="457200" lvl="1" indent="-4572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Functions.</a:t>
            </a:r>
          </a:p>
          <a:p>
            <a:pPr marL="457200" lvl="1" indent="-4572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Control flow: if, while, for.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b="1" dirty="0" smtClean="0">
                <a:uFill>
                  <a:solidFill/>
                </a:uFill>
              </a:rPr>
              <a:t>As we go along, we will look up things we don’t know together.</a:t>
            </a:r>
          </a:p>
          <a:p>
            <a:pPr marL="457200" lvl="1" indent="-4572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 smtClean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61301318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635000" y="1473200"/>
            <a:ext cx="11734800" cy="937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9000" b="1" cap="all" spc="-180"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9000" b="1" cap="all" spc="-18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Code Time!</a:t>
            </a:r>
            <a:endParaRPr sz="9000" b="1" cap="all" spc="-180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35000" y="736600"/>
            <a:ext cx="9580418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2800" b="1" cap="all" spc="-56" dirty="0" smtClean="0">
                <a:solidFill>
                  <a:srgbClr val="FFFFFF"/>
                </a:solidFill>
                <a:uFill>
                  <a:solidFill/>
                </a:uFill>
              </a:rPr>
              <a:t>Introduction to Python</a:t>
            </a:r>
            <a:endParaRPr sz="2800" b="1" cap="all" spc="-56" dirty="0">
              <a:solidFill>
                <a:srgbClr val="FFFFFF"/>
              </a:solidFill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72547016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Mini assignment #1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6473" y="1339658"/>
            <a:ext cx="10788072" cy="6411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Write a function that takes as input two time strings in military format: “23:45:34”, and outputs the number of seconds between them. Assume that both inputs are properly formatted time inputs (i.e. no inputs like “45:89:108”). The output should be an integer.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seconds_difference</a:t>
            </a:r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(s1,s2):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put your code here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1800" dirty="0">
              <a:uFill>
                <a:solidFill/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Example usage: 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500" dirty="0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500" dirty="0" err="1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seconds_difference</a:t>
            </a:r>
            <a:r>
              <a:rPr lang="en-US" sz="2500" dirty="0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("23:00:1","24:00:00") )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&gt;&gt; 3599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  <a:cs typeface="Courier New" panose="02070309020205020404" pitchFamily="49" charset="0"/>
              </a:rPr>
              <a:t>Functions you will need to use: </a:t>
            </a:r>
            <a:r>
              <a:rPr lang="en-US" sz="2500" dirty="0" err="1" smtClean="0">
                <a:uFill>
                  <a:solidFill/>
                </a:uFill>
                <a:cs typeface="Courier New" panose="02070309020205020404" pitchFamily="49" charset="0"/>
              </a:rPr>
              <a:t>str.split</a:t>
            </a:r>
            <a:r>
              <a:rPr lang="en-US" sz="2500" dirty="0" smtClean="0">
                <a:uFill>
                  <a:solidFill/>
                </a:uFill>
                <a:cs typeface="Courier New" panose="02070309020205020404" pitchFamily="49" charset="0"/>
              </a:rPr>
              <a:t>(), </a:t>
            </a:r>
            <a:r>
              <a:rPr lang="en-US" sz="2500" dirty="0" err="1" smtClean="0">
                <a:uFill>
                  <a:solidFill/>
                </a:uFill>
                <a:cs typeface="Courier New" panose="02070309020205020404" pitchFamily="49" charset="0"/>
              </a:rPr>
              <a:t>int</a:t>
            </a:r>
            <a:r>
              <a:rPr lang="en-US" sz="2500" dirty="0" smtClean="0">
                <a:uFill>
                  <a:solidFill/>
                </a:uFill>
                <a:cs typeface="Courier New" panose="02070309020205020404" pitchFamily="49" charset="0"/>
              </a:rPr>
              <a:t>(), abs(), and basic arithmetic.</a:t>
            </a:r>
            <a:endParaRPr lang="en-US" sz="2500" dirty="0">
              <a:uFill>
                <a:solidFill/>
              </a:uFill>
              <a:cs typeface="Courier New" panose="02070309020205020404" pitchFamily="49" charset="0"/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851681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4845628" y="2347251"/>
            <a:ext cx="7715827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Founding consultant at Data Cowboys. 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Data scientist with </a:t>
            </a:r>
            <a:r>
              <a:rPr lang="en-US" sz="2500" dirty="0" err="1" smtClean="0">
                <a:uFill>
                  <a:solidFill/>
                </a:uFill>
              </a:rPr>
              <a:t>RichRelevence</a:t>
            </a:r>
            <a:r>
              <a:rPr lang="en-US" sz="2500" dirty="0" smtClean="0">
                <a:uFill>
                  <a:solidFill/>
                </a:uFill>
              </a:rPr>
              <a:t>.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PhD in machine learning from University of Washington.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Worked </a:t>
            </a:r>
            <a:r>
              <a:rPr lang="en-US" sz="2500" dirty="0" smtClean="0">
                <a:uFill>
                  <a:solidFill/>
                </a:uFill>
              </a:rPr>
              <a:t>with: </a:t>
            </a:r>
            <a:r>
              <a:rPr lang="en-US" sz="2500" dirty="0">
                <a:uFill>
                  <a:solidFill/>
                </a:uFill>
              </a:rPr>
              <a:t>scientists &amp; researchers in proteomics, immunology &amp; quantum chemistry; business people in e-commerce &amp; </a:t>
            </a:r>
            <a:r>
              <a:rPr lang="en-US" sz="2500" dirty="0" smtClean="0">
                <a:uFill>
                  <a:solidFill/>
                </a:uFill>
              </a:rPr>
              <a:t>manufacturing.</a:t>
            </a:r>
          </a:p>
        </p:txBody>
      </p:sp>
      <p:sp>
        <p:nvSpPr>
          <p:cNvPr id="78" name="Shape 78"/>
          <p:cNvSpPr/>
          <p:nvPr/>
        </p:nvSpPr>
        <p:spPr>
          <a:xfrm>
            <a:off x="635000" y="1587500"/>
            <a:ext cx="11734800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3600" b="1" cap="all" spc="-72" dirty="0" smtClean="0">
                <a:uFill>
                  <a:solidFill/>
                </a:uFill>
              </a:rPr>
              <a:t>Sergey Feldman</a:t>
            </a:r>
            <a:endParaRPr sz="3600" b="1" cap="all" spc="-72" dirty="0">
              <a:uFill>
                <a:solidFill/>
              </a:uFill>
            </a:endParaRPr>
          </a:p>
        </p:txBody>
      </p:sp>
      <p:sp>
        <p:nvSpPr>
          <p:cNvPr id="79" name="Shape 79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2800" b="1" cap="all" spc="-56">
                <a:uFill>
                  <a:solidFill/>
                </a:uFill>
              </a:rPr>
              <a:t>hello!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2115183"/>
            <a:ext cx="3899914" cy="457194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Mini assignment #2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6473" y="1339658"/>
            <a:ext cx="10788072" cy="5565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Define a function </a:t>
            </a:r>
            <a:r>
              <a:rPr lang="en-US" sz="2500" dirty="0" smtClean="0">
                <a:uFill>
                  <a:solidFill/>
                </a:uFill>
              </a:rPr>
              <a:t>that </a:t>
            </a:r>
            <a:r>
              <a:rPr lang="en-US" sz="2500" dirty="0">
                <a:uFill>
                  <a:solidFill/>
                </a:uFill>
              </a:rPr>
              <a:t>takes three </a:t>
            </a:r>
            <a:r>
              <a:rPr lang="en-US" sz="2500" dirty="0" smtClean="0">
                <a:uFill>
                  <a:solidFill/>
                </a:uFill>
              </a:rPr>
              <a:t>integers or floats as </a:t>
            </a:r>
            <a:r>
              <a:rPr lang="en-US" sz="2500" dirty="0">
                <a:uFill>
                  <a:solidFill/>
                </a:uFill>
              </a:rPr>
              <a:t>arguments and returns the largest of them</a:t>
            </a:r>
            <a:r>
              <a:rPr lang="en-US" sz="2500" dirty="0" smtClean="0">
                <a:uFill>
                  <a:solidFill/>
                </a:uFill>
              </a:rPr>
              <a:t>.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max_of_three</a:t>
            </a:r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(x1,x2,x3):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put your code here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1800" dirty="0">
              <a:uFill>
                <a:solidFill/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Example usage: 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print( </a:t>
            </a:r>
            <a:r>
              <a:rPr lang="en-US" sz="2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max_of_three</a:t>
            </a:r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(-5,2.2,12) </a:t>
            </a:r>
            <a:r>
              <a:rPr lang="en-US" sz="2500" dirty="0" smtClean="0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500" dirty="0">
              <a:uFill>
                <a:solidFill/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&gt;&gt; 12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  <a:cs typeface="Courier New" panose="02070309020205020404" pitchFamily="49" charset="0"/>
              </a:rPr>
              <a:t>You will need some </a:t>
            </a:r>
            <a:r>
              <a:rPr lang="en-US" sz="2500" dirty="0" smtClean="0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500" dirty="0" smtClean="0">
                <a:uFill>
                  <a:solidFill/>
                </a:uFill>
                <a:cs typeface="Courier New" panose="02070309020205020404" pitchFamily="49" charset="0"/>
              </a:rPr>
              <a:t> statements. Don’t use the built-in </a:t>
            </a:r>
            <a:r>
              <a:rPr lang="en-US" sz="2500" dirty="0" smtClean="0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2500" dirty="0" smtClean="0">
                <a:uFill>
                  <a:solidFill/>
                </a:uFill>
                <a:cs typeface="Courier New" panose="02070309020205020404" pitchFamily="49" charset="0"/>
              </a:rPr>
              <a:t> function.</a:t>
            </a:r>
            <a:endParaRPr lang="en-US" sz="2500" dirty="0">
              <a:uFill>
                <a:solidFill/>
              </a:uFill>
              <a:cs typeface="Courier New" panose="02070309020205020404" pitchFamily="49" charset="0"/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96137633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Mini assignment #3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6473" y="1339658"/>
            <a:ext cx="10788072" cy="5565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Define a function </a:t>
            </a:r>
            <a:r>
              <a:rPr lang="en-US" sz="2500" dirty="0" smtClean="0">
                <a:uFill>
                  <a:solidFill/>
                </a:uFill>
              </a:rPr>
              <a:t>that </a:t>
            </a:r>
            <a:r>
              <a:rPr lang="en-US" sz="2500" dirty="0">
                <a:uFill>
                  <a:solidFill/>
                </a:uFill>
              </a:rPr>
              <a:t>takes </a:t>
            </a:r>
            <a:r>
              <a:rPr lang="en-US" sz="2500" dirty="0" smtClean="0">
                <a:uFill>
                  <a:solidFill/>
                </a:uFill>
              </a:rPr>
              <a:t>a list of floats or integers as the argument </a:t>
            </a:r>
            <a:r>
              <a:rPr lang="en-US" sz="2500" dirty="0">
                <a:uFill>
                  <a:solidFill/>
                </a:uFill>
              </a:rPr>
              <a:t>and returns the largest </a:t>
            </a:r>
            <a:r>
              <a:rPr lang="en-US" sz="2500" dirty="0" smtClean="0">
                <a:uFill>
                  <a:solidFill/>
                </a:uFill>
              </a:rPr>
              <a:t>item in that list. Assume the list has at least </a:t>
            </a:r>
            <a:r>
              <a:rPr lang="en-US" sz="2500" smtClean="0">
                <a:uFill>
                  <a:solidFill/>
                </a:uFill>
              </a:rPr>
              <a:t>two values.</a:t>
            </a:r>
            <a:endParaRPr lang="en-US" sz="2500" dirty="0" smtClean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max_of_list</a:t>
            </a:r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x_list</a:t>
            </a:r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put your code here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1800" dirty="0">
              <a:uFill>
                <a:solidFill/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Example usage: 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print( </a:t>
            </a:r>
            <a:r>
              <a:rPr lang="en-US" sz="2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max_of_list</a:t>
            </a:r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([1,1,1,0,12,30,4,9]) </a:t>
            </a:r>
            <a:r>
              <a:rPr lang="en-US" sz="2500" dirty="0" smtClean="0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500" dirty="0">
              <a:uFill>
                <a:solidFill/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&gt;&gt; 30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  <a:cs typeface="Courier New" panose="02070309020205020404" pitchFamily="49" charset="0"/>
              </a:rPr>
              <a:t>You will need to use a </a:t>
            </a:r>
            <a:r>
              <a:rPr lang="en-US" sz="2500" dirty="0" smtClean="0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500" dirty="0" smtClean="0">
                <a:uFill>
                  <a:solidFill/>
                </a:uFill>
                <a:cs typeface="Courier New" panose="02070309020205020404" pitchFamily="49" charset="0"/>
              </a:rPr>
              <a:t> loop.</a:t>
            </a:r>
            <a:endParaRPr lang="en-US" sz="2500" dirty="0">
              <a:uFill>
                <a:solidFill/>
              </a:uFill>
              <a:cs typeface="Courier New" panose="02070309020205020404" pitchFamily="49" charset="0"/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7369859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635000" y="1473200"/>
            <a:ext cx="11734800" cy="937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9000" b="1" cap="all" spc="-180"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9000" b="1" cap="all" spc="-18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Next steps</a:t>
            </a:r>
            <a:endParaRPr sz="9000" b="1" cap="all" spc="-180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35000" y="736600"/>
            <a:ext cx="9580418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2800" b="1" cap="all" spc="-56" dirty="0" smtClean="0">
                <a:solidFill>
                  <a:srgbClr val="FFFFFF"/>
                </a:solidFill>
                <a:uFill>
                  <a:solidFill/>
                </a:uFill>
              </a:rPr>
              <a:t>Introduction to Python</a:t>
            </a:r>
            <a:endParaRPr sz="2800" b="1" cap="all" spc="-56" dirty="0">
              <a:solidFill>
                <a:srgbClr val="FFFFFF"/>
              </a:solidFill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61131136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Next steps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6473" y="1339658"/>
            <a:ext cx="10788072" cy="478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Go through a </a:t>
            </a:r>
            <a:r>
              <a:rPr lang="en-US" sz="2500" dirty="0" err="1" smtClean="0">
                <a:uFill>
                  <a:solidFill/>
                </a:uFill>
              </a:rPr>
              <a:t>Coursera</a:t>
            </a:r>
            <a:r>
              <a:rPr lang="en-US" sz="2500" dirty="0">
                <a:uFill>
                  <a:solidFill/>
                </a:uFill>
              </a:rPr>
              <a:t> class: </a:t>
            </a:r>
            <a:endParaRPr lang="en-US" sz="2500" dirty="0" smtClean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  <a:hlinkClick r:id="rId2"/>
              </a:rPr>
              <a:t>https</a:t>
            </a:r>
            <a:r>
              <a:rPr lang="en-US" sz="2500" dirty="0">
                <a:uFill>
                  <a:solidFill/>
                </a:uFill>
                <a:hlinkClick r:id="rId2"/>
              </a:rPr>
              <a:t>://</a:t>
            </a:r>
            <a:r>
              <a:rPr lang="en-US" sz="2500" dirty="0" smtClean="0">
                <a:uFill>
                  <a:solidFill/>
                </a:uFill>
                <a:hlinkClick r:id="rId2"/>
              </a:rPr>
              <a:t>class.coursera.org/programming1-002/lecture</a:t>
            </a:r>
            <a:endParaRPr lang="en-US" sz="2500" dirty="0" smtClean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  <a:cs typeface="Courier New" panose="02070309020205020404" pitchFamily="49" charset="0"/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  <a:cs typeface="Courier New" panose="02070309020205020404" pitchFamily="49" charset="0"/>
              </a:rPr>
              <a:t>Do some exercises: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  <a:cs typeface="Courier New" panose="02070309020205020404" pitchFamily="49" charset="0"/>
                <a:hlinkClick r:id="rId3"/>
              </a:rPr>
              <a:t>http://www.ling.gu.se/~</a:t>
            </a:r>
            <a:r>
              <a:rPr lang="en-US" sz="2500" dirty="0" smtClean="0">
                <a:uFill>
                  <a:solidFill/>
                </a:uFill>
                <a:cs typeface="Courier New" panose="02070309020205020404" pitchFamily="49" charset="0"/>
                <a:hlinkClick r:id="rId3"/>
              </a:rPr>
              <a:t>lager/python_exercises.html</a:t>
            </a:r>
            <a:endParaRPr lang="en-US" sz="2500" dirty="0" smtClean="0">
              <a:uFill>
                <a:solidFill/>
              </a:uFill>
              <a:cs typeface="Courier New" panose="02070309020205020404" pitchFamily="49" charset="0"/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  <a:cs typeface="Courier New" panose="02070309020205020404" pitchFamily="49" charset="0"/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  <a:cs typeface="Courier New" panose="02070309020205020404" pitchFamily="49" charset="0"/>
              </a:rPr>
              <a:t>Tackle Project Euler problems: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  <a:cs typeface="Courier New" panose="02070309020205020404" pitchFamily="49" charset="0"/>
                <a:hlinkClick r:id="rId4"/>
              </a:rPr>
              <a:t>https://projecteuler.net</a:t>
            </a:r>
            <a:r>
              <a:rPr lang="en-US" sz="2500" dirty="0" smtClean="0">
                <a:uFill>
                  <a:solidFill/>
                </a:uFill>
                <a:cs typeface="Courier New" panose="02070309020205020404" pitchFamily="49" charset="0"/>
                <a:hlinkClick r:id="rId4"/>
              </a:rPr>
              <a:t>/</a:t>
            </a:r>
            <a:endParaRPr lang="en-US" sz="2500" dirty="0" smtClean="0">
              <a:uFill>
                <a:solidFill/>
              </a:uFill>
              <a:cs typeface="Courier New" panose="02070309020205020404" pitchFamily="49" charset="0"/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  <a:cs typeface="Courier New" panose="02070309020205020404" pitchFamily="49" charset="0"/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71466187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Anaconda Cheat sheet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6473" y="1339658"/>
            <a:ext cx="10788072" cy="4710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err="1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sz="2000" dirty="0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info –e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</a:rPr>
              <a:t>	See what virtual environments are available</a:t>
            </a:r>
            <a:r>
              <a:rPr lang="en-US" sz="2000" dirty="0" smtClean="0">
                <a:uFill>
                  <a:solidFill/>
                </a:uFill>
              </a:rPr>
              <a:t>.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err="1" smtClean="0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sz="2000" dirty="0" smtClean="0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create -n py34 python=3.4 </a:t>
            </a:r>
            <a:r>
              <a:rPr lang="en-US" sz="2000" dirty="0" smtClean="0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anaconda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</a:rPr>
              <a:t>	</a:t>
            </a:r>
            <a:r>
              <a:rPr lang="en-US" sz="2000" dirty="0" smtClean="0">
                <a:uFill>
                  <a:solidFill/>
                </a:uFill>
              </a:rPr>
              <a:t>Install Python 3.4 alongside 2.7 in a virtual environment. See </a:t>
            </a:r>
            <a:r>
              <a:rPr lang="en-US" sz="2000" dirty="0" smtClean="0">
                <a:uFill>
                  <a:solidFill/>
                </a:uFill>
                <a:hlinkClick r:id="rId2"/>
              </a:rPr>
              <a:t>here</a:t>
            </a:r>
            <a:r>
              <a:rPr lang="en-US" sz="2000" dirty="0" smtClean="0">
                <a:uFill>
                  <a:solidFill/>
                </a:uFill>
              </a:rPr>
              <a:t> for more details.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source activate py34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source d</a:t>
            </a:r>
            <a:r>
              <a:rPr lang="en-US" sz="2000" dirty="0" smtClean="0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eactivate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</a:rPr>
              <a:t>	</a:t>
            </a:r>
            <a:r>
              <a:rPr lang="en-US" sz="2000" dirty="0" smtClean="0">
                <a:uFill>
                  <a:solidFill/>
                </a:uFill>
              </a:rPr>
              <a:t>Turn on/off Python 3.4. On Windows, leave out “source”.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err="1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sz="2000" dirty="0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search </a:t>
            </a:r>
            <a:r>
              <a:rPr lang="en-US" sz="2000" dirty="0" smtClean="0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–outdated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uFill>
                  <a:solidFill/>
                </a:uFill>
                <a:cs typeface="Courier New" panose="02070309020205020404" pitchFamily="49" charset="0"/>
              </a:rPr>
              <a:t>See which packages are outdated.</a:t>
            </a:r>
            <a:endParaRPr lang="en-US" sz="2000" dirty="0" smtClean="0">
              <a:uFill>
                <a:solidFill/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66205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2800" b="1" cap="all" spc="-56">
                <a:uFill>
                  <a:solidFill/>
                </a:uFill>
              </a:rPr>
              <a:t>Agenda</a:t>
            </a:r>
          </a:p>
        </p:txBody>
      </p:sp>
      <p:sp>
        <p:nvSpPr>
          <p:cNvPr id="68" name="Shape 68"/>
          <p:cNvSpPr/>
          <p:nvPr/>
        </p:nvSpPr>
        <p:spPr>
          <a:xfrm>
            <a:off x="635000" y="1967345"/>
            <a:ext cx="11734800" cy="4115955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What’s the Point of this Class?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Why </a:t>
            </a:r>
            <a:r>
              <a:rPr lang="en-US" sz="2500" dirty="0">
                <a:uFill>
                  <a:solidFill/>
                </a:uFill>
              </a:rPr>
              <a:t>Python?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Basics of Python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In Class Assignments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Next Steps</a:t>
            </a:r>
            <a:endParaRPr lang="en-US" sz="2500" dirty="0">
              <a:uFill>
                <a:solidFill/>
              </a:uFill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635000" y="1473200"/>
            <a:ext cx="11734800" cy="1838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9000" b="1" cap="all" spc="-180"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9000" b="1" cap="all" spc="-18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What’s the point of this class?</a:t>
            </a:r>
            <a:endParaRPr sz="9000" b="1" cap="all" spc="-180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35000" y="736600"/>
            <a:ext cx="9580418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2800" b="1" cap="all" spc="-56" dirty="0" smtClean="0">
                <a:solidFill>
                  <a:srgbClr val="FFFFFF"/>
                </a:solidFill>
                <a:uFill>
                  <a:solidFill/>
                </a:uFill>
              </a:rPr>
              <a:t>Introduction to Python</a:t>
            </a:r>
            <a:endParaRPr sz="2800" b="1" cap="all" spc="-56" dirty="0">
              <a:solidFill>
                <a:srgbClr val="FFFFFF"/>
              </a:solidFill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60192905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6473" y="1912312"/>
            <a:ext cx="10788072" cy="2836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In a word: </a:t>
            </a:r>
            <a:r>
              <a:rPr lang="en-US" sz="2500" i="1" dirty="0" smtClean="0">
                <a:uFill>
                  <a:solidFill/>
                </a:uFill>
              </a:rPr>
              <a:t>exposure.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i="1" dirty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You can’t learn a programming language in 3 hours.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That’s not the goal. Our goal is to make it easier to teach yourself Python tomorrow than it was yesterday.</a:t>
            </a:r>
            <a:endParaRPr lang="en-US" sz="2500" dirty="0">
              <a:uFill>
                <a:solidFill/>
              </a:uFill>
            </a:endParaRPr>
          </a:p>
        </p:txBody>
      </p:sp>
      <p:sp>
        <p:nvSpPr>
          <p:cNvPr id="3" name="Shape 115"/>
          <p:cNvSpPr/>
          <p:nvPr/>
        </p:nvSpPr>
        <p:spPr>
          <a:xfrm>
            <a:off x="635000" y="736600"/>
            <a:ext cx="11446164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What’s the point of this class?</a:t>
            </a:r>
            <a:endParaRPr sz="2800" b="1" cap="all" spc="-56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22226866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6473" y="1912312"/>
            <a:ext cx="10788072" cy="5683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Installation files:  </a:t>
            </a:r>
            <a:r>
              <a:rPr lang="en-US" sz="2500" dirty="0">
                <a:uFill>
                  <a:solidFill/>
                </a:uFill>
                <a:hlinkClick r:id="rId2"/>
              </a:rPr>
              <a:t>http://</a:t>
            </a:r>
            <a:r>
              <a:rPr lang="en-US" sz="2500" dirty="0" smtClean="0">
                <a:uFill>
                  <a:solidFill/>
                </a:uFill>
                <a:hlinkClick r:id="rId2"/>
              </a:rPr>
              <a:t>continuum.io/downloads#py34</a:t>
            </a:r>
            <a:endParaRPr lang="en-US" sz="2500" dirty="0" smtClean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	</a:t>
            </a:r>
            <a:r>
              <a:rPr lang="en-US" sz="2500" dirty="0" smtClean="0">
                <a:uFill>
                  <a:solidFill/>
                </a:uFill>
              </a:rPr>
              <a:t>Make sure to install Anaconda with Python 3.4!</a:t>
            </a:r>
            <a:endParaRPr lang="en-US" sz="2500" dirty="0" smtClean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/>
            </a:r>
            <a:br>
              <a:rPr lang="en-US" sz="2500" dirty="0">
                <a:uFill>
                  <a:solidFill/>
                </a:uFill>
              </a:rPr>
            </a:br>
            <a:r>
              <a:rPr lang="en-US" sz="2500" dirty="0">
                <a:uFill>
                  <a:solidFill/>
                </a:uFill>
              </a:rPr>
              <a:t>Documentation:  </a:t>
            </a:r>
            <a:r>
              <a:rPr lang="en-US" sz="2500" dirty="0">
                <a:uFill>
                  <a:solidFill/>
                </a:uFill>
                <a:hlinkClick r:id="rId3"/>
              </a:rPr>
              <a:t>http://</a:t>
            </a:r>
            <a:r>
              <a:rPr lang="en-US" sz="2500" dirty="0" smtClean="0">
                <a:uFill>
                  <a:solidFill/>
                </a:uFill>
                <a:hlinkClick r:id="rId3"/>
              </a:rPr>
              <a:t>docs.continuum.io/anaconda/install.html</a:t>
            </a:r>
            <a:endParaRPr lang="en-US" sz="2500" dirty="0" smtClean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Load up </a:t>
            </a:r>
            <a:r>
              <a:rPr lang="en-US" sz="2500" dirty="0" err="1" smtClean="0">
                <a:uFill>
                  <a:solidFill/>
                </a:uFill>
              </a:rPr>
              <a:t>Spyder</a:t>
            </a:r>
            <a:r>
              <a:rPr lang="en-US" sz="2500" dirty="0" smtClean="0">
                <a:uFill>
                  <a:solidFill/>
                </a:uFill>
              </a:rPr>
              <a:t>. Which version of Python do you have? If 2.7, then type this into the Anaconda command prompt: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dirty="0" err="1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sz="2800" dirty="0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create -n py34 python=3.4 anaconda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 smtClean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 smtClean="0">
              <a:uFill>
                <a:solidFill/>
              </a:uFill>
            </a:endParaRPr>
          </a:p>
        </p:txBody>
      </p:sp>
      <p:sp>
        <p:nvSpPr>
          <p:cNvPr id="3" name="Shape 115"/>
          <p:cNvSpPr/>
          <p:nvPr/>
        </p:nvSpPr>
        <p:spPr>
          <a:xfrm>
            <a:off x="635000" y="736600"/>
            <a:ext cx="11446164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Because it takes a while: Installing </a:t>
            </a:r>
            <a:r>
              <a:rPr lang="en-US" sz="2800" b="1" cap="all" spc="-56" dirty="0" smtClean="0">
                <a:uFill>
                  <a:solidFill/>
                </a:uFill>
              </a:rPr>
              <a:t>python</a:t>
            </a:r>
            <a:endParaRPr sz="2800" b="1" cap="all" spc="-56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50001911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635000" y="1473200"/>
            <a:ext cx="11734800" cy="937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9000" b="1" cap="all" spc="-180"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9000" b="1" cap="all" spc="-18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Why Python?</a:t>
            </a:r>
            <a:endParaRPr sz="9000" b="1" cap="all" spc="-180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35000" y="736600"/>
            <a:ext cx="9580418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2800" b="1" cap="all" spc="-56" dirty="0" smtClean="0">
                <a:solidFill>
                  <a:srgbClr val="FFFFFF"/>
                </a:solidFill>
                <a:uFill>
                  <a:solidFill/>
                </a:uFill>
              </a:rPr>
              <a:t>Introduction to Python</a:t>
            </a:r>
            <a:endParaRPr sz="2800" b="1" cap="all" spc="-56" dirty="0">
              <a:solidFill>
                <a:srgbClr val="FFFFFF"/>
              </a:solidFill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62855406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endParaRPr sz="3600" dirty="0">
              <a:uFill>
                <a:solidFill/>
              </a:uFill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Why python? Obligatory first answer</a:t>
            </a:r>
            <a:endParaRPr sz="2800" b="1" cap="all" spc="-56" dirty="0">
              <a:uFill>
                <a:solidFill/>
              </a:u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28" y="2282824"/>
            <a:ext cx="12627896" cy="394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59501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endParaRPr sz="3600" dirty="0">
              <a:uFill>
                <a:solidFill/>
              </a:uFill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Why python? 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7" name="Shape 86"/>
          <p:cNvSpPr/>
          <p:nvPr/>
        </p:nvSpPr>
        <p:spPr>
          <a:xfrm>
            <a:off x="635000" y="2431473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Simple </a:t>
            </a:r>
            <a:r>
              <a:rPr lang="en-US" sz="2500" dirty="0" smtClean="0">
                <a:uFill>
                  <a:solidFill/>
                </a:uFill>
              </a:rPr>
              <a:t>and clean syntax, easy to learn.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 smtClean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Just more fun to code (most of the time</a:t>
            </a:r>
            <a:r>
              <a:rPr lang="en-US" sz="2500" dirty="0" smtClean="0">
                <a:uFill>
                  <a:solidFill/>
                </a:uFill>
              </a:rPr>
              <a:t>).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Tons of packages have already solved your problem.</a:t>
            </a:r>
            <a:endParaRPr sz="2500" dirty="0">
              <a:uFill>
                <a:solidFill/>
              </a:uFill>
            </a:endParaRPr>
          </a:p>
        </p:txBody>
      </p:sp>
      <p:sp>
        <p:nvSpPr>
          <p:cNvPr id="8" name="Shape 87"/>
          <p:cNvSpPr/>
          <p:nvPr/>
        </p:nvSpPr>
        <p:spPr>
          <a:xfrm>
            <a:off x="635000" y="1587500"/>
            <a:ext cx="11734800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3600" b="1" cap="all" spc="-72" dirty="0" smtClean="0">
                <a:uFill>
                  <a:solidFill/>
                </a:uFill>
              </a:rPr>
              <a:t>It just works</a:t>
            </a:r>
            <a:endParaRPr sz="3600" b="1" cap="all" spc="-72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59440230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FDinTextCompPro-Regular"/>
        <a:ea typeface="PFDinTextCompPro-Regular"/>
        <a:cs typeface="PFDinTextCompPro-Regular"/>
      </a:majorFont>
      <a:minorFont>
        <a:latin typeface="News706BT-RomanC"/>
        <a:ea typeface="News706BT-RomanC"/>
        <a:cs typeface="News706BT-RomanC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5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308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>
              <a:solidFill>
                <a:srgbClr val="FFFFFF"/>
              </a:solidFill>
            </a:uFill>
            <a:latin typeface="+mn-lt"/>
            <a:ea typeface="+mn-ea"/>
            <a:cs typeface="+mn-cs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FDinTextCompPro-Regular"/>
        <a:ea typeface="PFDinTextCompPro-Regular"/>
        <a:cs typeface="PFDinTextCompPro-Regular"/>
      </a:majorFont>
      <a:minorFont>
        <a:latin typeface="News706BT-RomanC"/>
        <a:ea typeface="News706BT-RomanC"/>
        <a:cs typeface="News706BT-RomanC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5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308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>
              <a:solidFill>
                <a:srgbClr val="FFFFFF"/>
              </a:solidFill>
            </a:uFill>
            <a:latin typeface="+mn-lt"/>
            <a:ea typeface="+mn-ea"/>
            <a:cs typeface="+mn-cs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12059</TotalTime>
  <Words>564</Words>
  <Application>Microsoft Office PowerPoint</Application>
  <PresentationFormat>Custom</PresentationFormat>
  <Paragraphs>161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Courier New</vt:lpstr>
      <vt:lpstr>Helvetica</vt:lpstr>
      <vt:lpstr>Lucida Grande</vt:lpstr>
      <vt:lpstr>News706BT-RomanC</vt:lpstr>
      <vt:lpstr>PFDinTextCompPro-Regular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Sergey Feldman</cp:lastModifiedBy>
  <cp:revision>43</cp:revision>
  <dcterms:modified xsi:type="dcterms:W3CDTF">2015-01-22T04:28:51Z</dcterms:modified>
</cp:coreProperties>
</file>