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3" r:id="rId2"/>
    <p:sldId id="260" r:id="rId3"/>
    <p:sldId id="258" r:id="rId4"/>
    <p:sldId id="295" r:id="rId5"/>
    <p:sldId id="296" r:id="rId6"/>
    <p:sldId id="292" r:id="rId7"/>
    <p:sldId id="274" r:id="rId8"/>
    <p:sldId id="275" r:id="rId9"/>
    <p:sldId id="276" r:id="rId10"/>
    <p:sldId id="286" r:id="rId11"/>
    <p:sldId id="287" r:id="rId12"/>
    <p:sldId id="277" r:id="rId13"/>
    <p:sldId id="278" r:id="rId14"/>
    <p:sldId id="281" r:id="rId15"/>
    <p:sldId id="279" r:id="rId16"/>
    <p:sldId id="280" r:id="rId17"/>
    <p:sldId id="282" r:id="rId18"/>
    <p:sldId id="283" r:id="rId19"/>
    <p:sldId id="297" r:id="rId20"/>
    <p:sldId id="285" r:id="rId21"/>
    <p:sldId id="288" r:id="rId22"/>
    <p:sldId id="289" r:id="rId23"/>
    <p:sldId id="293" r:id="rId24"/>
    <p:sldId id="294" r:id="rId25"/>
    <p:sldId id="291" r:id="rId26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570" y="96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f/Python_intro_clas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.gu.se/~lager/python_exercises.html" TargetMode="External"/><Relationship Id="rId2" Type="http://schemas.openxmlformats.org/officeDocument/2006/relationships/hyperlink" Target="https://class.coursera.org/programming1-002/lectur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rojecteuler.ne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docs/intro.html#creating-python-3-4-or-python-2-6-environment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f/Python_intro_clas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tinuum.io/anaconda/install.html" TargetMode="External"/><Relationship Id="rId2" Type="http://schemas.openxmlformats.org/officeDocument/2006/relationships/hyperlink" Target="http://continuum.io/downloads#py34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574800"/>
            <a:ext cx="11734800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lnSpc>
                <a:spcPct val="100000"/>
              </a:lnSpc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00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Python PROGRAMMING</a:t>
            </a:r>
            <a:endParaRPr sz="100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37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Sergey Feldman, Data Cowboys, LLC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35355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Aside: Some vocabulary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Libraries, packages, modules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5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module</a:t>
            </a:r>
            <a:r>
              <a:rPr lang="en-US" sz="2500" dirty="0"/>
              <a:t> is a set of functions, types, </a:t>
            </a:r>
            <a:r>
              <a:rPr lang="en-US" sz="2500" dirty="0" smtClean="0"/>
              <a:t>classes -&gt; an encapsulation of functionality.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library</a:t>
            </a:r>
            <a:r>
              <a:rPr lang="en-US" sz="2500" dirty="0"/>
              <a:t> is a set of modules which makes sense to be together and that can be used in a program or another library</a:t>
            </a:r>
            <a:r>
              <a:rPr lang="en-US" sz="2500" dirty="0" smtClean="0"/>
              <a:t>. Example: Python Standard Library.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/>
              <a:t>A </a:t>
            </a:r>
            <a:r>
              <a:rPr lang="en-US" sz="2500" b="1" dirty="0"/>
              <a:t>package</a:t>
            </a:r>
            <a:r>
              <a:rPr lang="en-US" sz="2500" dirty="0"/>
              <a:t> is a unit of distribution that can contain a library or an executable or both. It's a way to share your code with the community</a:t>
            </a:r>
            <a:r>
              <a:rPr lang="en-US" sz="2500" dirty="0" smtClean="0"/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But really, these words are often used interchangeably!</a:t>
            </a: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74978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Aside: some vocabulary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Libraries, packages, modules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5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Some are </a:t>
            </a:r>
            <a:r>
              <a:rPr lang="en-US" sz="2500" dirty="0" smtClean="0">
                <a:uFill>
                  <a:solidFill/>
                </a:uFill>
              </a:rPr>
              <a:t>built-in and ready </a:t>
            </a:r>
            <a:r>
              <a:rPr lang="en-US" sz="2500" dirty="0">
                <a:uFill>
                  <a:solidFill/>
                </a:uFill>
              </a:rPr>
              <a:t>when you start up Python. Example: 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dirty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are built-in but need to be imported. Example: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are written by others and need to be installed. Example: </a:t>
            </a:r>
            <a:r>
              <a:rPr lang="en-US" sz="2500" dirty="0" err="1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500" dirty="0">
                <a:uFill>
                  <a:solidFill/>
                </a:uFill>
              </a:rPr>
              <a:t>.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5127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4689764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Syntax example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999" y="2299045"/>
            <a:ext cx="1092892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Java</a:t>
            </a:r>
          </a:p>
          <a:p>
            <a:pPr algn="l" rtl="0" latinLnBrk="1" hangingPunct="0"/>
            <a:endParaRPr lang="en-US" dirty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[ ]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  <a:sym typeface="News706BT-Roman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621" y="5222179"/>
            <a:ext cx="109289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</a:rPr>
              <a:t>Python 3.x</a:t>
            </a:r>
          </a:p>
          <a:p>
            <a:pPr algn="l" rtl="0" latinLnBrk="1" hangingPunct="0"/>
            <a:endParaRPr lang="en-US" dirty="0" smtClean="0">
              <a:solidFill>
                <a:schemeClr val="bg1"/>
              </a:solidFill>
            </a:endParaRPr>
          </a:p>
          <a:p>
            <a:pPr algn="l" rtl="0" latinLnBrk="1" hangingPunct="0"/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7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More reasons to become a </a:t>
            </a:r>
            <a:r>
              <a:rPr lang="en-US" sz="3600" b="1" cap="all" spc="-72" dirty="0" err="1" smtClean="0">
                <a:uFill>
                  <a:solidFill/>
                </a:uFill>
              </a:rPr>
              <a:t>pythonista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2578099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Free and open source, easy to get help.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Huge developer community.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Portable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Works on every system.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High-level language.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Don’t have to worry about memory allocation, type specification, etc.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47333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not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787400" y="24257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Potential pitfalls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2715492"/>
            <a:ext cx="11734800" cy="307570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There are two parallel versions of Python: 2.7.x and 3.4.x.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Python is slow compared to lower-level languages like C++, Java, etc.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9636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Roadmap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44623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roadmap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1570181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Basics – arithmetic, variables, built-in functions, strings, lists.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Functions.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Control flow: if, while, for.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43717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roadmap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9" name="Shape 86"/>
          <p:cNvSpPr/>
          <p:nvPr/>
        </p:nvSpPr>
        <p:spPr>
          <a:xfrm>
            <a:off x="635000" y="1570181"/>
            <a:ext cx="11734800" cy="440459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Basics </a:t>
            </a:r>
            <a:r>
              <a:rPr lang="en-US" sz="2500" dirty="0">
                <a:uFill>
                  <a:solidFill/>
                </a:uFill>
              </a:rPr>
              <a:t>– arithmetic, variables, built-in functions, strings, lists.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Functions.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Control flow: if, while, for.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As we go along, we will look up things we don’t know together.</a:t>
            </a:r>
          </a:p>
          <a:p>
            <a:pPr marL="457200" lvl="1" indent="-4572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3013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198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Code Time!</a:t>
            </a:r>
          </a:p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25470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Code time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73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Best if you type all the code yourself, but just so you have copies: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2"/>
              </a:rPr>
              <a:t>github.com/sergeyf/Python_intro_class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If you installed Python 3.4 as a virtual environment at the beginning of class, then type this into the Anaconda prompt (on Windows, leave out the word “source”):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activate py34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uFill>
                  <a:solidFill/>
                </a:uFill>
                <a:cs typeface="Courier New" panose="02070309020205020404" pitchFamily="49" charset="0"/>
              </a:rPr>
              <a:t>Now boot up </a:t>
            </a:r>
            <a:r>
              <a:rPr lang="en-US" sz="2800" dirty="0" err="1" smtClean="0">
                <a:uFill>
                  <a:solidFill/>
                </a:uFill>
                <a:cs typeface="Courier New" panose="02070309020205020404" pitchFamily="49" charset="0"/>
              </a:rPr>
              <a:t>Spyder</a:t>
            </a:r>
            <a:r>
              <a:rPr lang="en-US" sz="2800" dirty="0" smtClean="0">
                <a:uFill>
                  <a:solidFill/>
                </a:uFill>
                <a:cs typeface="Courier New" panose="02070309020205020404" pitchFamily="49" charset="0"/>
              </a:rPr>
              <a:t>!</a:t>
            </a:r>
            <a:endParaRPr lang="en-US" sz="28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9156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845628" y="2347251"/>
            <a:ext cx="7715827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Founding consultant at Data Cowboys.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scientist with </a:t>
            </a:r>
            <a:r>
              <a:rPr lang="en-US" sz="2500" dirty="0" err="1" smtClean="0">
                <a:uFill>
                  <a:solidFill/>
                </a:uFill>
              </a:rPr>
              <a:t>RichRelevence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machine learning from University of Washington.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Worked </a:t>
            </a:r>
            <a:r>
              <a:rPr lang="en-US" sz="2500" dirty="0" smtClean="0">
                <a:uFill>
                  <a:solidFill/>
                </a:uFill>
              </a:rPr>
              <a:t>with: </a:t>
            </a:r>
            <a:r>
              <a:rPr lang="en-US" sz="2500" dirty="0">
                <a:uFill>
                  <a:solidFill/>
                </a:uFill>
              </a:rPr>
              <a:t>scientists &amp; researchers in proteomics, immunology &amp; quantum chemistry; business people in e-commerce &amp; </a:t>
            </a:r>
            <a:r>
              <a:rPr lang="en-US" sz="2500" dirty="0" smtClean="0">
                <a:uFill>
                  <a:solidFill/>
                </a:uFill>
              </a:rPr>
              <a:t>manufacturing.</a:t>
            </a: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Sergey Feldman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115183"/>
            <a:ext cx="3899914" cy="45719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#1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641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Write a function that takes as input two time strings in military format: “23:45:34”, and outputs the number of seconds between them. Assume that both inputs are properly formatted time inputs (i.e. no inputs like “45:89:108”). The output should be an integer.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seconds_difference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(s1,s2):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5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seconds_difference</a:t>
            </a:r>
            <a:r>
              <a:rPr lang="en-US" sz="25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("23:00:1","24:00:00") )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3599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Functions you will need to use: </a:t>
            </a:r>
            <a:r>
              <a:rPr lang="en-US" sz="2500" dirty="0" err="1" smtClean="0">
                <a:uFill>
                  <a:solidFill/>
                </a:uFill>
                <a:cs typeface="Courier New" panose="02070309020205020404" pitchFamily="49" charset="0"/>
              </a:rPr>
              <a:t>str.split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uFill>
                  <a:solidFill/>
                </a:uFill>
                <a:cs typeface="Courier New" panose="02070309020205020404" pitchFamily="49" charset="0"/>
              </a:rPr>
              <a:t>int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(), abs(), and basic arithmetic.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51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#2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56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Define a function </a:t>
            </a:r>
            <a:r>
              <a:rPr lang="en-US" sz="2500" dirty="0" smtClean="0">
                <a:uFill>
                  <a:solidFill/>
                </a:uFill>
              </a:rPr>
              <a:t>that </a:t>
            </a:r>
            <a:r>
              <a:rPr lang="en-US" sz="2500" dirty="0">
                <a:uFill>
                  <a:solidFill/>
                </a:uFill>
              </a:rPr>
              <a:t>takes three </a:t>
            </a:r>
            <a:r>
              <a:rPr lang="en-US" sz="2500" dirty="0" smtClean="0">
                <a:uFill>
                  <a:solidFill/>
                </a:uFill>
              </a:rPr>
              <a:t>integers or floats as </a:t>
            </a:r>
            <a:r>
              <a:rPr lang="en-US" sz="2500" dirty="0">
                <a:uFill>
                  <a:solidFill/>
                </a:uFill>
              </a:rPr>
              <a:t>arguments and returns the largest of them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max_of_three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(x1,x2,x3):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max_of_three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(-5,2.2,12)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12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You will need some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statements. Don’t use the built-in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function.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1376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Mini assignment #3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556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Define a function </a:t>
            </a:r>
            <a:r>
              <a:rPr lang="en-US" sz="2500" dirty="0" smtClean="0">
                <a:uFill>
                  <a:solidFill/>
                </a:uFill>
              </a:rPr>
              <a:t>that </a:t>
            </a:r>
            <a:r>
              <a:rPr lang="en-US" sz="2500" dirty="0">
                <a:uFill>
                  <a:solidFill/>
                </a:uFill>
              </a:rPr>
              <a:t>takes </a:t>
            </a:r>
            <a:r>
              <a:rPr lang="en-US" sz="2500" dirty="0" smtClean="0">
                <a:uFill>
                  <a:solidFill/>
                </a:uFill>
              </a:rPr>
              <a:t>a list of floats or integers as the argument </a:t>
            </a:r>
            <a:r>
              <a:rPr lang="en-US" sz="2500" dirty="0">
                <a:uFill>
                  <a:solidFill/>
                </a:uFill>
              </a:rPr>
              <a:t>and returns the largest </a:t>
            </a:r>
            <a:r>
              <a:rPr lang="en-US" sz="2500" dirty="0" smtClean="0">
                <a:uFill>
                  <a:solidFill/>
                </a:uFill>
              </a:rPr>
              <a:t>item in that list. Assume the list has at least two values.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put your code here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Example usage: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max_of_list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([1,1,1,0,12,30,4,9])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 30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You will need to use a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loop and some </a:t>
            </a:r>
            <a:r>
              <a:rPr lang="en-US" sz="25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 statements.</a:t>
            </a: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3698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Next steps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1311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Next steps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Go through a </a:t>
            </a:r>
            <a:r>
              <a:rPr lang="en-US" sz="2500" dirty="0" err="1" smtClean="0">
                <a:uFill>
                  <a:solidFill/>
                </a:uFill>
              </a:rPr>
              <a:t>Coursera</a:t>
            </a:r>
            <a:r>
              <a:rPr lang="en-US" sz="2500" dirty="0">
                <a:uFill>
                  <a:solidFill/>
                </a:uFill>
              </a:rPr>
              <a:t> class: 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hlinkClick r:id="rId2"/>
              </a:rPr>
              <a:t>https</a:t>
            </a:r>
            <a:r>
              <a:rPr lang="en-US" sz="2500" dirty="0">
                <a:uFill>
                  <a:solidFill/>
                </a:uFill>
                <a:hlinkClick r:id="rId2"/>
              </a:rPr>
              <a:t>://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class.coursera.org/programming1-002/lecture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Do some exercises: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3"/>
              </a:rPr>
              <a:t>http://www.ling.gu.se/~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3"/>
              </a:rPr>
              <a:t>lager/python_exercises.html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</a:rPr>
              <a:t>Tackle Project Euler problems: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cs typeface="Courier New" panose="02070309020205020404" pitchFamily="49" charset="0"/>
                <a:hlinkClick r:id="rId4"/>
              </a:rPr>
              <a:t>https://projecteuler.net</a:t>
            </a:r>
            <a:r>
              <a:rPr lang="en-US" sz="2500" dirty="0" smtClean="0">
                <a:uFill>
                  <a:solidFill/>
                </a:uFill>
                <a:cs typeface="Courier New" panose="02070309020205020404" pitchFamily="49" charset="0"/>
                <a:hlinkClick r:id="rId4"/>
              </a:rPr>
              <a:t>/</a:t>
            </a:r>
            <a:endParaRPr lang="en-US" sz="2500" dirty="0" smtClean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14661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Anaconda Cheat sheet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473" y="1339658"/>
            <a:ext cx="10788072" cy="471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info –e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See what virtual environments are available</a:t>
            </a:r>
            <a:r>
              <a:rPr lang="en-US" sz="2000" dirty="0" smtClean="0">
                <a:uFill>
                  <a:solidFill/>
                </a:uFill>
              </a:rPr>
              <a:t>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create -n py34 python=3.4 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anaconda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</a:t>
            </a:r>
            <a:r>
              <a:rPr lang="en-US" sz="2000" dirty="0" smtClean="0">
                <a:uFill>
                  <a:solidFill/>
                </a:uFill>
              </a:rPr>
              <a:t>Install Python 3.4 alongside 2.7 in a virtual environment. See </a:t>
            </a:r>
            <a:r>
              <a:rPr lang="en-US" sz="2000" dirty="0" smtClean="0">
                <a:uFill>
                  <a:solidFill/>
                </a:uFill>
                <a:hlinkClick r:id="rId2"/>
              </a:rPr>
              <a:t>here</a:t>
            </a:r>
            <a:r>
              <a:rPr lang="en-US" sz="2000" dirty="0" smtClean="0">
                <a:uFill>
                  <a:solidFill/>
                </a:uFill>
              </a:rPr>
              <a:t> for more details.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activate py34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 deactivate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</a:rPr>
              <a:t>	</a:t>
            </a:r>
            <a:r>
              <a:rPr lang="en-US" sz="2000" dirty="0" smtClean="0">
                <a:uFill>
                  <a:solidFill/>
                </a:uFill>
              </a:rPr>
              <a:t>Turn on/off Python 3.4. On Windows, leave out “source”.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search </a:t>
            </a:r>
            <a:r>
              <a:rPr lang="en-US" sz="2000" dirty="0" smtClean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–outdated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uFill>
                  <a:solidFill/>
                </a:uFill>
                <a:cs typeface="Courier New" panose="02070309020205020404" pitchFamily="49" charset="0"/>
              </a:rPr>
              <a:t>See which packages are outdated.</a:t>
            </a:r>
            <a:endParaRPr lang="en-US" sz="2000" dirty="0" smtClean="0">
              <a:uFill>
                <a:solidFill/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2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1967345"/>
            <a:ext cx="11734800" cy="41159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What’s the Point of this Class?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Why </a:t>
            </a:r>
            <a:r>
              <a:rPr lang="en-US" sz="2500" dirty="0">
                <a:uFill>
                  <a:solidFill/>
                </a:uFill>
              </a:rPr>
              <a:t>Python?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Basics of Python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 Class Assignments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Next Steps</a:t>
            </a:r>
            <a:endParaRPr lang="en-US" sz="25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1838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What’s the point of this class?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01929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1912312"/>
            <a:ext cx="10788072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 a word: </a:t>
            </a:r>
            <a:r>
              <a:rPr lang="en-US" sz="2500" i="1" dirty="0" smtClean="0">
                <a:uFill>
                  <a:solidFill/>
                </a:uFill>
              </a:rPr>
              <a:t>exposure.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i="1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can’t learn a programming language in 3 hours.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That’s not the goal. Our goal is to make it easier to teach yourself Python tomorrow than it was yesterday.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All </a:t>
            </a:r>
            <a:r>
              <a:rPr lang="en-US" sz="2500" dirty="0">
                <a:uFill>
                  <a:solidFill/>
                </a:uFill>
              </a:rPr>
              <a:t>the material is here: </a:t>
            </a:r>
            <a:r>
              <a:rPr lang="en-US" sz="2500" dirty="0">
                <a:uFill>
                  <a:solidFill/>
                </a:uFill>
                <a:hlinkClick r:id="rId2"/>
              </a:rPr>
              <a:t>https</a:t>
            </a:r>
            <a:r>
              <a:rPr lang="en-US" sz="2500">
                <a:uFill>
                  <a:solidFill/>
                </a:uFill>
                <a:hlinkClick r:id="rId2"/>
              </a:rPr>
              <a:t>://</a:t>
            </a:r>
            <a:r>
              <a:rPr lang="en-US" sz="2500" smtClean="0">
                <a:uFill>
                  <a:solidFill/>
                </a:uFill>
                <a:hlinkClick r:id="rId2"/>
              </a:rPr>
              <a:t>github.com/sergeyf/Python_intro_class</a:t>
            </a:r>
            <a:endParaRPr lang="en-US" sz="250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  <p:sp>
        <p:nvSpPr>
          <p:cNvPr id="3" name="Shape 115"/>
          <p:cNvSpPr/>
          <p:nvPr/>
        </p:nvSpPr>
        <p:spPr>
          <a:xfrm>
            <a:off x="635000" y="736600"/>
            <a:ext cx="11446164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What’s the point of this class?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22268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1912312"/>
            <a:ext cx="10788072" cy="568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Installation files:  </a:t>
            </a:r>
            <a:r>
              <a:rPr lang="en-US" sz="2500" dirty="0">
                <a:uFill>
                  <a:solidFill/>
                </a:uFill>
                <a:hlinkClick r:id="rId2"/>
              </a:rPr>
              <a:t>http://</a:t>
            </a:r>
            <a:r>
              <a:rPr lang="en-US" sz="2500" dirty="0" smtClean="0">
                <a:uFill>
                  <a:solidFill/>
                </a:uFill>
                <a:hlinkClick r:id="rId2"/>
              </a:rPr>
              <a:t>continuum.io/downloads#py34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Make sure to install Anaconda with Python 3.4!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/>
            </a:r>
            <a:br>
              <a:rPr lang="en-US" sz="2500" dirty="0">
                <a:uFill>
                  <a:solidFill/>
                </a:uFill>
              </a:rPr>
            </a:br>
            <a:r>
              <a:rPr lang="en-US" sz="2500" dirty="0">
                <a:uFill>
                  <a:solidFill/>
                </a:uFill>
              </a:rPr>
              <a:t>Documentation:  </a:t>
            </a:r>
            <a:r>
              <a:rPr lang="en-US" sz="2500" dirty="0">
                <a:uFill>
                  <a:solidFill/>
                </a:uFill>
                <a:hlinkClick r:id="rId3"/>
              </a:rPr>
              <a:t>http://</a:t>
            </a:r>
            <a:r>
              <a:rPr lang="en-US" sz="2500" dirty="0" smtClean="0">
                <a:uFill>
                  <a:solidFill/>
                </a:uFill>
                <a:hlinkClick r:id="rId3"/>
              </a:rPr>
              <a:t>docs.continuum.io/anaconda/install.html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Load up </a:t>
            </a:r>
            <a:r>
              <a:rPr lang="en-US" sz="2500" dirty="0" err="1" smtClean="0">
                <a:uFill>
                  <a:solidFill/>
                </a:uFill>
              </a:rPr>
              <a:t>Spyder</a:t>
            </a:r>
            <a:r>
              <a:rPr lang="en-US" sz="2500" dirty="0" smtClean="0">
                <a:uFill>
                  <a:solidFill/>
                </a:uFill>
              </a:rPr>
              <a:t>. Which version of Python do you have? If 2.7, then type this into the Anaconda command prompt: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800" dirty="0">
                <a:uFill>
                  <a:solidFill/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create -n py34 python=3.4 anaconda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3" name="Shape 115"/>
          <p:cNvSpPr/>
          <p:nvPr/>
        </p:nvSpPr>
        <p:spPr>
          <a:xfrm>
            <a:off x="635000" y="736600"/>
            <a:ext cx="11446164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Because it takes a while: Installing python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0001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1473200"/>
            <a:ext cx="11734800" cy="93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Why Python?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9580418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Introduction to Python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855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Obligatory first answer</a:t>
            </a:r>
            <a:endParaRPr sz="2800" b="1" cap="all" spc="-56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8" y="2282824"/>
            <a:ext cx="12627896" cy="39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5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sz="3600" dirty="0">
              <a:uFill>
                <a:solidFill/>
              </a:u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Why python? 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86"/>
          <p:cNvSpPr/>
          <p:nvPr/>
        </p:nvSpPr>
        <p:spPr>
          <a:xfrm>
            <a:off x="635000" y="2431473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Simple and clean syntax, easy to learn.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Just more fun to code (most of the time).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Tons of packages have already solved your problem.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8" name="Shape 87"/>
          <p:cNvSpPr/>
          <p:nvPr/>
        </p:nvSpPr>
        <p:spPr>
          <a:xfrm>
            <a:off x="635000" y="1587500"/>
            <a:ext cx="117348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It just works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94402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12380</TotalTime>
  <Words>635</Words>
  <Application>Microsoft Office PowerPoint</Application>
  <PresentationFormat>Custom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 New</vt:lpstr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Sergey Feldman</cp:lastModifiedBy>
  <cp:revision>48</cp:revision>
  <dcterms:modified xsi:type="dcterms:W3CDTF">2015-01-23T06:03:38Z</dcterms:modified>
</cp:coreProperties>
</file>