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0" r:id="rId5"/>
    <p:sldId id="258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5E4E89-59CD-4525-A0B3-4AA2792E1317}">
          <p14:sldIdLst>
            <p14:sldId id="256"/>
            <p14:sldId id="263"/>
            <p14:sldId id="264"/>
            <p14:sldId id="260"/>
            <p14:sldId id="258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GEY.KHEGAY@baruchmail.cuny.edu" initials="S" lastIdx="1" clrIdx="0">
    <p:extLst>
      <p:ext uri="{19B8F6BF-5375-455C-9EA6-DF929625EA0E}">
        <p15:presenceInfo xmlns:p15="http://schemas.microsoft.com/office/powerpoint/2012/main" userId="S::SERGEY.KHEGAY@baruchmail.cuny.edu::2638892d-439f-429d-b672-3c4bf021fe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58" y="-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F1DCE1-73FA-4F76-B2FA-1CA7FCEBC545}" type="doc">
      <dgm:prSet loTypeId="urn:microsoft.com/office/officeart/2005/8/layout/hierarchy3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CA9C02F-6C90-4994-855C-E1D6F2E70998}">
      <dgm:prSet/>
      <dgm:spPr/>
      <dgm:t>
        <a:bodyPr/>
        <a:lstStyle/>
        <a:p>
          <a:r>
            <a:rPr lang="en-US" dirty="0"/>
            <a:t>Majority of annual members use rental bikes to commute between work and home.</a:t>
          </a:r>
        </a:p>
      </dgm:t>
    </dgm:pt>
    <dgm:pt modelId="{3B4F3E34-5108-43CB-9332-BFF66EEF9AB0}" type="parTrans" cxnId="{57105140-E88E-49CF-B750-7AC7F51FE82F}">
      <dgm:prSet/>
      <dgm:spPr/>
      <dgm:t>
        <a:bodyPr/>
        <a:lstStyle/>
        <a:p>
          <a:endParaRPr lang="en-US"/>
        </a:p>
      </dgm:t>
    </dgm:pt>
    <dgm:pt modelId="{7D2E04F8-EC9B-4CE5-A7A3-D48F06F8584A}" type="sibTrans" cxnId="{57105140-E88E-49CF-B750-7AC7F51FE82F}">
      <dgm:prSet/>
      <dgm:spPr/>
      <dgm:t>
        <a:bodyPr/>
        <a:lstStyle/>
        <a:p>
          <a:endParaRPr lang="en-US"/>
        </a:p>
      </dgm:t>
    </dgm:pt>
    <dgm:pt modelId="{ADDC2BAC-4EBF-4CB3-9238-A5A6A3B81499}">
      <dgm:prSet/>
      <dgm:spPr/>
      <dgm:t>
        <a:bodyPr/>
        <a:lstStyle/>
        <a:p>
          <a:r>
            <a:rPr lang="en-US" dirty="0"/>
            <a:t>Social, dining and urban parks are the most popular spots with high bike rentals.</a:t>
          </a:r>
        </a:p>
      </dgm:t>
    </dgm:pt>
    <dgm:pt modelId="{C807CF05-6AF0-4A09-AD44-1C7CA474B319}" type="parTrans" cxnId="{2ABBD7EF-43BC-4658-9B36-A62C1C9F0843}">
      <dgm:prSet/>
      <dgm:spPr/>
      <dgm:t>
        <a:bodyPr/>
        <a:lstStyle/>
        <a:p>
          <a:endParaRPr lang="en-US"/>
        </a:p>
      </dgm:t>
    </dgm:pt>
    <dgm:pt modelId="{1B8CDC32-5036-4C83-A027-A253DF44929C}" type="sibTrans" cxnId="{2ABBD7EF-43BC-4658-9B36-A62C1C9F0843}">
      <dgm:prSet/>
      <dgm:spPr/>
      <dgm:t>
        <a:bodyPr/>
        <a:lstStyle/>
        <a:p>
          <a:endParaRPr lang="en-US"/>
        </a:p>
      </dgm:t>
    </dgm:pt>
    <dgm:pt modelId="{5F8781C3-4F43-42C3-9179-5F2093712A61}">
      <dgm:prSet/>
      <dgm:spPr/>
      <dgm:t>
        <a:bodyPr/>
        <a:lstStyle/>
        <a:p>
          <a:r>
            <a:rPr lang="en-US" dirty="0"/>
            <a:t>Annual transition to higher usage of bikes starts from spring and last until the end of Summer.</a:t>
          </a:r>
        </a:p>
      </dgm:t>
    </dgm:pt>
    <dgm:pt modelId="{C15F3E6B-8B3F-4DCB-93EB-51EE78604136}" type="parTrans" cxnId="{B1708E61-00BA-4779-A27A-9C0F5F38C456}">
      <dgm:prSet/>
      <dgm:spPr/>
      <dgm:t>
        <a:bodyPr/>
        <a:lstStyle/>
        <a:p>
          <a:endParaRPr lang="en-US"/>
        </a:p>
      </dgm:t>
    </dgm:pt>
    <dgm:pt modelId="{B37F7CF5-9550-4FD1-B989-E121047870D7}" type="sibTrans" cxnId="{B1708E61-00BA-4779-A27A-9C0F5F38C456}">
      <dgm:prSet/>
      <dgm:spPr/>
      <dgm:t>
        <a:bodyPr/>
        <a:lstStyle/>
        <a:p>
          <a:endParaRPr lang="en-US"/>
        </a:p>
      </dgm:t>
    </dgm:pt>
    <dgm:pt modelId="{F7A9FBE3-AE1A-4C3A-B84F-C15E0ECADAD4}">
      <dgm:prSet/>
      <dgm:spPr/>
      <dgm:t>
        <a:bodyPr/>
        <a:lstStyle/>
        <a:p>
          <a:r>
            <a:rPr lang="en-US" dirty="0"/>
            <a:t>Weekends are the most popular days for bike rentals among casual riders with possible duration of over 40 minutes. </a:t>
          </a:r>
        </a:p>
      </dgm:t>
    </dgm:pt>
    <dgm:pt modelId="{788DCDC7-4FBA-4AA5-A710-96D84FB92C74}" type="parTrans" cxnId="{43FEDCEF-0AE2-47DD-8394-4A2FDFE9A6EA}">
      <dgm:prSet/>
      <dgm:spPr/>
      <dgm:t>
        <a:bodyPr/>
        <a:lstStyle/>
        <a:p>
          <a:endParaRPr lang="en-US"/>
        </a:p>
      </dgm:t>
    </dgm:pt>
    <dgm:pt modelId="{983A2BB8-6728-4A8B-9F35-3E24738AF8F0}" type="sibTrans" cxnId="{43FEDCEF-0AE2-47DD-8394-4A2FDFE9A6EA}">
      <dgm:prSet/>
      <dgm:spPr/>
      <dgm:t>
        <a:bodyPr/>
        <a:lstStyle/>
        <a:p>
          <a:endParaRPr lang="en-US"/>
        </a:p>
      </dgm:t>
    </dgm:pt>
    <dgm:pt modelId="{0476F191-59D0-41E4-AF33-1D855E323FFD}" type="pres">
      <dgm:prSet presAssocID="{C6F1DCE1-73FA-4F76-B2FA-1CA7FCEBC54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81D24E-7D49-44AE-ADC1-F9CA3E9B3583}" type="pres">
      <dgm:prSet presAssocID="{3CA9C02F-6C90-4994-855C-E1D6F2E70998}" presName="root" presStyleCnt="0"/>
      <dgm:spPr/>
    </dgm:pt>
    <dgm:pt modelId="{1E52ED02-AC7C-4549-AB72-1E5B0481D127}" type="pres">
      <dgm:prSet presAssocID="{3CA9C02F-6C90-4994-855C-E1D6F2E70998}" presName="rootComposite" presStyleCnt="0"/>
      <dgm:spPr/>
    </dgm:pt>
    <dgm:pt modelId="{CE869D01-83E4-4262-B542-26B565F06952}" type="pres">
      <dgm:prSet presAssocID="{3CA9C02F-6C90-4994-855C-E1D6F2E70998}" presName="rootText" presStyleLbl="node1" presStyleIdx="0" presStyleCnt="4"/>
      <dgm:spPr/>
    </dgm:pt>
    <dgm:pt modelId="{9821BFA9-1456-40A2-98E9-1603EC81DF37}" type="pres">
      <dgm:prSet presAssocID="{3CA9C02F-6C90-4994-855C-E1D6F2E70998}" presName="rootConnector" presStyleLbl="node1" presStyleIdx="0" presStyleCnt="4"/>
      <dgm:spPr/>
    </dgm:pt>
    <dgm:pt modelId="{2E52E867-B659-42A7-9F98-B052EBD9886F}" type="pres">
      <dgm:prSet presAssocID="{3CA9C02F-6C90-4994-855C-E1D6F2E70998}" presName="childShape" presStyleCnt="0"/>
      <dgm:spPr/>
    </dgm:pt>
    <dgm:pt modelId="{3CCA2D39-597C-4870-959F-12F4F9176F20}" type="pres">
      <dgm:prSet presAssocID="{ADDC2BAC-4EBF-4CB3-9238-A5A6A3B81499}" presName="root" presStyleCnt="0"/>
      <dgm:spPr/>
    </dgm:pt>
    <dgm:pt modelId="{B99B1B64-33A4-4F18-BE9D-25985AC0A74A}" type="pres">
      <dgm:prSet presAssocID="{ADDC2BAC-4EBF-4CB3-9238-A5A6A3B81499}" presName="rootComposite" presStyleCnt="0"/>
      <dgm:spPr/>
    </dgm:pt>
    <dgm:pt modelId="{15F790BF-AD2C-48B9-9AAE-74D2A8F1A232}" type="pres">
      <dgm:prSet presAssocID="{ADDC2BAC-4EBF-4CB3-9238-A5A6A3B81499}" presName="rootText" presStyleLbl="node1" presStyleIdx="1" presStyleCnt="4"/>
      <dgm:spPr/>
    </dgm:pt>
    <dgm:pt modelId="{BF08C1E9-CE2B-429F-B035-8D0D8F070713}" type="pres">
      <dgm:prSet presAssocID="{ADDC2BAC-4EBF-4CB3-9238-A5A6A3B81499}" presName="rootConnector" presStyleLbl="node1" presStyleIdx="1" presStyleCnt="4"/>
      <dgm:spPr/>
    </dgm:pt>
    <dgm:pt modelId="{52F4BBBB-0343-4525-9428-73CB8FCA5349}" type="pres">
      <dgm:prSet presAssocID="{ADDC2BAC-4EBF-4CB3-9238-A5A6A3B81499}" presName="childShape" presStyleCnt="0"/>
      <dgm:spPr/>
    </dgm:pt>
    <dgm:pt modelId="{1C8DA8CE-7DCC-4BB3-82DC-F2C905E0232C}" type="pres">
      <dgm:prSet presAssocID="{5F8781C3-4F43-42C3-9179-5F2093712A61}" presName="root" presStyleCnt="0"/>
      <dgm:spPr/>
    </dgm:pt>
    <dgm:pt modelId="{15E5866A-DCB7-43FE-A5DB-ACA0DB02981E}" type="pres">
      <dgm:prSet presAssocID="{5F8781C3-4F43-42C3-9179-5F2093712A61}" presName="rootComposite" presStyleCnt="0"/>
      <dgm:spPr/>
    </dgm:pt>
    <dgm:pt modelId="{2699385A-84DA-482A-A4FA-1DB6BBE0CC56}" type="pres">
      <dgm:prSet presAssocID="{5F8781C3-4F43-42C3-9179-5F2093712A61}" presName="rootText" presStyleLbl="node1" presStyleIdx="2" presStyleCnt="4"/>
      <dgm:spPr/>
    </dgm:pt>
    <dgm:pt modelId="{50B76410-4726-4A32-B2AA-BD5BFE75951A}" type="pres">
      <dgm:prSet presAssocID="{5F8781C3-4F43-42C3-9179-5F2093712A61}" presName="rootConnector" presStyleLbl="node1" presStyleIdx="2" presStyleCnt="4"/>
      <dgm:spPr/>
    </dgm:pt>
    <dgm:pt modelId="{ECAD0078-6998-4ECD-89D0-CBBE7A41DCB5}" type="pres">
      <dgm:prSet presAssocID="{5F8781C3-4F43-42C3-9179-5F2093712A61}" presName="childShape" presStyleCnt="0"/>
      <dgm:spPr/>
    </dgm:pt>
    <dgm:pt modelId="{C10F5438-8589-47C5-A9E0-C6688B415798}" type="pres">
      <dgm:prSet presAssocID="{F7A9FBE3-AE1A-4C3A-B84F-C15E0ECADAD4}" presName="root" presStyleCnt="0"/>
      <dgm:spPr/>
    </dgm:pt>
    <dgm:pt modelId="{5824A40F-0DB6-4184-992C-07A6CB0165B6}" type="pres">
      <dgm:prSet presAssocID="{F7A9FBE3-AE1A-4C3A-B84F-C15E0ECADAD4}" presName="rootComposite" presStyleCnt="0"/>
      <dgm:spPr/>
    </dgm:pt>
    <dgm:pt modelId="{0D3A60B7-A7E4-4455-84AE-98ACA10A5061}" type="pres">
      <dgm:prSet presAssocID="{F7A9FBE3-AE1A-4C3A-B84F-C15E0ECADAD4}" presName="rootText" presStyleLbl="node1" presStyleIdx="3" presStyleCnt="4"/>
      <dgm:spPr/>
    </dgm:pt>
    <dgm:pt modelId="{628C4236-90AD-426A-8EF0-D706E6BFF189}" type="pres">
      <dgm:prSet presAssocID="{F7A9FBE3-AE1A-4C3A-B84F-C15E0ECADAD4}" presName="rootConnector" presStyleLbl="node1" presStyleIdx="3" presStyleCnt="4"/>
      <dgm:spPr/>
    </dgm:pt>
    <dgm:pt modelId="{0DFEC85D-A047-4B62-B2CD-95145CF5333C}" type="pres">
      <dgm:prSet presAssocID="{F7A9FBE3-AE1A-4C3A-B84F-C15E0ECADAD4}" presName="childShape" presStyleCnt="0"/>
      <dgm:spPr/>
    </dgm:pt>
  </dgm:ptLst>
  <dgm:cxnLst>
    <dgm:cxn modelId="{C1A1E625-C43B-4007-9537-944E79D208F9}" type="presOf" srcId="{ADDC2BAC-4EBF-4CB3-9238-A5A6A3B81499}" destId="{BF08C1E9-CE2B-429F-B035-8D0D8F070713}" srcOrd="1" destOrd="0" presId="urn:microsoft.com/office/officeart/2005/8/layout/hierarchy3"/>
    <dgm:cxn modelId="{C7E34437-BB17-4BCA-B1C6-5A79354353FF}" type="presOf" srcId="{C6F1DCE1-73FA-4F76-B2FA-1CA7FCEBC545}" destId="{0476F191-59D0-41E4-AF33-1D855E323FFD}" srcOrd="0" destOrd="0" presId="urn:microsoft.com/office/officeart/2005/8/layout/hierarchy3"/>
    <dgm:cxn modelId="{57105140-E88E-49CF-B750-7AC7F51FE82F}" srcId="{C6F1DCE1-73FA-4F76-B2FA-1CA7FCEBC545}" destId="{3CA9C02F-6C90-4994-855C-E1D6F2E70998}" srcOrd="0" destOrd="0" parTransId="{3B4F3E34-5108-43CB-9332-BFF66EEF9AB0}" sibTransId="{7D2E04F8-EC9B-4CE5-A7A3-D48F06F8584A}"/>
    <dgm:cxn modelId="{B1708E61-00BA-4779-A27A-9C0F5F38C456}" srcId="{C6F1DCE1-73FA-4F76-B2FA-1CA7FCEBC545}" destId="{5F8781C3-4F43-42C3-9179-5F2093712A61}" srcOrd="2" destOrd="0" parTransId="{C15F3E6B-8B3F-4DCB-93EB-51EE78604136}" sibTransId="{B37F7CF5-9550-4FD1-B989-E121047870D7}"/>
    <dgm:cxn modelId="{D5EC1068-65E7-4D3B-BA8E-FC9F14478621}" type="presOf" srcId="{F7A9FBE3-AE1A-4C3A-B84F-C15E0ECADAD4}" destId="{628C4236-90AD-426A-8EF0-D706E6BFF189}" srcOrd="1" destOrd="0" presId="urn:microsoft.com/office/officeart/2005/8/layout/hierarchy3"/>
    <dgm:cxn modelId="{B683337F-75FB-45D4-8243-3CE0AD17AF45}" type="presOf" srcId="{3CA9C02F-6C90-4994-855C-E1D6F2E70998}" destId="{9821BFA9-1456-40A2-98E9-1603EC81DF37}" srcOrd="1" destOrd="0" presId="urn:microsoft.com/office/officeart/2005/8/layout/hierarchy3"/>
    <dgm:cxn modelId="{519FCB80-0414-4033-A1AB-9BFF868DFD3D}" type="presOf" srcId="{5F8781C3-4F43-42C3-9179-5F2093712A61}" destId="{50B76410-4726-4A32-B2AA-BD5BFE75951A}" srcOrd="1" destOrd="0" presId="urn:microsoft.com/office/officeart/2005/8/layout/hierarchy3"/>
    <dgm:cxn modelId="{D970D08B-2418-4F68-838C-BE78DBE93F6A}" type="presOf" srcId="{F7A9FBE3-AE1A-4C3A-B84F-C15E0ECADAD4}" destId="{0D3A60B7-A7E4-4455-84AE-98ACA10A5061}" srcOrd="0" destOrd="0" presId="urn:microsoft.com/office/officeart/2005/8/layout/hierarchy3"/>
    <dgm:cxn modelId="{FF1A4295-FE68-4A26-BAA5-B69BE3F0A608}" type="presOf" srcId="{ADDC2BAC-4EBF-4CB3-9238-A5A6A3B81499}" destId="{15F790BF-AD2C-48B9-9AAE-74D2A8F1A232}" srcOrd="0" destOrd="0" presId="urn:microsoft.com/office/officeart/2005/8/layout/hierarchy3"/>
    <dgm:cxn modelId="{4078A2A6-781A-40E8-9F5A-9C5B8FFFB705}" type="presOf" srcId="{3CA9C02F-6C90-4994-855C-E1D6F2E70998}" destId="{CE869D01-83E4-4262-B542-26B565F06952}" srcOrd="0" destOrd="0" presId="urn:microsoft.com/office/officeart/2005/8/layout/hierarchy3"/>
    <dgm:cxn modelId="{A8F98DDB-2C4D-4CC6-AE31-572E5716CF4B}" type="presOf" srcId="{5F8781C3-4F43-42C3-9179-5F2093712A61}" destId="{2699385A-84DA-482A-A4FA-1DB6BBE0CC56}" srcOrd="0" destOrd="0" presId="urn:microsoft.com/office/officeart/2005/8/layout/hierarchy3"/>
    <dgm:cxn modelId="{2ABBD7EF-43BC-4658-9B36-A62C1C9F0843}" srcId="{C6F1DCE1-73FA-4F76-B2FA-1CA7FCEBC545}" destId="{ADDC2BAC-4EBF-4CB3-9238-A5A6A3B81499}" srcOrd="1" destOrd="0" parTransId="{C807CF05-6AF0-4A09-AD44-1C7CA474B319}" sibTransId="{1B8CDC32-5036-4C83-A027-A253DF44929C}"/>
    <dgm:cxn modelId="{43FEDCEF-0AE2-47DD-8394-4A2FDFE9A6EA}" srcId="{C6F1DCE1-73FA-4F76-B2FA-1CA7FCEBC545}" destId="{F7A9FBE3-AE1A-4C3A-B84F-C15E0ECADAD4}" srcOrd="3" destOrd="0" parTransId="{788DCDC7-4FBA-4AA5-A710-96D84FB92C74}" sibTransId="{983A2BB8-6728-4A8B-9F35-3E24738AF8F0}"/>
    <dgm:cxn modelId="{E364E268-BC92-4E15-ABE8-06238029B82F}" type="presParOf" srcId="{0476F191-59D0-41E4-AF33-1D855E323FFD}" destId="{B381D24E-7D49-44AE-ADC1-F9CA3E9B3583}" srcOrd="0" destOrd="0" presId="urn:microsoft.com/office/officeart/2005/8/layout/hierarchy3"/>
    <dgm:cxn modelId="{6C53C051-0A14-432F-853A-3C57C530DBA6}" type="presParOf" srcId="{B381D24E-7D49-44AE-ADC1-F9CA3E9B3583}" destId="{1E52ED02-AC7C-4549-AB72-1E5B0481D127}" srcOrd="0" destOrd="0" presId="urn:microsoft.com/office/officeart/2005/8/layout/hierarchy3"/>
    <dgm:cxn modelId="{6A520EB7-356D-40BA-B42C-D5DF37030031}" type="presParOf" srcId="{1E52ED02-AC7C-4549-AB72-1E5B0481D127}" destId="{CE869D01-83E4-4262-B542-26B565F06952}" srcOrd="0" destOrd="0" presId="urn:microsoft.com/office/officeart/2005/8/layout/hierarchy3"/>
    <dgm:cxn modelId="{DF29D7A2-490E-41D7-8A74-D5D0FC00CB06}" type="presParOf" srcId="{1E52ED02-AC7C-4549-AB72-1E5B0481D127}" destId="{9821BFA9-1456-40A2-98E9-1603EC81DF37}" srcOrd="1" destOrd="0" presId="urn:microsoft.com/office/officeart/2005/8/layout/hierarchy3"/>
    <dgm:cxn modelId="{035B357C-6B73-44E7-91D9-C5D4E2577039}" type="presParOf" srcId="{B381D24E-7D49-44AE-ADC1-F9CA3E9B3583}" destId="{2E52E867-B659-42A7-9F98-B052EBD9886F}" srcOrd="1" destOrd="0" presId="urn:microsoft.com/office/officeart/2005/8/layout/hierarchy3"/>
    <dgm:cxn modelId="{2E9F8AA8-8F38-419D-9F76-3B64A9B7CF3B}" type="presParOf" srcId="{0476F191-59D0-41E4-AF33-1D855E323FFD}" destId="{3CCA2D39-597C-4870-959F-12F4F9176F20}" srcOrd="1" destOrd="0" presId="urn:microsoft.com/office/officeart/2005/8/layout/hierarchy3"/>
    <dgm:cxn modelId="{DA1D3BC6-5CB0-4D21-9982-5F3D1FB0DC8F}" type="presParOf" srcId="{3CCA2D39-597C-4870-959F-12F4F9176F20}" destId="{B99B1B64-33A4-4F18-BE9D-25985AC0A74A}" srcOrd="0" destOrd="0" presId="urn:microsoft.com/office/officeart/2005/8/layout/hierarchy3"/>
    <dgm:cxn modelId="{3975354A-0443-4909-B236-9AFB240C2616}" type="presParOf" srcId="{B99B1B64-33A4-4F18-BE9D-25985AC0A74A}" destId="{15F790BF-AD2C-48B9-9AAE-74D2A8F1A232}" srcOrd="0" destOrd="0" presId="urn:microsoft.com/office/officeart/2005/8/layout/hierarchy3"/>
    <dgm:cxn modelId="{45DBF203-7B45-4838-A594-315E4914EBB9}" type="presParOf" srcId="{B99B1B64-33A4-4F18-BE9D-25985AC0A74A}" destId="{BF08C1E9-CE2B-429F-B035-8D0D8F070713}" srcOrd="1" destOrd="0" presId="urn:microsoft.com/office/officeart/2005/8/layout/hierarchy3"/>
    <dgm:cxn modelId="{0BFC30CF-E534-4072-935A-E51395024616}" type="presParOf" srcId="{3CCA2D39-597C-4870-959F-12F4F9176F20}" destId="{52F4BBBB-0343-4525-9428-73CB8FCA5349}" srcOrd="1" destOrd="0" presId="urn:microsoft.com/office/officeart/2005/8/layout/hierarchy3"/>
    <dgm:cxn modelId="{5EF1E65E-3E24-44E7-BFF3-0978EEB88224}" type="presParOf" srcId="{0476F191-59D0-41E4-AF33-1D855E323FFD}" destId="{1C8DA8CE-7DCC-4BB3-82DC-F2C905E0232C}" srcOrd="2" destOrd="0" presId="urn:microsoft.com/office/officeart/2005/8/layout/hierarchy3"/>
    <dgm:cxn modelId="{48FF3E89-BA3A-44FE-8E20-5666D9BB4B9B}" type="presParOf" srcId="{1C8DA8CE-7DCC-4BB3-82DC-F2C905E0232C}" destId="{15E5866A-DCB7-43FE-A5DB-ACA0DB02981E}" srcOrd="0" destOrd="0" presId="urn:microsoft.com/office/officeart/2005/8/layout/hierarchy3"/>
    <dgm:cxn modelId="{4C139803-112D-460E-ADA4-EE252A5785C4}" type="presParOf" srcId="{15E5866A-DCB7-43FE-A5DB-ACA0DB02981E}" destId="{2699385A-84DA-482A-A4FA-1DB6BBE0CC56}" srcOrd="0" destOrd="0" presId="urn:microsoft.com/office/officeart/2005/8/layout/hierarchy3"/>
    <dgm:cxn modelId="{E605A9F4-D3D2-44E5-B85C-5145CB5177D7}" type="presParOf" srcId="{15E5866A-DCB7-43FE-A5DB-ACA0DB02981E}" destId="{50B76410-4726-4A32-B2AA-BD5BFE75951A}" srcOrd="1" destOrd="0" presId="urn:microsoft.com/office/officeart/2005/8/layout/hierarchy3"/>
    <dgm:cxn modelId="{86353426-8B23-4E07-9218-9B99DDD7EF3B}" type="presParOf" srcId="{1C8DA8CE-7DCC-4BB3-82DC-F2C905E0232C}" destId="{ECAD0078-6998-4ECD-89D0-CBBE7A41DCB5}" srcOrd="1" destOrd="0" presId="urn:microsoft.com/office/officeart/2005/8/layout/hierarchy3"/>
    <dgm:cxn modelId="{94BC3517-D01F-410E-992B-F291628F8D7A}" type="presParOf" srcId="{0476F191-59D0-41E4-AF33-1D855E323FFD}" destId="{C10F5438-8589-47C5-A9E0-C6688B415798}" srcOrd="3" destOrd="0" presId="urn:microsoft.com/office/officeart/2005/8/layout/hierarchy3"/>
    <dgm:cxn modelId="{499236B8-D193-47F0-BC26-FED7E65D1650}" type="presParOf" srcId="{C10F5438-8589-47C5-A9E0-C6688B415798}" destId="{5824A40F-0DB6-4184-992C-07A6CB0165B6}" srcOrd="0" destOrd="0" presId="urn:microsoft.com/office/officeart/2005/8/layout/hierarchy3"/>
    <dgm:cxn modelId="{9EDC53E6-E803-4220-A245-B0A74E16D85C}" type="presParOf" srcId="{5824A40F-0DB6-4184-992C-07A6CB0165B6}" destId="{0D3A60B7-A7E4-4455-84AE-98ACA10A5061}" srcOrd="0" destOrd="0" presId="urn:microsoft.com/office/officeart/2005/8/layout/hierarchy3"/>
    <dgm:cxn modelId="{C5974F27-0478-422F-B4B9-1174660728FB}" type="presParOf" srcId="{5824A40F-0DB6-4184-992C-07A6CB0165B6}" destId="{628C4236-90AD-426A-8EF0-D706E6BFF189}" srcOrd="1" destOrd="0" presId="urn:microsoft.com/office/officeart/2005/8/layout/hierarchy3"/>
    <dgm:cxn modelId="{05224731-EA6F-4461-8C2E-7305C58339DC}" type="presParOf" srcId="{C10F5438-8589-47C5-A9E0-C6688B415798}" destId="{0DFEC85D-A047-4B62-B2CD-95145CF5333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69D01-83E4-4262-B542-26B565F06952}">
      <dsp:nvSpPr>
        <dsp:cNvPr id="0" name=""/>
        <dsp:cNvSpPr/>
      </dsp:nvSpPr>
      <dsp:spPr>
        <a:xfrm>
          <a:off x="1813" y="1050183"/>
          <a:ext cx="2084709" cy="10423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Majority of annual members use rental bikes to commute between work and home.</a:t>
          </a:r>
        </a:p>
      </dsp:txBody>
      <dsp:txXfrm>
        <a:off x="32343" y="1080713"/>
        <a:ext cx="2023649" cy="981294"/>
      </dsp:txXfrm>
    </dsp:sp>
    <dsp:sp modelId="{15F790BF-AD2C-48B9-9AAE-74D2A8F1A232}">
      <dsp:nvSpPr>
        <dsp:cNvPr id="0" name=""/>
        <dsp:cNvSpPr/>
      </dsp:nvSpPr>
      <dsp:spPr>
        <a:xfrm>
          <a:off x="2607701" y="1050183"/>
          <a:ext cx="2084709" cy="10423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102852"/>
                <a:satOff val="-5923"/>
                <a:lumOff val="202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102852"/>
                <a:satOff val="-5923"/>
                <a:lumOff val="202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Social, dining and urban parks are the most popular spots with high bike rentals.</a:t>
          </a:r>
        </a:p>
      </dsp:txBody>
      <dsp:txXfrm>
        <a:off x="2638231" y="1080713"/>
        <a:ext cx="2023649" cy="981294"/>
      </dsp:txXfrm>
    </dsp:sp>
    <dsp:sp modelId="{2699385A-84DA-482A-A4FA-1DB6BBE0CC56}">
      <dsp:nvSpPr>
        <dsp:cNvPr id="0" name=""/>
        <dsp:cNvSpPr/>
      </dsp:nvSpPr>
      <dsp:spPr>
        <a:xfrm>
          <a:off x="5213588" y="1050183"/>
          <a:ext cx="2084709" cy="10423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205704"/>
                <a:satOff val="-11847"/>
                <a:lumOff val="405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205704"/>
                <a:satOff val="-11847"/>
                <a:lumOff val="405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Annual transition to higher usage of bikes starts from spring and last until the end of Summer.</a:t>
          </a:r>
        </a:p>
      </dsp:txBody>
      <dsp:txXfrm>
        <a:off x="5244118" y="1080713"/>
        <a:ext cx="2023649" cy="981294"/>
      </dsp:txXfrm>
    </dsp:sp>
    <dsp:sp modelId="{0D3A60B7-A7E4-4455-84AE-98ACA10A5061}">
      <dsp:nvSpPr>
        <dsp:cNvPr id="0" name=""/>
        <dsp:cNvSpPr/>
      </dsp:nvSpPr>
      <dsp:spPr>
        <a:xfrm>
          <a:off x="7819476" y="1050183"/>
          <a:ext cx="2084709" cy="10423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Weekends are the most popular days for bike rentals among casual riders with possible duration of over 40 minutes. </a:t>
          </a:r>
        </a:p>
      </dsp:txBody>
      <dsp:txXfrm>
        <a:off x="7850006" y="1080713"/>
        <a:ext cx="2023649" cy="981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3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4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75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7699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37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08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58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21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0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8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1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0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9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7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9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2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4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17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3091AEF-C2B7-45FF-9A89-E7B27150F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1668" y="1215496"/>
            <a:ext cx="5367866" cy="2387600"/>
          </a:xfrm>
        </p:spPr>
        <p:txBody>
          <a:bodyPr>
            <a:normAutofit/>
          </a:bodyPr>
          <a:lstStyle/>
          <a:p>
            <a:r>
              <a:rPr lang="en-US" sz="4400" dirty="0"/>
              <a:t>Cyclistic bike-share 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A3D20ADC-E7DD-4CB5-A617-493F80222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1667" y="3602038"/>
            <a:ext cx="5376333" cy="1655762"/>
          </a:xfrm>
        </p:spPr>
        <p:txBody>
          <a:bodyPr>
            <a:normAutofit/>
          </a:bodyPr>
          <a:lstStyle/>
          <a:p>
            <a:r>
              <a:rPr lang="en-US" sz="1800" dirty="0"/>
              <a:t>Presented by: Sergey Khegay</a:t>
            </a:r>
          </a:p>
          <a:p>
            <a:r>
              <a:rPr lang="en-US" sz="1800" dirty="0"/>
              <a:t>Last Updated: JULY 7</a:t>
            </a:r>
            <a:r>
              <a:rPr lang="en-US" sz="1800" baseline="30000" dirty="0"/>
              <a:t>th</a:t>
            </a:r>
            <a:r>
              <a:rPr lang="en-US" sz="1800" dirty="0"/>
              <a:t>, 2021</a:t>
            </a:r>
          </a:p>
        </p:txBody>
      </p:sp>
      <p:pic>
        <p:nvPicPr>
          <p:cNvPr id="9" name="Graphic 6" descr="Bike">
            <a:extLst>
              <a:ext uri="{FF2B5EF4-FFF2-40B4-BE49-F238E27FC236}">
                <a16:creationId xmlns:a16="http://schemas.microsoft.com/office/drawing/2014/main" id="{47786996-37C0-4492-9340-68AAE7D9F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503" y="1539186"/>
            <a:ext cx="3525628" cy="352562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AD4091-F0DB-4F1B-B31E-93D47B0E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Table of Content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7F708-04B6-466A-AC69-7BB9C5150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Bike Share Usage</a:t>
            </a:r>
          </a:p>
          <a:p>
            <a:r>
              <a:rPr lang="en-US" sz="1800" dirty="0"/>
              <a:t>Purpose Statement (What are we talking about?)</a:t>
            </a:r>
          </a:p>
          <a:p>
            <a:r>
              <a:rPr lang="en-US" sz="1800" dirty="0"/>
              <a:t>Tell Your Story (with Data)</a:t>
            </a:r>
          </a:p>
          <a:p>
            <a:r>
              <a:rPr lang="en-US" sz="1800" dirty="0"/>
              <a:t>Conclusion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45885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85" name="Rectangle 184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6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8134E2-4B40-4C0C-A03C-857367DE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What are we Talking about?</a:t>
            </a:r>
          </a:p>
        </p:txBody>
      </p:sp>
      <p:pic>
        <p:nvPicPr>
          <p:cNvPr id="8" name="Picture 7" descr="Vintage bike parked on country road at sunset">
            <a:extLst>
              <a:ext uri="{FF2B5EF4-FFF2-40B4-BE49-F238E27FC236}">
                <a16:creationId xmlns:a16="http://schemas.microsoft.com/office/drawing/2014/main" id="{A0C6895A-8062-487E-A58A-D3BDC4CF3C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32" r="-1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0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3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8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0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2B5496-19CB-49FB-B2D3-FF20319D4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Objective</a:t>
            </a:r>
          </a:p>
          <a:p>
            <a:pPr marL="0" indent="0">
              <a:buNone/>
            </a:pPr>
            <a:r>
              <a:rPr lang="en-US" sz="1800" dirty="0"/>
              <a:t>Identify if there are geographic, demographic, and/or time series factors that contribute to annual members and casual riders using Cyclistic bikes differently.</a:t>
            </a:r>
          </a:p>
        </p:txBody>
      </p:sp>
    </p:spTree>
    <p:extLst>
      <p:ext uri="{BB962C8B-B14F-4D97-AF65-F5344CB8AC3E}">
        <p14:creationId xmlns:p14="http://schemas.microsoft.com/office/powerpoint/2010/main" val="311971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C0A8-A441-483D-8D1F-211662C2A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Geographic</a:t>
            </a:r>
          </a:p>
        </p:txBody>
      </p:sp>
      <p:pic>
        <p:nvPicPr>
          <p:cNvPr id="6" name="Content Placeholder 5" descr="Map&#10;&#10;Description automatically generated">
            <a:extLst>
              <a:ext uri="{FF2B5EF4-FFF2-40B4-BE49-F238E27FC236}">
                <a16:creationId xmlns:a16="http://schemas.microsoft.com/office/drawing/2014/main" id="{C88EE320-CF2B-4BA2-9338-314157EA0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465141"/>
            <a:ext cx="4689234" cy="3118341"/>
          </a:xfrm>
          <a:prstGeom prst="round2DiagRect">
            <a:avLst>
              <a:gd name="adj1" fmla="val 72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57" name="Content Placeholder 191">
            <a:extLst>
              <a:ext uri="{FF2B5EF4-FFF2-40B4-BE49-F238E27FC236}">
                <a16:creationId xmlns:a16="http://schemas.microsoft.com/office/drawing/2014/main" id="{B01C676F-C12B-4B97-A3F4-F55B9707A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Greektown and Loop districts contains rental station with high usage among annual members.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High correlation between rental station located close to urban parks and casual riders. 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Geographic location of rental station in social and dining districts retain high bike usage.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CAB000-1747-412F-BE9E-AC63FAD8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471947"/>
          </a:xfrm>
        </p:spPr>
        <p:txBody>
          <a:bodyPr>
            <a:normAutofit fontScale="90000"/>
          </a:bodyPr>
          <a:lstStyle/>
          <a:p>
            <a:r>
              <a:rPr lang="en-US" dirty="0"/>
              <a:t>Demographic</a:t>
            </a:r>
          </a:p>
        </p:txBody>
      </p:sp>
      <p:pic>
        <p:nvPicPr>
          <p:cNvPr id="8" name="Content Placeholder 8" descr="Chart, application, pie chart&#10;&#10;Description automatically generated">
            <a:extLst>
              <a:ext uri="{FF2B5EF4-FFF2-40B4-BE49-F238E27FC236}">
                <a16:creationId xmlns:a16="http://schemas.microsoft.com/office/drawing/2014/main" id="{BA82E309-BA44-4F59-B128-7950D7023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07" y="1200829"/>
            <a:ext cx="8341987" cy="4825443"/>
          </a:xfr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">
            <a:extLst>
              <a:ext uri="{FF2B5EF4-FFF2-40B4-BE49-F238E27FC236}">
                <a16:creationId xmlns:a16="http://schemas.microsoft.com/office/drawing/2014/main" id="{5ACD94DE-DE21-4A9D-8875-A1539BE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A8F3053C-AA2D-43E7-9127-59111DE0E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59025B1-E34F-4772-B2CC-DA9B705D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2" name="Rectangle 5">
                <a:extLst>
                  <a:ext uri="{FF2B5EF4-FFF2-40B4-BE49-F238E27FC236}">
                    <a16:creationId xmlns:a16="http://schemas.microsoft.com/office/drawing/2014/main" id="{85E8FDD9-55D5-48E9-BD0F-41FA02C5A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6">
                <a:extLst>
                  <a:ext uri="{FF2B5EF4-FFF2-40B4-BE49-F238E27FC236}">
                    <a16:creationId xmlns:a16="http://schemas.microsoft.com/office/drawing/2014/main" id="{2C147D99-21B5-462F-B3D9-2D04FC67D8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7">
                <a:extLst>
                  <a:ext uri="{FF2B5EF4-FFF2-40B4-BE49-F238E27FC236}">
                    <a16:creationId xmlns:a16="http://schemas.microsoft.com/office/drawing/2014/main" id="{3A84E48A-5D81-47C8-9B35-7891B51623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8">
                <a:extLst>
                  <a:ext uri="{FF2B5EF4-FFF2-40B4-BE49-F238E27FC236}">
                    <a16:creationId xmlns:a16="http://schemas.microsoft.com/office/drawing/2014/main" id="{A7C08433-35BE-4A5A-9C1F-B37DEB4827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9">
                <a:extLst>
                  <a:ext uri="{FF2B5EF4-FFF2-40B4-BE49-F238E27FC236}">
                    <a16:creationId xmlns:a16="http://schemas.microsoft.com/office/drawing/2014/main" id="{D0B8201B-0CB0-4F9E-ACB0-DD7529234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0">
                <a:extLst>
                  <a:ext uri="{FF2B5EF4-FFF2-40B4-BE49-F238E27FC236}">
                    <a16:creationId xmlns:a16="http://schemas.microsoft.com/office/drawing/2014/main" id="{888D2777-7FAE-47C4-9E1A-3C4D015CFB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1">
                <a:extLst>
                  <a:ext uri="{FF2B5EF4-FFF2-40B4-BE49-F238E27FC236}">
                    <a16:creationId xmlns:a16="http://schemas.microsoft.com/office/drawing/2014/main" id="{CE168F44-CB11-4900-AC9E-3EBEC80160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12">
                <a:extLst>
                  <a:ext uri="{FF2B5EF4-FFF2-40B4-BE49-F238E27FC236}">
                    <a16:creationId xmlns:a16="http://schemas.microsoft.com/office/drawing/2014/main" id="{A0F39381-D3B3-4EBE-80AB-F3AA4D188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13">
                <a:extLst>
                  <a:ext uri="{FF2B5EF4-FFF2-40B4-BE49-F238E27FC236}">
                    <a16:creationId xmlns:a16="http://schemas.microsoft.com/office/drawing/2014/main" id="{F8B41A7C-3B6F-4BEF-B1FA-4869947AE7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4">
                <a:extLst>
                  <a:ext uri="{FF2B5EF4-FFF2-40B4-BE49-F238E27FC236}">
                    <a16:creationId xmlns:a16="http://schemas.microsoft.com/office/drawing/2014/main" id="{9A08FB39-6EFB-4948-88F2-6EB113F10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5">
                <a:extLst>
                  <a:ext uri="{FF2B5EF4-FFF2-40B4-BE49-F238E27FC236}">
                    <a16:creationId xmlns:a16="http://schemas.microsoft.com/office/drawing/2014/main" id="{32489CF5-34F9-4676-8FC8-EA47623A9F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Line 16">
                <a:extLst>
                  <a:ext uri="{FF2B5EF4-FFF2-40B4-BE49-F238E27FC236}">
                    <a16:creationId xmlns:a16="http://schemas.microsoft.com/office/drawing/2014/main" id="{6E6A81FE-6687-4E45-86EE-506158CFC0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4" name="Freeform 17">
                <a:extLst>
                  <a:ext uri="{FF2B5EF4-FFF2-40B4-BE49-F238E27FC236}">
                    <a16:creationId xmlns:a16="http://schemas.microsoft.com/office/drawing/2014/main" id="{085F56DC-138C-4970-A499-1F8C4FBADF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8">
                <a:extLst>
                  <a:ext uri="{FF2B5EF4-FFF2-40B4-BE49-F238E27FC236}">
                    <a16:creationId xmlns:a16="http://schemas.microsoft.com/office/drawing/2014/main" id="{2241CFC6-2DD5-4908-95FF-C76F3F432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9">
                <a:extLst>
                  <a:ext uri="{FF2B5EF4-FFF2-40B4-BE49-F238E27FC236}">
                    <a16:creationId xmlns:a16="http://schemas.microsoft.com/office/drawing/2014/main" id="{EAE9ABAC-3BE1-44E6-A764-8B7884E839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0">
                <a:extLst>
                  <a:ext uri="{FF2B5EF4-FFF2-40B4-BE49-F238E27FC236}">
                    <a16:creationId xmlns:a16="http://schemas.microsoft.com/office/drawing/2014/main" id="{39874D11-3018-499B-BD78-11BB954BDF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Rectangle 21">
                <a:extLst>
                  <a:ext uri="{FF2B5EF4-FFF2-40B4-BE49-F238E27FC236}">
                    <a16:creationId xmlns:a16="http://schemas.microsoft.com/office/drawing/2014/main" id="{9D4461D3-04C7-495D-BA09-8D5311E9DA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2">
                <a:extLst>
                  <a:ext uri="{FF2B5EF4-FFF2-40B4-BE49-F238E27FC236}">
                    <a16:creationId xmlns:a16="http://schemas.microsoft.com/office/drawing/2014/main" id="{BF405972-B14C-45E8-9F0C-E2F11F1CF0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3">
                <a:extLst>
                  <a:ext uri="{FF2B5EF4-FFF2-40B4-BE49-F238E27FC236}">
                    <a16:creationId xmlns:a16="http://schemas.microsoft.com/office/drawing/2014/main" id="{D7939026-A689-46F4-97AC-5F68665D7D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4">
                <a:extLst>
                  <a:ext uri="{FF2B5EF4-FFF2-40B4-BE49-F238E27FC236}">
                    <a16:creationId xmlns:a16="http://schemas.microsoft.com/office/drawing/2014/main" id="{8AD9F31C-5CF7-45EE-907A-3074488127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5">
                <a:extLst>
                  <a:ext uri="{FF2B5EF4-FFF2-40B4-BE49-F238E27FC236}">
                    <a16:creationId xmlns:a16="http://schemas.microsoft.com/office/drawing/2014/main" id="{93412351-62FA-4EF3-8FE2-4CDD8397B9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6">
                <a:extLst>
                  <a:ext uri="{FF2B5EF4-FFF2-40B4-BE49-F238E27FC236}">
                    <a16:creationId xmlns:a16="http://schemas.microsoft.com/office/drawing/2014/main" id="{84A81491-A1EB-46E3-9E73-11B93428C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7">
                <a:extLst>
                  <a:ext uri="{FF2B5EF4-FFF2-40B4-BE49-F238E27FC236}">
                    <a16:creationId xmlns:a16="http://schemas.microsoft.com/office/drawing/2014/main" id="{E7727744-4F0E-4AA2-97BC-0C44AB354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8">
                <a:extLst>
                  <a:ext uri="{FF2B5EF4-FFF2-40B4-BE49-F238E27FC236}">
                    <a16:creationId xmlns:a16="http://schemas.microsoft.com/office/drawing/2014/main" id="{4575AD90-731F-4996-AA04-86E5EC8CB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9">
                <a:extLst>
                  <a:ext uri="{FF2B5EF4-FFF2-40B4-BE49-F238E27FC236}">
                    <a16:creationId xmlns:a16="http://schemas.microsoft.com/office/drawing/2014/main" id="{231A78D3-96D9-4A22-BC29-8274B016C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30">
                <a:extLst>
                  <a:ext uri="{FF2B5EF4-FFF2-40B4-BE49-F238E27FC236}">
                    <a16:creationId xmlns:a16="http://schemas.microsoft.com/office/drawing/2014/main" id="{DFF31CA2-144E-493E-A135-83B83452AB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31">
                <a:extLst>
                  <a:ext uri="{FF2B5EF4-FFF2-40B4-BE49-F238E27FC236}">
                    <a16:creationId xmlns:a16="http://schemas.microsoft.com/office/drawing/2014/main" id="{C1ED7F8F-8F7D-4634-8EF1-3DC871518A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51DBAB3-1986-470D-B778-24F7953C7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2" name="Freeform 32">
                <a:extLst>
                  <a:ext uri="{FF2B5EF4-FFF2-40B4-BE49-F238E27FC236}">
                    <a16:creationId xmlns:a16="http://schemas.microsoft.com/office/drawing/2014/main" id="{921E27E2-FB87-421E-898F-0AD31CBC4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33">
                <a:extLst>
                  <a:ext uri="{FF2B5EF4-FFF2-40B4-BE49-F238E27FC236}">
                    <a16:creationId xmlns:a16="http://schemas.microsoft.com/office/drawing/2014/main" id="{C9479707-E515-4B3C-9493-72190DDB2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34">
                <a:extLst>
                  <a:ext uri="{FF2B5EF4-FFF2-40B4-BE49-F238E27FC236}">
                    <a16:creationId xmlns:a16="http://schemas.microsoft.com/office/drawing/2014/main" id="{9FF90DFA-7702-4558-8B3D-756D81D85A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35">
                <a:extLst>
                  <a:ext uri="{FF2B5EF4-FFF2-40B4-BE49-F238E27FC236}">
                    <a16:creationId xmlns:a16="http://schemas.microsoft.com/office/drawing/2014/main" id="{558A4777-3BE1-4000-9CB4-73048552F5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36">
                <a:extLst>
                  <a:ext uri="{FF2B5EF4-FFF2-40B4-BE49-F238E27FC236}">
                    <a16:creationId xmlns:a16="http://schemas.microsoft.com/office/drawing/2014/main" id="{2A041A71-3C90-472C-AC37-21EFE0786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7">
                <a:extLst>
                  <a:ext uri="{FF2B5EF4-FFF2-40B4-BE49-F238E27FC236}">
                    <a16:creationId xmlns:a16="http://schemas.microsoft.com/office/drawing/2014/main" id="{8FC1DCF1-A0C3-4803-9B5B-29A6C245A4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8">
                <a:extLst>
                  <a:ext uri="{FF2B5EF4-FFF2-40B4-BE49-F238E27FC236}">
                    <a16:creationId xmlns:a16="http://schemas.microsoft.com/office/drawing/2014/main" id="{71612D3E-4DBC-49B9-86B5-FCD82B1B1E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9">
                <a:extLst>
                  <a:ext uri="{FF2B5EF4-FFF2-40B4-BE49-F238E27FC236}">
                    <a16:creationId xmlns:a16="http://schemas.microsoft.com/office/drawing/2014/main" id="{CB1CF104-08B0-46F6-ABBF-649AC5A702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40">
                <a:extLst>
                  <a:ext uri="{FF2B5EF4-FFF2-40B4-BE49-F238E27FC236}">
                    <a16:creationId xmlns:a16="http://schemas.microsoft.com/office/drawing/2014/main" id="{FCE7D9F8-F405-4677-A45F-EDBB7F16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Rectangle 41">
                <a:extLst>
                  <a:ext uri="{FF2B5EF4-FFF2-40B4-BE49-F238E27FC236}">
                    <a16:creationId xmlns:a16="http://schemas.microsoft.com/office/drawing/2014/main" id="{7347872F-3F7B-4ADF-BC95-429727E82D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BF413941-AAFF-419A-B4AA-977C61875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56417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Time Series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E4C2776-17F8-4823-A8D4-509171579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2" y="1539875"/>
            <a:ext cx="4313238" cy="42513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Annual members generally use rental bikes for commute to between home and work.</a:t>
            </a:r>
          </a:p>
          <a:p>
            <a:r>
              <a:rPr lang="en-US" dirty="0"/>
              <a:t>Casual riders generally use rental bikes during weekends to commute or exercise between 10AM and 5PM.</a:t>
            </a:r>
          </a:p>
        </p:txBody>
      </p:sp>
      <p:pic>
        <p:nvPicPr>
          <p:cNvPr id="12" name="Content Placeholder 11" descr="Chart, bar chart&#10;&#10;Description automatically generated">
            <a:extLst>
              <a:ext uri="{FF2B5EF4-FFF2-40B4-BE49-F238E27FC236}">
                <a16:creationId xmlns:a16="http://schemas.microsoft.com/office/drawing/2014/main" id="{583E6C74-DBD4-4806-98E6-A596AF100C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66" t="-1677" r="486" b="-107"/>
          <a:stretch/>
        </p:blipFill>
        <p:spPr>
          <a:xfrm>
            <a:off x="6466729" y="3209580"/>
            <a:ext cx="4711697" cy="3062796"/>
          </a:xfrm>
          <a:prstGeom prst="rect">
            <a:avLst/>
          </a:prstGeom>
        </p:spPr>
      </p:pic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210BE01F-D4A6-4375-ADF5-5B4F6EBF6A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r="-3721" b="-303"/>
          <a:stretch/>
        </p:blipFill>
        <p:spPr>
          <a:xfrm>
            <a:off x="6575424" y="688054"/>
            <a:ext cx="4770984" cy="248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86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2">
            <a:extLst>
              <a:ext uri="{FF2B5EF4-FFF2-40B4-BE49-F238E27FC236}">
                <a16:creationId xmlns:a16="http://schemas.microsoft.com/office/drawing/2014/main" id="{5ACD94DE-DE21-4A9D-8875-A1539BE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8F3053C-AA2D-43E7-9127-59111DE0E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159025B1-E34F-4772-B2CC-DA9B705D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2" name="Rectangle 5">
                <a:extLst>
                  <a:ext uri="{FF2B5EF4-FFF2-40B4-BE49-F238E27FC236}">
                    <a16:creationId xmlns:a16="http://schemas.microsoft.com/office/drawing/2014/main" id="{85E8FDD9-55D5-48E9-BD0F-41FA02C5A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93" name="Freeform 6">
                <a:extLst>
                  <a:ext uri="{FF2B5EF4-FFF2-40B4-BE49-F238E27FC236}">
                    <a16:creationId xmlns:a16="http://schemas.microsoft.com/office/drawing/2014/main" id="{2C147D99-21B5-462F-B3D9-2D04FC67D8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4" name="Freeform 7">
                <a:extLst>
                  <a:ext uri="{FF2B5EF4-FFF2-40B4-BE49-F238E27FC236}">
                    <a16:creationId xmlns:a16="http://schemas.microsoft.com/office/drawing/2014/main" id="{3A84E48A-5D81-47C8-9B35-7891B51623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5" name="Freeform 8">
                <a:extLst>
                  <a:ext uri="{FF2B5EF4-FFF2-40B4-BE49-F238E27FC236}">
                    <a16:creationId xmlns:a16="http://schemas.microsoft.com/office/drawing/2014/main" id="{A7C08433-35BE-4A5A-9C1F-B37DEB4827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6" name="Freeform 9">
                <a:extLst>
                  <a:ext uri="{FF2B5EF4-FFF2-40B4-BE49-F238E27FC236}">
                    <a16:creationId xmlns:a16="http://schemas.microsoft.com/office/drawing/2014/main" id="{D0B8201B-0CB0-4F9E-ACB0-DD7529234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7" name="Freeform 10">
                <a:extLst>
                  <a:ext uri="{FF2B5EF4-FFF2-40B4-BE49-F238E27FC236}">
                    <a16:creationId xmlns:a16="http://schemas.microsoft.com/office/drawing/2014/main" id="{888D2777-7FAE-47C4-9E1A-3C4D015CFB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8" name="Freeform 11">
                <a:extLst>
                  <a:ext uri="{FF2B5EF4-FFF2-40B4-BE49-F238E27FC236}">
                    <a16:creationId xmlns:a16="http://schemas.microsoft.com/office/drawing/2014/main" id="{CE168F44-CB11-4900-AC9E-3EBEC80160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9" name="Freeform 12">
                <a:extLst>
                  <a:ext uri="{FF2B5EF4-FFF2-40B4-BE49-F238E27FC236}">
                    <a16:creationId xmlns:a16="http://schemas.microsoft.com/office/drawing/2014/main" id="{A0F39381-D3B3-4EBE-80AB-F3AA4D188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0" name="Freeform 13">
                <a:extLst>
                  <a:ext uri="{FF2B5EF4-FFF2-40B4-BE49-F238E27FC236}">
                    <a16:creationId xmlns:a16="http://schemas.microsoft.com/office/drawing/2014/main" id="{F8B41A7C-3B6F-4BEF-B1FA-4869947AE7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1" name="Freeform 14">
                <a:extLst>
                  <a:ext uri="{FF2B5EF4-FFF2-40B4-BE49-F238E27FC236}">
                    <a16:creationId xmlns:a16="http://schemas.microsoft.com/office/drawing/2014/main" id="{9A08FB39-6EFB-4948-88F2-6EB113F10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2" name="Freeform 15">
                <a:extLst>
                  <a:ext uri="{FF2B5EF4-FFF2-40B4-BE49-F238E27FC236}">
                    <a16:creationId xmlns:a16="http://schemas.microsoft.com/office/drawing/2014/main" id="{32489CF5-34F9-4676-8FC8-EA47623A9F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3" name="Line 16">
                <a:extLst>
                  <a:ext uri="{FF2B5EF4-FFF2-40B4-BE49-F238E27FC236}">
                    <a16:creationId xmlns:a16="http://schemas.microsoft.com/office/drawing/2014/main" id="{6E6A81FE-6687-4E45-86EE-506158CFC0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04" name="Freeform 17">
                <a:extLst>
                  <a:ext uri="{FF2B5EF4-FFF2-40B4-BE49-F238E27FC236}">
                    <a16:creationId xmlns:a16="http://schemas.microsoft.com/office/drawing/2014/main" id="{085F56DC-138C-4970-A499-1F8C4FBADF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5" name="Freeform 18">
                <a:extLst>
                  <a:ext uri="{FF2B5EF4-FFF2-40B4-BE49-F238E27FC236}">
                    <a16:creationId xmlns:a16="http://schemas.microsoft.com/office/drawing/2014/main" id="{2241CFC6-2DD5-4908-95FF-C76F3F432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" name="Freeform 19">
                <a:extLst>
                  <a:ext uri="{FF2B5EF4-FFF2-40B4-BE49-F238E27FC236}">
                    <a16:creationId xmlns:a16="http://schemas.microsoft.com/office/drawing/2014/main" id="{EAE9ABAC-3BE1-44E6-A764-8B7884E839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" name="Freeform 20">
                <a:extLst>
                  <a:ext uri="{FF2B5EF4-FFF2-40B4-BE49-F238E27FC236}">
                    <a16:creationId xmlns:a16="http://schemas.microsoft.com/office/drawing/2014/main" id="{39874D11-3018-499B-BD78-11BB954BDF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" name="Rectangle 21">
                <a:extLst>
                  <a:ext uri="{FF2B5EF4-FFF2-40B4-BE49-F238E27FC236}">
                    <a16:creationId xmlns:a16="http://schemas.microsoft.com/office/drawing/2014/main" id="{9D4461D3-04C7-495D-BA09-8D5311E9DA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09" name="Freeform 22">
                <a:extLst>
                  <a:ext uri="{FF2B5EF4-FFF2-40B4-BE49-F238E27FC236}">
                    <a16:creationId xmlns:a16="http://schemas.microsoft.com/office/drawing/2014/main" id="{BF405972-B14C-45E8-9F0C-E2F11F1CF0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0" name="Freeform 23">
                <a:extLst>
                  <a:ext uri="{FF2B5EF4-FFF2-40B4-BE49-F238E27FC236}">
                    <a16:creationId xmlns:a16="http://schemas.microsoft.com/office/drawing/2014/main" id="{D7939026-A689-46F4-97AC-5F68665D7D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1" name="Freeform 24">
                <a:extLst>
                  <a:ext uri="{FF2B5EF4-FFF2-40B4-BE49-F238E27FC236}">
                    <a16:creationId xmlns:a16="http://schemas.microsoft.com/office/drawing/2014/main" id="{8AD9F31C-5CF7-45EE-907A-3074488127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2" name="Freeform 25">
                <a:extLst>
                  <a:ext uri="{FF2B5EF4-FFF2-40B4-BE49-F238E27FC236}">
                    <a16:creationId xmlns:a16="http://schemas.microsoft.com/office/drawing/2014/main" id="{93412351-62FA-4EF3-8FE2-4CDD8397B9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3" name="Freeform 26">
                <a:extLst>
                  <a:ext uri="{FF2B5EF4-FFF2-40B4-BE49-F238E27FC236}">
                    <a16:creationId xmlns:a16="http://schemas.microsoft.com/office/drawing/2014/main" id="{84A81491-A1EB-46E3-9E73-11B93428C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4" name="Freeform 27">
                <a:extLst>
                  <a:ext uri="{FF2B5EF4-FFF2-40B4-BE49-F238E27FC236}">
                    <a16:creationId xmlns:a16="http://schemas.microsoft.com/office/drawing/2014/main" id="{E7727744-4F0E-4AA2-97BC-0C44AB354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5" name="Freeform 28">
                <a:extLst>
                  <a:ext uri="{FF2B5EF4-FFF2-40B4-BE49-F238E27FC236}">
                    <a16:creationId xmlns:a16="http://schemas.microsoft.com/office/drawing/2014/main" id="{4575AD90-731F-4996-AA04-86E5EC8CB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6" name="Freeform 29">
                <a:extLst>
                  <a:ext uri="{FF2B5EF4-FFF2-40B4-BE49-F238E27FC236}">
                    <a16:creationId xmlns:a16="http://schemas.microsoft.com/office/drawing/2014/main" id="{231A78D3-96D9-4A22-BC29-8274B016C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7" name="Freeform 30">
                <a:extLst>
                  <a:ext uri="{FF2B5EF4-FFF2-40B4-BE49-F238E27FC236}">
                    <a16:creationId xmlns:a16="http://schemas.microsoft.com/office/drawing/2014/main" id="{DFF31CA2-144E-493E-A135-83B83452AB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8" name="Freeform 31">
                <a:extLst>
                  <a:ext uri="{FF2B5EF4-FFF2-40B4-BE49-F238E27FC236}">
                    <a16:creationId xmlns:a16="http://schemas.microsoft.com/office/drawing/2014/main" id="{C1ED7F8F-8F7D-4634-8EF1-3DC871518A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C51DBAB3-1986-470D-B778-24F7953C7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2" name="Freeform 32">
                <a:extLst>
                  <a:ext uri="{FF2B5EF4-FFF2-40B4-BE49-F238E27FC236}">
                    <a16:creationId xmlns:a16="http://schemas.microsoft.com/office/drawing/2014/main" id="{921E27E2-FB87-421E-898F-0AD31CBC4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3" name="Freeform 33">
                <a:extLst>
                  <a:ext uri="{FF2B5EF4-FFF2-40B4-BE49-F238E27FC236}">
                    <a16:creationId xmlns:a16="http://schemas.microsoft.com/office/drawing/2014/main" id="{C9479707-E515-4B3C-9493-72190DDB2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4" name="Freeform 34">
                <a:extLst>
                  <a:ext uri="{FF2B5EF4-FFF2-40B4-BE49-F238E27FC236}">
                    <a16:creationId xmlns:a16="http://schemas.microsoft.com/office/drawing/2014/main" id="{9FF90DFA-7702-4558-8B3D-756D81D85A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5" name="Freeform 35">
                <a:extLst>
                  <a:ext uri="{FF2B5EF4-FFF2-40B4-BE49-F238E27FC236}">
                    <a16:creationId xmlns:a16="http://schemas.microsoft.com/office/drawing/2014/main" id="{558A4777-3BE1-4000-9CB4-73048552F5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6" name="Freeform 36">
                <a:extLst>
                  <a:ext uri="{FF2B5EF4-FFF2-40B4-BE49-F238E27FC236}">
                    <a16:creationId xmlns:a16="http://schemas.microsoft.com/office/drawing/2014/main" id="{2A041A71-3C90-472C-AC37-21EFE0786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7" name="Freeform 37">
                <a:extLst>
                  <a:ext uri="{FF2B5EF4-FFF2-40B4-BE49-F238E27FC236}">
                    <a16:creationId xmlns:a16="http://schemas.microsoft.com/office/drawing/2014/main" id="{8FC1DCF1-A0C3-4803-9B5B-29A6C245A4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8" name="Freeform 38">
                <a:extLst>
                  <a:ext uri="{FF2B5EF4-FFF2-40B4-BE49-F238E27FC236}">
                    <a16:creationId xmlns:a16="http://schemas.microsoft.com/office/drawing/2014/main" id="{71612D3E-4DBC-49B9-86B5-FCD82B1B1E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9" name="Freeform 39">
                <a:extLst>
                  <a:ext uri="{FF2B5EF4-FFF2-40B4-BE49-F238E27FC236}">
                    <a16:creationId xmlns:a16="http://schemas.microsoft.com/office/drawing/2014/main" id="{CB1CF104-08B0-46F6-ABBF-649AC5A702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0" name="Freeform 40">
                <a:extLst>
                  <a:ext uri="{FF2B5EF4-FFF2-40B4-BE49-F238E27FC236}">
                    <a16:creationId xmlns:a16="http://schemas.microsoft.com/office/drawing/2014/main" id="{FCE7D9F8-F405-4677-A45F-EDBB7F16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1" name="Rectangle 41">
                <a:extLst>
                  <a:ext uri="{FF2B5EF4-FFF2-40B4-BE49-F238E27FC236}">
                    <a16:creationId xmlns:a16="http://schemas.microsoft.com/office/drawing/2014/main" id="{7347872F-3F7B-4ADF-BC95-429727E82D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D618D0-CBE4-4B91-AE1F-2EE919FF8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56417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/>
              <a:t>Time Series (cont.)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4C704-2BDF-4439-8385-3AE51B6F1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06500" y="1330989"/>
            <a:ext cx="4787424" cy="4536094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Most of the annual members generally rent bikes for 10 minutes or less.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Majority of casual riders rented a bike for more than 40 minutes.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is an exponential increase in bike usage between March and August. 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813D4383-873C-413C-8E7E-C30B65ABBC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87"/>
          <a:stretch/>
        </p:blipFill>
        <p:spPr>
          <a:xfrm>
            <a:off x="7319962" y="256381"/>
            <a:ext cx="4368801" cy="2834408"/>
          </a:xfrm>
          <a:prstGeom prst="rect">
            <a:avLst/>
          </a:prstGeom>
        </p:spPr>
      </p:pic>
      <p:pic>
        <p:nvPicPr>
          <p:cNvPr id="56" name="Content Placeholder 55" descr="Chart, bar chart&#10;&#10;Description automatically generated">
            <a:extLst>
              <a:ext uri="{FF2B5EF4-FFF2-40B4-BE49-F238E27FC236}">
                <a16:creationId xmlns:a16="http://schemas.microsoft.com/office/drawing/2014/main" id="{8FE76EF1-6C32-4FB2-8F55-E78940654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467" y="3158321"/>
            <a:ext cx="4368802" cy="2836883"/>
          </a:xfrm>
        </p:spPr>
      </p:pic>
    </p:spTree>
    <p:extLst>
      <p:ext uri="{BB962C8B-B14F-4D97-AF65-F5344CB8AC3E}">
        <p14:creationId xmlns:p14="http://schemas.microsoft.com/office/powerpoint/2010/main" val="344930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2" name="Group 201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5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16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7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8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9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0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1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2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3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4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5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6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27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8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9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0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1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32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3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4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5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6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7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8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9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0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1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5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0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1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2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3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4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7D96BA-7109-4ECA-B757-442C522F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2" y="654079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Conclusion</a:t>
            </a:r>
          </a:p>
        </p:txBody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F8A09F5A-22CC-41C5-8153-EAB10A26FD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6480177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16158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90</TotalTime>
  <Words>264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Cyclistic bike-share dashboard</vt:lpstr>
      <vt:lpstr>Table of Content</vt:lpstr>
      <vt:lpstr>What are we Talking about?</vt:lpstr>
      <vt:lpstr>Geographic</vt:lpstr>
      <vt:lpstr>Demographic</vt:lpstr>
      <vt:lpstr>Time Series</vt:lpstr>
      <vt:lpstr>Time Series (cont.)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bike-share dashboard</dc:title>
  <dc:creator/>
  <cp:lastModifiedBy>SERGEY.KHEGAY@baruchmail.cuny.edu</cp:lastModifiedBy>
  <cp:revision>11</cp:revision>
  <dcterms:created xsi:type="dcterms:W3CDTF">2021-07-07T17:23:23Z</dcterms:created>
  <dcterms:modified xsi:type="dcterms:W3CDTF">2021-07-07T18:55:13Z</dcterms:modified>
</cp:coreProperties>
</file>