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AFB3-AF30-4E7B-9F41-D15F0DC07ECB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948B-A6F4-418D-B290-7D71E065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4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AFB3-AF30-4E7B-9F41-D15F0DC07ECB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948B-A6F4-418D-B290-7D71E065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7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AFB3-AF30-4E7B-9F41-D15F0DC07ECB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948B-A6F4-418D-B290-7D71E065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1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AFB3-AF30-4E7B-9F41-D15F0DC07ECB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948B-A6F4-418D-B290-7D71E065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19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AFB3-AF30-4E7B-9F41-D15F0DC07ECB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948B-A6F4-418D-B290-7D71E065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1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AFB3-AF30-4E7B-9F41-D15F0DC07ECB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948B-A6F4-418D-B290-7D71E065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38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AFB3-AF30-4E7B-9F41-D15F0DC07ECB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948B-A6F4-418D-B290-7D71E065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4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AFB3-AF30-4E7B-9F41-D15F0DC07ECB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948B-A6F4-418D-B290-7D71E065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AFB3-AF30-4E7B-9F41-D15F0DC07ECB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948B-A6F4-418D-B290-7D71E065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87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AFB3-AF30-4E7B-9F41-D15F0DC07ECB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948B-A6F4-418D-B290-7D71E065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39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AFB3-AF30-4E7B-9F41-D15F0DC07ECB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948B-A6F4-418D-B290-7D71E065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83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AFB3-AF30-4E7B-9F41-D15F0DC07ECB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948B-A6F4-418D-B290-7D71E065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5594" y="1856509"/>
            <a:ext cx="8815388" cy="317731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Алгоритм «Шагающих кубов».</a:t>
            </a:r>
            <a:br>
              <a:rPr lang="ru-RU" sz="5400" dirty="0" smtClean="0"/>
            </a:br>
            <a:r>
              <a:rPr lang="ru-RU" sz="5400" dirty="0" smtClean="0"/>
              <a:t> Топологические гарантии.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4588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659" y="882468"/>
            <a:ext cx="8175089" cy="3545153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Компьютерная томография – метод послойного исследования внутренней структуры объекта</a:t>
            </a:r>
          </a:p>
          <a:p>
            <a:r>
              <a:rPr lang="ru-RU" dirty="0" smtClean="0"/>
              <a:t>Воксель – элемент объемного изображения.</a:t>
            </a:r>
          </a:p>
          <a:p>
            <a:r>
              <a:rPr lang="ru-RU" dirty="0" smtClean="0"/>
              <a:t>Шкала Хаунсфилда – специальная шкала ослабления излучения.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912" y="4597825"/>
            <a:ext cx="2466340" cy="1523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6783" y="6245111"/>
            <a:ext cx="2745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Пиксель и </a:t>
            </a:r>
            <a:r>
              <a:rPr lang="ru-RU" sz="2000" dirty="0" err="1" smtClean="0"/>
              <a:t>воксель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641386" y="6245111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Томографический снимок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7" y="3919565"/>
            <a:ext cx="3738011" cy="22887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018" y="6275889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Воксельная</a:t>
            </a:r>
            <a:r>
              <a:rPr lang="ru-RU" dirty="0" smtClean="0"/>
              <a:t> модель </a:t>
            </a:r>
            <a:r>
              <a:rPr lang="ru-RU" dirty="0" err="1" smtClean="0"/>
              <a:t>томограммы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48"/>
          <a:stretch/>
        </p:blipFill>
        <p:spPr>
          <a:xfrm>
            <a:off x="9081912" y="472894"/>
            <a:ext cx="2239662" cy="3533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83126" y="4129098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Шкала Хаунсфилда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37" y="3861160"/>
            <a:ext cx="3946157" cy="23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«Шагающих кубов»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6853" y="1448515"/>
            <a:ext cx="10995946" cy="2954155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«</a:t>
            </a:r>
            <a:r>
              <a:rPr lang="en-US" b="1" dirty="0" smtClean="0"/>
              <a:t>Marching cubes</a:t>
            </a:r>
            <a:r>
              <a:rPr lang="ru-RU" b="1" dirty="0" smtClean="0"/>
              <a:t>»</a:t>
            </a:r>
            <a:r>
              <a:rPr lang="en-US" b="1" dirty="0" smtClean="0"/>
              <a:t> </a:t>
            </a:r>
            <a:r>
              <a:rPr lang="ru-RU" dirty="0" smtClean="0"/>
              <a:t>или </a:t>
            </a:r>
            <a:r>
              <a:rPr lang="ru-RU" b="1" dirty="0" smtClean="0"/>
              <a:t>«Шагающие кубы»</a:t>
            </a:r>
            <a:r>
              <a:rPr lang="ru-RU" dirty="0" smtClean="0"/>
              <a:t> - алгоритм для построения полигональной поверхности на основе </a:t>
            </a:r>
            <a:r>
              <a:rPr lang="ru-RU" dirty="0" err="1" smtClean="0"/>
              <a:t>воксельной</a:t>
            </a:r>
            <a:r>
              <a:rPr lang="ru-RU" dirty="0" smtClean="0"/>
              <a:t> модели.</a:t>
            </a:r>
          </a:p>
          <a:p>
            <a:pPr marL="0" indent="0">
              <a:buNone/>
            </a:pPr>
            <a:r>
              <a:rPr lang="ru-RU" dirty="0" smtClean="0"/>
              <a:t>Был предложен в 1987 году Вильямом Лоренсом и Харви </a:t>
            </a:r>
            <a:r>
              <a:rPr lang="ru-RU" dirty="0" err="1" smtClean="0"/>
              <a:t>Клайном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6" t="2640" b="7802"/>
          <a:stretch/>
        </p:blipFill>
        <p:spPr>
          <a:xfrm>
            <a:off x="362651" y="3619024"/>
            <a:ext cx="1857675" cy="25410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6" r="33474"/>
          <a:stretch/>
        </p:blipFill>
        <p:spPr>
          <a:xfrm>
            <a:off x="4108709" y="3285150"/>
            <a:ext cx="2011680" cy="300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956" y="636663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Входные данные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84271" y="6366637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Выходные данные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2329106" y="4893896"/>
            <a:ext cx="1648342" cy="56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344019" y="452719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220145" y="5949307"/>
            <a:ext cx="431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Перестроение </a:t>
            </a:r>
            <a:r>
              <a:rPr lang="ru-RU" dirty="0" err="1" smtClean="0"/>
              <a:t>воксельной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>
            <a:off x="8945802" y="4336370"/>
            <a:ext cx="75839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2" t="27745" r="11111" b="4511"/>
          <a:stretch/>
        </p:blipFill>
        <p:spPr>
          <a:xfrm>
            <a:off x="6576563" y="3483571"/>
            <a:ext cx="2260066" cy="213686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350" y="3433955"/>
            <a:ext cx="2355700" cy="21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Конфигурации ячеек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25958" y="1431113"/>
                <a:ext cx="4673701" cy="232777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Конфигурация ячейки – различные способы формирования изоповерхности внутри ячейки.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Всего конфигураций 256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ru-RU" dirty="0" smtClean="0"/>
                  <a:t> = 256), 15 из которых – базовые.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5958" y="1431113"/>
                <a:ext cx="4673701" cy="2327777"/>
              </a:xfrm>
              <a:blipFill>
                <a:blip r:embed="rId2"/>
                <a:stretch>
                  <a:fillRect l="-2347" t="-5236" r="-3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2" y="1589566"/>
            <a:ext cx="5575587" cy="46611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7928" y="636917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 конфигураций ячейки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28335" y="5004591"/>
            <a:ext cx="45806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 = P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+ (isovalue - V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 (P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- P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 / (V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- V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</a:p>
          <a:p>
            <a:r>
              <a:rPr lang="ru-RU" dirty="0" smtClean="0">
                <a:latin typeface="Times New Roman" panose="02020603050405020304" pitchFamily="18" charset="0"/>
              </a:rPr>
              <a:t>где </a:t>
            </a:r>
            <a:r>
              <a:rPr lang="en-US" dirty="0" smtClean="0">
                <a:latin typeface="Times New Roman" panose="02020603050405020304" pitchFamily="18" charset="0"/>
              </a:rPr>
              <a:t>P</a:t>
            </a:r>
            <a:r>
              <a:rPr lang="ru-RU" dirty="0" smtClean="0">
                <a:latin typeface="Times New Roman" panose="02020603050405020304" pitchFamily="18" charset="0"/>
              </a:rPr>
              <a:t> – точка пересечения,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1,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точки, между которыми лежит ребро,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ru-RU" baseline="-25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значения плотностей.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41413" y="4627418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Формула линейной интерполяции: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25958" y="3794392"/>
            <a:ext cx="4442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Где именно изоповерхность пересекает ребро?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29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203" y="-16405"/>
            <a:ext cx="9905998" cy="1905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04556" y="1600320"/>
            <a:ext cx="4876800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Этапы работы алгоритма:</a:t>
            </a:r>
          </a:p>
          <a:p>
            <a:r>
              <a:rPr lang="ru-RU" dirty="0" smtClean="0"/>
              <a:t>Формирование 8-битного индекса</a:t>
            </a:r>
          </a:p>
          <a:p>
            <a:r>
              <a:rPr lang="ru-RU" dirty="0" smtClean="0"/>
              <a:t>Определение ребер, пересекаемых изоповерхностью</a:t>
            </a:r>
          </a:p>
          <a:p>
            <a:r>
              <a:rPr lang="ru-RU" dirty="0" smtClean="0"/>
              <a:t>Создание треугольников</a:t>
            </a:r>
          </a:p>
          <a:p>
            <a:r>
              <a:rPr lang="ru-RU" dirty="0" smtClean="0"/>
              <a:t>Повторить первые три пункта для оставшихся ячеек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4356404" y="4540191"/>
            <a:ext cx="3280386" cy="4214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Формирование</a:t>
            </a:r>
            <a:r>
              <a:rPr lang="ru-RU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индекса</a:t>
            </a:r>
            <a:endParaRPr lang="ru-RU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53" y="1047762"/>
            <a:ext cx="2863997" cy="2089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0164" y="316242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Ячейка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27" y="1060441"/>
            <a:ext cx="2703774" cy="20752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23927" y="3185378"/>
            <a:ext cx="259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3 лежит вне объема модели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64991" y="3532461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0,1,…8 </a:t>
            </a:r>
            <a:r>
              <a:rPr lang="ru-RU" dirty="0" smtClean="0"/>
              <a:t>– вершины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0,1,…11 </a:t>
            </a:r>
            <a:r>
              <a:rPr lang="ru-RU" dirty="0" smtClean="0"/>
              <a:t>– рёбра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87293"/>
              </p:ext>
            </p:extLst>
          </p:nvPr>
        </p:nvGraphicFramePr>
        <p:xfrm>
          <a:off x="1006764" y="5326188"/>
          <a:ext cx="571193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927">
                  <a:extLst>
                    <a:ext uri="{9D8B030D-6E8A-4147-A177-3AD203B41FA5}">
                      <a16:colId xmlns:a16="http://schemas.microsoft.com/office/drawing/2014/main" val="400042400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2498998549"/>
                    </a:ext>
                  </a:extLst>
                </a:gridCol>
                <a:gridCol w="471055">
                  <a:extLst>
                    <a:ext uri="{9D8B030D-6E8A-4147-A177-3AD203B41FA5}">
                      <a16:colId xmlns:a16="http://schemas.microsoft.com/office/drawing/2014/main" val="962899505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2620937347"/>
                    </a:ext>
                  </a:extLst>
                </a:gridCol>
                <a:gridCol w="471054">
                  <a:extLst>
                    <a:ext uri="{9D8B030D-6E8A-4147-A177-3AD203B41FA5}">
                      <a16:colId xmlns:a16="http://schemas.microsoft.com/office/drawing/2014/main" val="3183858565"/>
                    </a:ext>
                  </a:extLst>
                </a:gridCol>
                <a:gridCol w="452582">
                  <a:extLst>
                    <a:ext uri="{9D8B030D-6E8A-4147-A177-3AD203B41FA5}">
                      <a16:colId xmlns:a16="http://schemas.microsoft.com/office/drawing/2014/main" val="1087176420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087656836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2355088299"/>
                    </a:ext>
                  </a:extLst>
                </a:gridCol>
                <a:gridCol w="474917">
                  <a:extLst>
                    <a:ext uri="{9D8B030D-6E8A-4147-A177-3AD203B41FA5}">
                      <a16:colId xmlns:a16="http://schemas.microsoft.com/office/drawing/2014/main" val="325922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Вершина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8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Двоичный индекс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7582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36790" y="5310162"/>
                <a:ext cx="17838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(0000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1000)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790" y="5310162"/>
                <a:ext cx="1783886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>
            <a:stCxn id="13" idx="3"/>
          </p:cNvCxnSpPr>
          <p:nvPr/>
        </p:nvCxnSpPr>
        <p:spPr>
          <a:xfrm>
            <a:off x="9420676" y="5510217"/>
            <a:ext cx="3698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802371" y="5326188"/>
                <a:ext cx="6474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(8)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371" y="5326188"/>
                <a:ext cx="647485" cy="307777"/>
              </a:xfrm>
              <a:prstGeom prst="rect">
                <a:avLst/>
              </a:prstGeom>
              <a:blipFill>
                <a:blip r:embed="rId5"/>
                <a:stretch>
                  <a:fillRect l="-13208" r="-2830" b="-4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399920" y="5857300"/>
            <a:ext cx="4219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Итог: 8-битный индекс равен 8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5710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357" y="8295"/>
            <a:ext cx="9905998" cy="1905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816303"/>
              </p:ext>
            </p:extLst>
          </p:nvPr>
        </p:nvGraphicFramePr>
        <p:xfrm>
          <a:off x="670357" y="3097353"/>
          <a:ext cx="716326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473">
                  <a:extLst>
                    <a:ext uri="{9D8B030D-6E8A-4147-A177-3AD203B41FA5}">
                      <a16:colId xmlns:a16="http://schemas.microsoft.com/office/drawing/2014/main" val="211252232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53012639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256829584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242842780"/>
                    </a:ext>
                  </a:extLst>
                </a:gridCol>
                <a:gridCol w="452582">
                  <a:extLst>
                    <a:ext uri="{9D8B030D-6E8A-4147-A177-3AD203B41FA5}">
                      <a16:colId xmlns:a16="http://schemas.microsoft.com/office/drawing/2014/main" val="3538253720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1020332808"/>
                    </a:ext>
                  </a:extLst>
                </a:gridCol>
                <a:gridCol w="517237">
                  <a:extLst>
                    <a:ext uri="{9D8B030D-6E8A-4147-A177-3AD203B41FA5}">
                      <a16:colId xmlns:a16="http://schemas.microsoft.com/office/drawing/2014/main" val="3276593688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2296217043"/>
                    </a:ext>
                  </a:extLst>
                </a:gridCol>
                <a:gridCol w="452582">
                  <a:extLst>
                    <a:ext uri="{9D8B030D-6E8A-4147-A177-3AD203B41FA5}">
                      <a16:colId xmlns:a16="http://schemas.microsoft.com/office/drawing/2014/main" val="3264244758"/>
                    </a:ext>
                  </a:extLst>
                </a:gridCol>
                <a:gridCol w="387927">
                  <a:extLst>
                    <a:ext uri="{9D8B030D-6E8A-4147-A177-3AD203B41FA5}">
                      <a16:colId xmlns:a16="http://schemas.microsoft.com/office/drawing/2014/main" val="149461926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4973377"/>
                    </a:ext>
                  </a:extLst>
                </a:gridCol>
                <a:gridCol w="434109">
                  <a:extLst>
                    <a:ext uri="{9D8B030D-6E8A-4147-A177-3AD203B41FA5}">
                      <a16:colId xmlns:a16="http://schemas.microsoft.com/office/drawing/2014/main" val="295072348"/>
                    </a:ext>
                  </a:extLst>
                </a:gridCol>
                <a:gridCol w="485371">
                  <a:extLst>
                    <a:ext uri="{9D8B030D-6E8A-4147-A177-3AD203B41FA5}">
                      <a16:colId xmlns:a16="http://schemas.microsoft.com/office/drawing/2014/main" val="2382958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Ребро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31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Двоичный индекс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3167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73048" y="1236502"/>
            <a:ext cx="7401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Определение рёбер, пересекаемых изоповерхностью</a:t>
            </a:r>
            <a:endParaRPr lang="ru-RU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57" y="1827551"/>
            <a:ext cx="4817452" cy="5000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357" y="2398390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граней (первые 16 элементов)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53113" y="1869167"/>
                <a:ext cx="13805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113" y="1869167"/>
                <a:ext cx="1380506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19840" y="1920388"/>
                <a:ext cx="22259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(1000 0000 1100)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840" y="1920388"/>
                <a:ext cx="2225994" cy="307777"/>
              </a:xfrm>
              <a:prstGeom prst="rect">
                <a:avLst/>
              </a:prstGeom>
              <a:blipFill>
                <a:blip r:embed="rId4"/>
                <a:stretch>
                  <a:fillRect l="-3552" r="-273" b="-37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7833619" y="2069222"/>
            <a:ext cx="386221" cy="5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19840" y="3097353"/>
            <a:ext cx="3063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Итог: пересекаемые  </a:t>
            </a:r>
          </a:p>
          <a:p>
            <a:r>
              <a:rPr lang="ru-RU" sz="2000" b="1" dirty="0" smtClean="0"/>
              <a:t>рёбра – 11, 3, 2</a:t>
            </a:r>
            <a:endParaRPr lang="ru-RU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79268" y="4340312"/>
            <a:ext cx="3448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Создание треугольников</a:t>
            </a:r>
            <a:endParaRPr lang="ru-RU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57" y="4838757"/>
            <a:ext cx="5086611" cy="14669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5954" y="6377525"/>
            <a:ext cx="549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треугольников (первые 8 элементов)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118731" y="4913512"/>
            <a:ext cx="578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{3,11,2,-1,-1,-1,-1,-1,-1,-1,-1,-1,-1,-1,-1,-1} </a:t>
            </a:r>
            <a:r>
              <a:rPr lang="ru-RU" dirty="0" smtClean="0"/>
              <a:t>– искомый элемент таблицы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118731" y="5827689"/>
            <a:ext cx="5652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Итог: строим один треугольник, вершины которого лежат на рёбрах 3-11-2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35129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331</Words>
  <Application>Microsoft Office PowerPoint</Application>
  <PresentationFormat>Широкоэкранный</PresentationFormat>
  <Paragraphs>96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Тема Office</vt:lpstr>
      <vt:lpstr>Алгоритм «Шагающих кубов».  Топологические гарантии.</vt:lpstr>
      <vt:lpstr>Основные понятия</vt:lpstr>
      <vt:lpstr>Алгоритм «Шагающих кубов»</vt:lpstr>
      <vt:lpstr>Конфигурации ячеек</vt:lpstr>
      <vt:lpstr>Пример</vt:lpstr>
      <vt:lpstr>Пример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Марширующие кубы. Топологические гарантии.</dc:title>
  <dc:creator>Ekaterina</dc:creator>
  <cp:lastModifiedBy>Ekaterina</cp:lastModifiedBy>
  <cp:revision>25</cp:revision>
  <dcterms:created xsi:type="dcterms:W3CDTF">2016-09-26T13:35:17Z</dcterms:created>
  <dcterms:modified xsi:type="dcterms:W3CDTF">2016-09-27T09:15:35Z</dcterms:modified>
</cp:coreProperties>
</file>