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57" r:id="rId4"/>
    <p:sldId id="258" r:id="rId5"/>
    <p:sldId id="267" r:id="rId6"/>
    <p:sldId id="259" r:id="rId7"/>
    <p:sldId id="260" r:id="rId8"/>
    <p:sldId id="268" r:id="rId9"/>
    <p:sldId id="261" r:id="rId10"/>
    <p:sldId id="269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97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4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4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21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29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3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09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31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2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FA171F-3C62-41FB-8A99-EBED87995FF0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02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57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FA171F-3C62-41FB-8A99-EBED87995FF0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4451" y="2438400"/>
            <a:ext cx="9107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Системы </a:t>
            </a:r>
            <a:r>
              <a:rPr lang="ru-RU" sz="4000" dirty="0" err="1" smtClean="0"/>
              <a:t>интраоперационной</a:t>
            </a:r>
            <a:r>
              <a:rPr lang="ru-RU" sz="4000" dirty="0" smtClean="0"/>
              <a:t> навигации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849879" y="3810000"/>
            <a:ext cx="667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Подготовил: </a:t>
            </a:r>
            <a:r>
              <a:rPr lang="ru-RU" sz="2800" dirty="0" err="1" smtClean="0"/>
              <a:t>Рамжаев</a:t>
            </a:r>
            <a:r>
              <a:rPr lang="ru-RU" sz="2800" dirty="0" smtClean="0"/>
              <a:t> Владимир, РК9-18М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979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1326147"/>
            <a:ext cx="70104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Преимущества электромагнитных систем: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ea typeface="Times New Roman" panose="02020603050405020304" pitchFamily="18" charset="0"/>
              </a:rPr>
              <a:t>Не требуется четкая линия видимости между генератором поля и датчиком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ea typeface="Times New Roman" panose="02020603050405020304" pitchFamily="18" charset="0"/>
              </a:rPr>
              <a:t>Возможность использования гибкого инструмента внутри </a:t>
            </a:r>
            <a:r>
              <a:rPr lang="ru-RU" sz="2400" dirty="0" smtClean="0">
                <a:ea typeface="Times New Roman" panose="02020603050405020304" pitchFamily="18" charset="0"/>
              </a:rPr>
              <a:t>человека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ea typeface="Times New Roman" panose="02020603050405020304" pitchFamily="18" charset="0"/>
              </a:rPr>
              <a:t>Более высока точность</a:t>
            </a:r>
            <a:endParaRPr lang="ru-RU" sz="2400" dirty="0">
              <a:ea typeface="Times New Roman" panose="02020603050405020304" pitchFamily="18" charset="0"/>
            </a:endParaRPr>
          </a:p>
          <a:p>
            <a:r>
              <a:rPr lang="ru-RU" sz="2400" b="1" dirty="0" smtClean="0"/>
              <a:t>Недостатки </a:t>
            </a:r>
            <a:r>
              <a:rPr lang="ru-RU" sz="2400" b="1" dirty="0"/>
              <a:t>электромагнитных </a:t>
            </a:r>
            <a:r>
              <a:rPr lang="ru-RU" sz="2400" b="1" dirty="0" smtClean="0"/>
              <a:t>систем</a:t>
            </a:r>
            <a:r>
              <a:rPr lang="ru-RU" sz="2400" b="1" dirty="0"/>
              <a:t>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ea typeface="Times New Roman" panose="02020603050405020304" pitchFamily="18" charset="0"/>
              </a:rPr>
              <a:t>Возникают ошибки обнаружения, если система работает с металлическими объектами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ea typeface="Times New Roman" panose="02020603050405020304" pitchFamily="18" charset="0"/>
              </a:rPr>
              <a:t>Нет возможности провести МРТ во время проведения операции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ea typeface="Times New Roman" panose="02020603050405020304" pitchFamily="18" charset="0"/>
              </a:rPr>
              <a:t>Более дорогое оборудование по сравнению с оптической навигационной </a:t>
            </a:r>
            <a:r>
              <a:rPr lang="ru-RU" sz="2400" dirty="0" smtClean="0">
                <a:ea typeface="Times New Roman" panose="02020603050405020304" pitchFamily="18" charset="0"/>
              </a:rPr>
              <a:t>системой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67840" y="335280"/>
            <a:ext cx="889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Электромагнитные навигационные системы</a:t>
            </a:r>
            <a:endParaRPr lang="ru-RU" sz="3600" dirty="0"/>
          </a:p>
        </p:txBody>
      </p:sp>
      <p:pic>
        <p:nvPicPr>
          <p:cNvPr id="1026" name="Picture 2" descr="Large image of Figure 1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326147"/>
            <a:ext cx="491490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3410" y="5662343"/>
            <a:ext cx="422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Способ расположения генератора электромагнитных волн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66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259080"/>
            <a:ext cx="780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Акустические навигационные системы</a:t>
            </a:r>
            <a:endParaRPr lang="ru-RU" sz="3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51465"/>
              </p:ext>
            </p:extLst>
          </p:nvPr>
        </p:nvGraphicFramePr>
        <p:xfrm>
          <a:off x="5284937" y="905411"/>
          <a:ext cx="5642143" cy="126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343"/>
                <a:gridCol w="1188720"/>
                <a:gridCol w="1783080"/>
              </a:tblGrid>
              <a:tr h="1982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Величина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Диапазон</a:t>
                      </a:r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Частота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детектирования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</a:t>
                      </a: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Гц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≈20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1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Точность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1.0-2.0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86380" y="2171561"/>
            <a:ext cx="485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характеристики акустических систем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5" y="905411"/>
            <a:ext cx="3313582" cy="4402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186" y="5307912"/>
            <a:ext cx="4067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Облако точек полученное при помощи </a:t>
            </a:r>
          </a:p>
          <a:p>
            <a:pPr algn="ctr"/>
            <a:r>
              <a:rPr lang="ru-RU" dirty="0" smtClean="0"/>
              <a:t>акустической навигационной системы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110647" y="3268087"/>
            <a:ext cx="64041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Преимущества: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Возможность получения облака точек оперируемого объекта во время операции</a:t>
            </a:r>
          </a:p>
          <a:p>
            <a:r>
              <a:rPr lang="ru-RU" sz="2400" b="1" dirty="0" smtClean="0"/>
              <a:t>Недостатки: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Дороговизна оборудования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Сложность реализации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Внешние факторы могут оказывать сильное влияние на детектируемые данные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377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4080" y="304800"/>
            <a:ext cx="802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Механические навигационные системы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29" y="932526"/>
            <a:ext cx="3129940" cy="2963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8979" y="3895814"/>
            <a:ext cx="429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Гироскопическая</a:t>
            </a:r>
            <a:r>
              <a:rPr lang="en-US" dirty="0" smtClean="0"/>
              <a:t> </a:t>
            </a:r>
            <a:r>
              <a:rPr lang="ru-RU" dirty="0" smtClean="0"/>
              <a:t>навигационная система </a:t>
            </a:r>
            <a:endParaRPr lang="en-US" dirty="0" smtClean="0"/>
          </a:p>
          <a:p>
            <a:pPr algn="ctr"/>
            <a:r>
              <a:rPr lang="en-US" dirty="0" smtClean="0"/>
              <a:t>Zimmer </a:t>
            </a:r>
            <a:r>
              <a:rPr lang="en-US" dirty="0" err="1" smtClean="0"/>
              <a:t>iAssisst</a:t>
            </a:r>
            <a:r>
              <a:rPr lang="en-US" dirty="0" smtClean="0"/>
              <a:t> Knee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76035"/>
              </p:ext>
            </p:extLst>
          </p:nvPr>
        </p:nvGraphicFramePr>
        <p:xfrm>
          <a:off x="426164" y="4460007"/>
          <a:ext cx="483826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22"/>
                <a:gridCol w="1357628"/>
                <a:gridCol w="1462118"/>
              </a:tblGrid>
              <a:tr h="1982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Величина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Диапазон</a:t>
                      </a:r>
                      <a:endParaRPr lang="ru-RU" dirty="0"/>
                    </a:p>
                  </a:txBody>
                  <a:tcPr/>
                </a:tc>
              </a:tr>
              <a:tr h="328275"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≈0.3-2.0</a:t>
                      </a:r>
                      <a:endParaRPr lang="ru-RU" dirty="0"/>
                    </a:p>
                  </a:txBody>
                  <a:tcPr/>
                </a:tc>
              </a:tr>
              <a:tr h="297795">
                <a:tc>
                  <a:txBody>
                    <a:bodyPr/>
                    <a:lstStyle/>
                    <a:p>
                      <a:r>
                        <a:rPr lang="ru-RU" dirty="0" smtClean="0"/>
                        <a:t>Угол наклона</a:t>
                      </a:r>
                      <a:r>
                        <a:rPr lang="ru-RU" baseline="0" dirty="0" smtClean="0"/>
                        <a:t> анатомической оси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0-5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6023789"/>
            <a:ext cx="569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характеристики системы </a:t>
            </a:r>
            <a:r>
              <a:rPr lang="en-US" dirty="0" smtClean="0"/>
              <a:t>Zimmer </a:t>
            </a:r>
            <a:r>
              <a:rPr lang="en-US" dirty="0" err="1" smtClean="0"/>
              <a:t>iAssisst</a:t>
            </a:r>
            <a:r>
              <a:rPr lang="en-US" dirty="0" smtClean="0"/>
              <a:t> Knee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 descr="http://www.zimmer.com/content/dam/zimmer-web/images/en-US/medical-professionals/knee/iASSIST-podCalibration-he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597" y="551477"/>
            <a:ext cx="5145132" cy="334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13236" y="3701059"/>
            <a:ext cx="4422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Система для калибровки гироскопической </a:t>
            </a:r>
          </a:p>
          <a:p>
            <a:pPr algn="ctr"/>
            <a:r>
              <a:rPr lang="ru-RU" dirty="0" smtClean="0"/>
              <a:t>навигационной системы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233375" y="4560749"/>
            <a:ext cx="5756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Преимущества: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Более простое использование при проведении операции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Не требует дополнительного оборудования </a:t>
            </a:r>
          </a:p>
          <a:p>
            <a:r>
              <a:rPr lang="ru-RU" dirty="0" smtClean="0"/>
              <a:t>Недостатки: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Жесткая привязка к положению инструмента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71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3320" y="2407920"/>
            <a:ext cx="5062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387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3216" y="624840"/>
            <a:ext cx="4892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/>
              <a:t>Основные определения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21459" y="1701076"/>
            <a:ext cx="10195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err="1">
                <a:ea typeface="Calibri" panose="020F0502020204030204" pitchFamily="34" charset="0"/>
              </a:rPr>
              <a:t>Интраоперационная</a:t>
            </a:r>
            <a:r>
              <a:rPr lang="ru-RU" sz="2400" dirty="0">
                <a:ea typeface="Calibri" panose="020F0502020204030204" pitchFamily="34" charset="0"/>
              </a:rPr>
              <a:t> хирургическая система – это </a:t>
            </a:r>
            <a:r>
              <a:rPr lang="ru-RU" sz="2400" dirty="0" err="1">
                <a:ea typeface="Calibri" panose="020F0502020204030204" pitchFamily="34" charset="0"/>
              </a:rPr>
              <a:t>програмно-аппартный</a:t>
            </a:r>
            <a:r>
              <a:rPr lang="ru-RU" sz="2400" dirty="0">
                <a:ea typeface="Calibri" panose="020F0502020204030204" pitchFamily="34" charset="0"/>
              </a:rPr>
              <a:t> комплекс, позволяющая врачу отслеживать положение хирургического инструмента относительно оперируемого объекта в реальном времени.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708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0" y="182880"/>
            <a:ext cx="4940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/>
              <a:t>История возникновения</a:t>
            </a:r>
            <a:endParaRPr lang="ru-RU" sz="3600" dirty="0"/>
          </a:p>
        </p:txBody>
      </p:sp>
      <p:pic>
        <p:nvPicPr>
          <p:cNvPr id="5" name="Picture 2" descr="http://www.kievoncology.com/images/sovremennie-vidy-tomographii/sovremennie-vidy-tomographii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900183"/>
            <a:ext cx="5268187" cy="221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29267" y="3120111"/>
            <a:ext cx="421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Первый КТ сканер и первая </a:t>
            </a:r>
            <a:r>
              <a:rPr lang="ru-RU" dirty="0" err="1" smtClean="0"/>
              <a:t>томограмма</a:t>
            </a:r>
            <a:r>
              <a:rPr lang="ru-RU" dirty="0" smtClean="0"/>
              <a:t> </a:t>
            </a:r>
            <a:endParaRPr lang="en-US" dirty="0" smtClean="0"/>
          </a:p>
          <a:p>
            <a:pPr algn="ctr"/>
            <a:r>
              <a:rPr lang="ru-RU" dirty="0" smtClean="0"/>
              <a:t>головного мозга</a:t>
            </a:r>
            <a:endParaRPr lang="ru-RU" dirty="0"/>
          </a:p>
        </p:txBody>
      </p:sp>
      <p:pic>
        <p:nvPicPr>
          <p:cNvPr id="7" name="Picture 4" descr="http://www.bic.mni.mcgill.ca/users/patrice/msthesis/img2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846" y="3990974"/>
            <a:ext cx="3627120" cy="33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www.bic.mni.mcgill.ca/users/patrice/msthesis/img2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846" y="829211"/>
            <a:ext cx="3517106" cy="309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906442" y="3469673"/>
            <a:ext cx="3889911" cy="4858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524287" y="3505159"/>
            <a:ext cx="476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Первая хирургическая навигационная система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32280" y="3544582"/>
            <a:ext cx="6774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1</a:t>
            </a:r>
            <a:r>
              <a:rPr lang="ru-RU" sz="2400" dirty="0" smtClean="0"/>
              <a:t>8</a:t>
            </a:r>
            <a:r>
              <a:rPr lang="en-US" sz="2400" dirty="0" smtClean="0"/>
              <a:t>85 </a:t>
            </a:r>
            <a:r>
              <a:rPr lang="ru-RU" sz="2400" dirty="0" smtClean="0"/>
              <a:t>г. – Изобретение Рентгена и получение первого рентген изображения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/>
              <a:t>1971 г. – Изобретение компьютерной томографии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/>
              <a:t>С 1990  по 1994 г. –создание первой навигационной системы </a:t>
            </a:r>
            <a:r>
              <a:rPr lang="en-US" sz="2400" dirty="0"/>
              <a:t>Viewing Wand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85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brainlab.com/wp-content/uploads/2014/01/Spine_SpinalNavApp_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633"/>
            <a:ext cx="4416915" cy="302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99360" y="70277"/>
            <a:ext cx="702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Сферы применения и виды систем</a:t>
            </a:r>
            <a:endParaRPr lang="ru-RU" sz="3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3520438"/>
            <a:ext cx="4456822" cy="27158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077" y="3261357"/>
            <a:ext cx="5187543" cy="27158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03753" y="634633"/>
            <a:ext cx="39347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Сферы применения: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Нейрохирургия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ЛОР-хирургия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ЧЛХ-хирургия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Спинальная хирургия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Ортопедическая хирургия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951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689" y="1306875"/>
            <a:ext cx="62776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Виды систем: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Оптические навигационные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Электромагнитные навигационные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Акустические навигационные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Механические навигационные системы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314117"/>
            <a:ext cx="702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Сферы применения и виды систем</a:t>
            </a:r>
            <a:endParaRPr lang="ru-RU" sz="3600" dirty="0"/>
          </a:p>
        </p:txBody>
      </p:sp>
      <p:pic>
        <p:nvPicPr>
          <p:cNvPr id="1026" name="Picture 2" descr="Состав хирургической  системы «Навигатор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91" y="960448"/>
            <a:ext cx="3290809" cy="376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karlstorz.com/static/file_pics/pic_editorial/en/HM_NAV/3440664_rdax_449x600_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55" y="2441674"/>
            <a:ext cx="2816936" cy="376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80183" y="4488060"/>
            <a:ext cx="333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Оптическая навигационная система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29815" y="5836622"/>
            <a:ext cx="4400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Электромагнитная навигационная </a:t>
            </a:r>
            <a:r>
              <a:rPr lang="ru-RU" dirty="0"/>
              <a:t>система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5334000" y="6021288"/>
            <a:ext cx="64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520" y="304800"/>
            <a:ext cx="698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Устройство навигационных систем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00200" y="2025551"/>
            <a:ext cx="239268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Излучатель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00200" y="4391636"/>
            <a:ext cx="239268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Приемник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68552" y="4391636"/>
            <a:ext cx="239268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Компьютерная система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68552" y="2025551"/>
            <a:ext cx="239268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Специализированный хирургический инструмент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536904" y="4384016"/>
            <a:ext cx="239268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 полученные на этапе предоперационного планирования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5" idx="3"/>
            <a:endCxn id="6" idx="1"/>
          </p:cNvCxnSpPr>
          <p:nvPr/>
        </p:nvCxnSpPr>
        <p:spPr>
          <a:xfrm>
            <a:off x="3992880" y="5039336"/>
            <a:ext cx="10756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7461232" y="5024096"/>
            <a:ext cx="10756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992880" y="2673251"/>
            <a:ext cx="10756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endCxn id="5" idx="0"/>
          </p:cNvCxnSpPr>
          <p:nvPr/>
        </p:nvCxnSpPr>
        <p:spPr>
          <a:xfrm rot="10800000" flipV="1">
            <a:off x="2796540" y="3968650"/>
            <a:ext cx="3421380" cy="422986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7" idx="2"/>
          </p:cNvCxnSpPr>
          <p:nvPr/>
        </p:nvCxnSpPr>
        <p:spPr>
          <a:xfrm flipH="1">
            <a:off x="6217920" y="3320951"/>
            <a:ext cx="0" cy="64769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://gammamed.ru/sites/default/files/pictures/NIOKR/aparatura/%CD%E0%F1%E0%E4%EA%E0%20%F1%20%E4%E5%F0%E6%E0%F2%E5%EB%E5%EC_%F0%E5%ED%E4%E5%F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321" y="299200"/>
            <a:ext cx="5804528" cy="334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07920" y="320040"/>
            <a:ext cx="746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Оптические навигационные системы</a:t>
            </a:r>
            <a:endParaRPr lang="ru-RU" sz="3600" dirty="0"/>
          </a:p>
        </p:txBody>
      </p:sp>
      <p:pic>
        <p:nvPicPr>
          <p:cNvPr id="15" name="Picture 2" descr="http://www.rumex.ru/imagecache/320x320/1152_2669_t1384257664_320x3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48" y="1054361"/>
            <a:ext cx="4407109" cy="406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/>
          <p:cNvGrpSpPr/>
          <p:nvPr/>
        </p:nvGrpSpPr>
        <p:grpSpPr>
          <a:xfrm>
            <a:off x="-69208" y="1417409"/>
            <a:ext cx="4786889" cy="3611192"/>
            <a:chOff x="87319" y="1106200"/>
            <a:chExt cx="4786889" cy="3611192"/>
          </a:xfrm>
        </p:grpSpPr>
        <p:sp>
          <p:nvSpPr>
            <p:cNvPr id="17" name="TextBox 16"/>
            <p:cNvSpPr txBox="1"/>
            <p:nvPr/>
          </p:nvSpPr>
          <p:spPr>
            <a:xfrm>
              <a:off x="205603" y="3978728"/>
              <a:ext cx="356700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400" b="1" dirty="0" smtClean="0"/>
                <a:t>Блок управления,</a:t>
              </a:r>
            </a:p>
            <a:p>
              <a:pPr algn="ctr"/>
              <a:r>
                <a:rPr lang="ru-RU" sz="1400" b="1" dirty="0" smtClean="0"/>
                <a:t>Система телеметрии,</a:t>
              </a:r>
            </a:p>
            <a:p>
              <a:pPr algn="ctr"/>
              <a:r>
                <a:rPr lang="ru-RU" sz="1400" b="1" dirty="0" smtClean="0"/>
                <a:t>Источник бесперебойного питания</a:t>
              </a:r>
              <a:endParaRPr lang="ru-RU" sz="1400" b="1" dirty="0"/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87319" y="1106200"/>
              <a:ext cx="4786889" cy="3156754"/>
              <a:chOff x="87319" y="1106200"/>
              <a:chExt cx="4786889" cy="315675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358142" y="2866546"/>
                <a:ext cx="2516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b="1" dirty="0" smtClean="0"/>
                  <a:t>Монитор с сенсорным управлением</a:t>
                </a:r>
              </a:p>
            </p:txBody>
          </p:sp>
          <p:cxnSp>
            <p:nvCxnSpPr>
              <p:cNvPr id="20" name="Прямая со стрелкой 19"/>
              <p:cNvCxnSpPr/>
              <p:nvPr/>
            </p:nvCxnSpPr>
            <p:spPr>
              <a:xfrm flipV="1">
                <a:off x="1816569" y="1106200"/>
                <a:ext cx="61626" cy="623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 стрелкой 20"/>
              <p:cNvCxnSpPr/>
              <p:nvPr/>
            </p:nvCxnSpPr>
            <p:spPr>
              <a:xfrm flipV="1">
                <a:off x="1816569" y="1106200"/>
                <a:ext cx="1067154" cy="623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7319" y="1448258"/>
                <a:ext cx="1790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400" b="1" dirty="0" smtClean="0"/>
                  <a:t>2 инфракрасные</a:t>
                </a:r>
              </a:p>
              <a:p>
                <a:pPr algn="ctr"/>
                <a:r>
                  <a:rPr lang="ru-RU" sz="1400" b="1" dirty="0" smtClean="0"/>
                  <a:t> камеры</a:t>
                </a:r>
                <a:endParaRPr lang="ru-RU" sz="1400" b="1" dirty="0"/>
              </a:p>
            </p:txBody>
          </p:sp>
          <p:cxnSp>
            <p:nvCxnSpPr>
              <p:cNvPr id="23" name="Прямая соединительная линия 22"/>
              <p:cNvCxnSpPr/>
              <p:nvPr/>
            </p:nvCxnSpPr>
            <p:spPr>
              <a:xfrm flipH="1">
                <a:off x="156527" y="1728943"/>
                <a:ext cx="1660042" cy="3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/>
              <p:nvPr/>
            </p:nvCxnSpPr>
            <p:spPr>
              <a:xfrm flipV="1">
                <a:off x="4670800" y="2569220"/>
                <a:ext cx="203408" cy="5589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 flipV="1">
                <a:off x="3035551" y="3123347"/>
                <a:ext cx="1635249" cy="96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/>
              <p:nvPr/>
            </p:nvCxnSpPr>
            <p:spPr>
              <a:xfrm flipV="1">
                <a:off x="2740070" y="3978728"/>
                <a:ext cx="1074235" cy="284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 flipH="1">
                <a:off x="1169194" y="4262954"/>
                <a:ext cx="15708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/>
          <p:cNvSpPr txBox="1"/>
          <p:nvPr/>
        </p:nvSpPr>
        <p:spPr>
          <a:xfrm>
            <a:off x="7169477" y="2826945"/>
            <a:ext cx="350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Устройство, которое крепится на</a:t>
            </a:r>
          </a:p>
          <a:p>
            <a:pPr algn="ctr"/>
            <a:r>
              <a:rPr lang="ru-RU" dirty="0" smtClean="0"/>
              <a:t>хирургический инструмент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678116"/>
              </p:ext>
            </p:extLst>
          </p:nvPr>
        </p:nvGraphicFramePr>
        <p:xfrm>
          <a:off x="5589736" y="3852475"/>
          <a:ext cx="6055566" cy="126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22"/>
                <a:gridCol w="1357628"/>
                <a:gridCol w="2679416"/>
              </a:tblGrid>
              <a:tr h="1982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Величина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Диапазон</a:t>
                      </a:r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≈0.3-2.0</a:t>
                      </a:r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Рабочая область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м*м*м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≈</a:t>
                      </a: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0.5*0.5*0.5-2*2*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279700" y="5506911"/>
            <a:ext cx="467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характеристики оптических систем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51882" y="5118625"/>
            <a:ext cx="48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Структура оптической навигационной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5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7920" y="320040"/>
            <a:ext cx="746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Оптические навигационные системы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1341120"/>
            <a:ext cx="7010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Преимущества оптических систем: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 smtClean="0"/>
              <a:t>Дешевизна </a:t>
            </a:r>
            <a:r>
              <a:rPr lang="ru-RU" sz="2400" dirty="0"/>
              <a:t>оборудования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Инструмент, более легкий, по сравнению с другими навигационными </a:t>
            </a:r>
            <a:r>
              <a:rPr lang="ru-RU" sz="2400" dirty="0" smtClean="0"/>
              <a:t>системами</a:t>
            </a:r>
          </a:p>
          <a:p>
            <a:r>
              <a:rPr lang="ru-RU" sz="2400" b="1" dirty="0" smtClean="0"/>
              <a:t>Недостатки оптических </a:t>
            </a:r>
            <a:r>
              <a:rPr lang="ru-RU" sz="2400" b="1" dirty="0"/>
              <a:t>систем: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Возникновение ошибок из-за оптических искажений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Требуется питание для активных навигационных систем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Хирургический инструмент должен быть постоянно в поле зрения навигационной системы</a:t>
            </a:r>
          </a:p>
          <a:p>
            <a:pPr marL="342900" lvl="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02" y="966371"/>
            <a:ext cx="3974435" cy="511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190" y="981611"/>
            <a:ext cx="3543136" cy="26577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7840" y="335280"/>
            <a:ext cx="889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Электромагнитные навигационные системы</a:t>
            </a:r>
            <a:endParaRPr lang="ru-RU" sz="3600" dirty="0"/>
          </a:p>
        </p:txBody>
      </p:sp>
      <p:pic>
        <p:nvPicPr>
          <p:cNvPr id="3074" name="Picture 2" descr="http://img.medicalexpo.com/images_me/photo-g/70691-37048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4" y="981611"/>
            <a:ext cx="4998720" cy="500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52759" y="5970914"/>
            <a:ext cx="543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характеристики электромагнитных систем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41414"/>
              </p:ext>
            </p:extLst>
          </p:nvPr>
        </p:nvGraphicFramePr>
        <p:xfrm>
          <a:off x="6215081" y="4264591"/>
          <a:ext cx="4912933" cy="1677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493"/>
                <a:gridCol w="1158240"/>
                <a:gridCol w="1219200"/>
              </a:tblGrid>
              <a:tr h="3370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Величина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Диапазон</a:t>
                      </a:r>
                      <a:endParaRPr lang="ru-RU" dirty="0"/>
                    </a:p>
                  </a:txBody>
                  <a:tcPr/>
                </a:tc>
              </a:tr>
              <a:tr h="414883"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≈0.3-2.0</a:t>
                      </a:r>
                      <a:endParaRPr lang="ru-RU" dirty="0"/>
                    </a:p>
                  </a:txBody>
                  <a:tcPr/>
                </a:tc>
              </a:tr>
              <a:tr h="4358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Частота детектирования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 </a:t>
                      </a:r>
                      <a:r>
                        <a:rPr lang="ru-RU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</a:t>
                      </a:r>
                      <a:endParaRPr lang="ru-RU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48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Угловая погрешность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≈0.8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14484" y="3632884"/>
            <a:ext cx="415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Устройство хирургического инструмента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48636" y="5619785"/>
            <a:ext cx="440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Электромагнитная навигационная система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5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3786</TotalTime>
  <Words>429</Words>
  <Application>Microsoft Office PowerPoint</Application>
  <PresentationFormat>Широкоэкранный</PresentationFormat>
  <Paragraphs>126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Vladimir</cp:lastModifiedBy>
  <cp:revision>49</cp:revision>
  <dcterms:created xsi:type="dcterms:W3CDTF">2016-10-04T19:20:49Z</dcterms:created>
  <dcterms:modified xsi:type="dcterms:W3CDTF">2016-10-19T09:45:14Z</dcterms:modified>
</cp:coreProperties>
</file>