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6" r:id="rId21"/>
    <p:sldId id="277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ax.me/git-commands/" TargetMode="External"/><Relationship Id="rId2" Type="http://schemas.openxmlformats.org/officeDocument/2006/relationships/hyperlink" Target="http://zzet.org/learn-gi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drv.ms/1Tt1C32" TargetMode="External"/><Relationship Id="rId5" Type="http://schemas.openxmlformats.org/officeDocument/2006/relationships/hyperlink" Target="https://www.atlassian.com/git/tutorials" TargetMode="External"/><Relationship Id="rId4" Type="http://schemas.openxmlformats.org/officeDocument/2006/relationships/hyperlink" Target="http://git-scm.com/book/ru/v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4 марта 2016 года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99" y="1985396"/>
            <a:ext cx="2782957" cy="278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используют СКВ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120000" y="1515842"/>
            <a:ext cx="1944499" cy="6552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120000" y="2333581"/>
            <a:ext cx="1976203" cy="8771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120000" y="3439803"/>
            <a:ext cx="2372500" cy="22192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765400" y="1515842"/>
            <a:ext cx="1944499" cy="65521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765400" y="2333581"/>
            <a:ext cx="1976203" cy="87713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765400" y="3439803"/>
            <a:ext cx="2372500" cy="22192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845638" y="4086848"/>
            <a:ext cx="1944499" cy="65521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45638" y="4904587"/>
            <a:ext cx="1976203" cy="87713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845638" y="6010809"/>
            <a:ext cx="2372500" cy="22192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38200" y="4271521"/>
            <a:ext cx="1944499" cy="65521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8200" y="5089260"/>
            <a:ext cx="1976203" cy="87713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38200" y="6195482"/>
            <a:ext cx="2372500" cy="22192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25" y="1777429"/>
            <a:ext cx="1203675" cy="120367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00" y="4301984"/>
            <a:ext cx="1716900" cy="17169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182" y="1817107"/>
            <a:ext cx="875652" cy="139361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60" y="4003665"/>
            <a:ext cx="1012040" cy="1683362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4318000" y="4575305"/>
            <a:ext cx="520700" cy="421488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6725076" y="4716801"/>
            <a:ext cx="444500" cy="443633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4273550" y="2515584"/>
            <a:ext cx="565150" cy="443442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6725076" y="3075362"/>
            <a:ext cx="746152" cy="364441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068788" y="3156200"/>
            <a:ext cx="1237840" cy="417099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068788" y="3724478"/>
            <a:ext cx="1258022" cy="558373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068788" y="4434029"/>
            <a:ext cx="1510299" cy="141276"/>
          </a:xfrm>
          <a:prstGeom prst="rect">
            <a:avLst/>
          </a:prstGeom>
        </p:spPr>
      </p:pic>
      <p:cxnSp>
        <p:nvCxnSpPr>
          <p:cNvPr id="40" name="Прямая соединительная линия 39"/>
          <p:cNvCxnSpPr>
            <a:endCxn id="42" idx="1"/>
          </p:cNvCxnSpPr>
          <p:nvPr/>
        </p:nvCxnSpPr>
        <p:spPr>
          <a:xfrm>
            <a:off x="5696544" y="4742060"/>
            <a:ext cx="243531" cy="15088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40075" y="5927723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Центральный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227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используют СКВ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25" y="1777429"/>
            <a:ext cx="1203675" cy="120367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00" y="4301984"/>
            <a:ext cx="1716900" cy="17169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182" y="1817107"/>
            <a:ext cx="875652" cy="139361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60" y="4003665"/>
            <a:ext cx="1012040" cy="1683362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4318000" y="4575305"/>
            <a:ext cx="520700" cy="421488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6725076" y="4716801"/>
            <a:ext cx="444500" cy="443633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4273550" y="2515584"/>
            <a:ext cx="565150" cy="443442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6725076" y="3075362"/>
            <a:ext cx="746152" cy="364441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endCxn id="42" idx="1"/>
          </p:cNvCxnSpPr>
          <p:nvPr/>
        </p:nvCxnSpPr>
        <p:spPr>
          <a:xfrm>
            <a:off x="5868264" y="5549984"/>
            <a:ext cx="71811" cy="700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40075" y="5927723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Главный</a:t>
            </a:r>
            <a:endParaRPr lang="ru-RU" dirty="0"/>
          </a:p>
          <a:p>
            <a:r>
              <a:rPr lang="ru-RU" dirty="0" err="1" smtClean="0"/>
              <a:t>репозиторий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1061724" y="1886071"/>
            <a:ext cx="2003914" cy="1786799"/>
            <a:chOff x="1061724" y="1886071"/>
            <a:chExt cx="2003914" cy="1786799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6"/>
            <a:srcRect t="67742"/>
            <a:stretch/>
          </p:blipFill>
          <p:spPr>
            <a:xfrm>
              <a:off x="1067068" y="1886071"/>
              <a:ext cx="1642407" cy="178522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 rotWithShape="1">
            <a:blip r:embed="rId7"/>
            <a:srcRect t="76467"/>
            <a:stretch/>
          </p:blipFill>
          <p:spPr>
            <a:xfrm>
              <a:off x="1067068" y="2166611"/>
              <a:ext cx="1669183" cy="174350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 rotWithShape="1">
            <a:blip r:embed="rId8"/>
            <a:srcRect t="47512" b="-1"/>
            <a:stretch/>
          </p:blipFill>
          <p:spPr>
            <a:xfrm>
              <a:off x="1061724" y="2430410"/>
              <a:ext cx="2003914" cy="98389"/>
            </a:xfrm>
            <a:prstGeom prst="rect">
              <a:avLst/>
            </a:prstGeom>
          </p:spPr>
        </p:pic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888" y="2639530"/>
              <a:ext cx="1033340" cy="10333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grpSp>
        <p:nvGrpSpPr>
          <p:cNvPr id="52" name="Группа 51"/>
          <p:cNvGrpSpPr/>
          <p:nvPr/>
        </p:nvGrpSpPr>
        <p:grpSpPr>
          <a:xfrm>
            <a:off x="806090" y="4301984"/>
            <a:ext cx="2003914" cy="1786799"/>
            <a:chOff x="1061724" y="1886071"/>
            <a:chExt cx="2003914" cy="1786799"/>
          </a:xfrm>
        </p:grpSpPr>
        <p:pic>
          <p:nvPicPr>
            <p:cNvPr id="53" name="Рисунок 52"/>
            <p:cNvPicPr>
              <a:picLocks noChangeAspect="1"/>
            </p:cNvPicPr>
            <p:nvPr/>
          </p:nvPicPr>
          <p:blipFill rotWithShape="1">
            <a:blip r:embed="rId6"/>
            <a:srcRect t="67742"/>
            <a:stretch/>
          </p:blipFill>
          <p:spPr>
            <a:xfrm>
              <a:off x="1067068" y="1886071"/>
              <a:ext cx="1642407" cy="178522"/>
            </a:xfrm>
            <a:prstGeom prst="rect">
              <a:avLst/>
            </a:prstGeom>
          </p:spPr>
        </p:pic>
        <p:pic>
          <p:nvPicPr>
            <p:cNvPr id="54" name="Рисунок 53"/>
            <p:cNvPicPr>
              <a:picLocks noChangeAspect="1"/>
            </p:cNvPicPr>
            <p:nvPr/>
          </p:nvPicPr>
          <p:blipFill rotWithShape="1">
            <a:blip r:embed="rId7"/>
            <a:srcRect t="76467"/>
            <a:stretch/>
          </p:blipFill>
          <p:spPr>
            <a:xfrm>
              <a:off x="1067068" y="2166611"/>
              <a:ext cx="1669183" cy="174350"/>
            </a:xfrm>
            <a:prstGeom prst="rect">
              <a:avLst/>
            </a:prstGeom>
          </p:spPr>
        </p:pic>
        <p:pic>
          <p:nvPicPr>
            <p:cNvPr id="55" name="Рисунок 54"/>
            <p:cNvPicPr>
              <a:picLocks noChangeAspect="1"/>
            </p:cNvPicPr>
            <p:nvPr/>
          </p:nvPicPr>
          <p:blipFill rotWithShape="1">
            <a:blip r:embed="rId8"/>
            <a:srcRect t="47512" b="-1"/>
            <a:stretch/>
          </p:blipFill>
          <p:spPr>
            <a:xfrm>
              <a:off x="1061724" y="2430410"/>
              <a:ext cx="2003914" cy="98389"/>
            </a:xfrm>
            <a:prstGeom prst="rect">
              <a:avLst/>
            </a:prstGeom>
          </p:spPr>
        </p:pic>
        <p:pic>
          <p:nvPicPr>
            <p:cNvPr id="56" name="Рисунок 5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888" y="2639530"/>
              <a:ext cx="1033340" cy="10333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grpSp>
        <p:nvGrpSpPr>
          <p:cNvPr id="57" name="Группа 56"/>
          <p:cNvGrpSpPr/>
          <p:nvPr/>
        </p:nvGrpSpPr>
        <p:grpSpPr>
          <a:xfrm>
            <a:off x="8940513" y="1346197"/>
            <a:ext cx="2003914" cy="1786799"/>
            <a:chOff x="1061724" y="1886071"/>
            <a:chExt cx="2003914" cy="1786799"/>
          </a:xfrm>
        </p:grpSpPr>
        <p:pic>
          <p:nvPicPr>
            <p:cNvPr id="58" name="Рисунок 57"/>
            <p:cNvPicPr>
              <a:picLocks noChangeAspect="1"/>
            </p:cNvPicPr>
            <p:nvPr/>
          </p:nvPicPr>
          <p:blipFill rotWithShape="1">
            <a:blip r:embed="rId6"/>
            <a:srcRect t="67742"/>
            <a:stretch/>
          </p:blipFill>
          <p:spPr>
            <a:xfrm>
              <a:off x="1067068" y="1886071"/>
              <a:ext cx="1642407" cy="178522"/>
            </a:xfrm>
            <a:prstGeom prst="rect">
              <a:avLst/>
            </a:prstGeom>
          </p:spPr>
        </p:pic>
        <p:pic>
          <p:nvPicPr>
            <p:cNvPr id="59" name="Рисунок 58"/>
            <p:cNvPicPr>
              <a:picLocks noChangeAspect="1"/>
            </p:cNvPicPr>
            <p:nvPr/>
          </p:nvPicPr>
          <p:blipFill rotWithShape="1">
            <a:blip r:embed="rId7"/>
            <a:srcRect t="76467"/>
            <a:stretch/>
          </p:blipFill>
          <p:spPr>
            <a:xfrm>
              <a:off x="1067068" y="2166611"/>
              <a:ext cx="1669183" cy="174350"/>
            </a:xfrm>
            <a:prstGeom prst="rect">
              <a:avLst/>
            </a:prstGeom>
          </p:spPr>
        </p:pic>
        <p:pic>
          <p:nvPicPr>
            <p:cNvPr id="60" name="Рисунок 59"/>
            <p:cNvPicPr>
              <a:picLocks noChangeAspect="1"/>
            </p:cNvPicPr>
            <p:nvPr/>
          </p:nvPicPr>
          <p:blipFill rotWithShape="1">
            <a:blip r:embed="rId8"/>
            <a:srcRect t="47512" b="-1"/>
            <a:stretch/>
          </p:blipFill>
          <p:spPr>
            <a:xfrm>
              <a:off x="1061724" y="2430410"/>
              <a:ext cx="2003914" cy="98389"/>
            </a:xfrm>
            <a:prstGeom prst="rect">
              <a:avLst/>
            </a:prstGeom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888" y="2639530"/>
              <a:ext cx="1033340" cy="10333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grpSp>
        <p:nvGrpSpPr>
          <p:cNvPr id="62" name="Группа 61"/>
          <p:cNvGrpSpPr/>
          <p:nvPr/>
        </p:nvGrpSpPr>
        <p:grpSpPr>
          <a:xfrm>
            <a:off x="9027085" y="4003665"/>
            <a:ext cx="2003914" cy="1786799"/>
            <a:chOff x="1061724" y="1886071"/>
            <a:chExt cx="2003914" cy="1786799"/>
          </a:xfrm>
        </p:grpSpPr>
        <p:pic>
          <p:nvPicPr>
            <p:cNvPr id="63" name="Рисунок 62"/>
            <p:cNvPicPr>
              <a:picLocks noChangeAspect="1"/>
            </p:cNvPicPr>
            <p:nvPr/>
          </p:nvPicPr>
          <p:blipFill rotWithShape="1">
            <a:blip r:embed="rId6"/>
            <a:srcRect t="67742"/>
            <a:stretch/>
          </p:blipFill>
          <p:spPr>
            <a:xfrm>
              <a:off x="1067068" y="1886071"/>
              <a:ext cx="1642407" cy="178522"/>
            </a:xfrm>
            <a:prstGeom prst="rect">
              <a:avLst/>
            </a:prstGeom>
          </p:spPr>
        </p:pic>
        <p:pic>
          <p:nvPicPr>
            <p:cNvPr id="64" name="Рисунок 63"/>
            <p:cNvPicPr>
              <a:picLocks noChangeAspect="1"/>
            </p:cNvPicPr>
            <p:nvPr/>
          </p:nvPicPr>
          <p:blipFill rotWithShape="1">
            <a:blip r:embed="rId7"/>
            <a:srcRect t="76467"/>
            <a:stretch/>
          </p:blipFill>
          <p:spPr>
            <a:xfrm>
              <a:off x="1067068" y="2166611"/>
              <a:ext cx="1669183" cy="174350"/>
            </a:xfrm>
            <a:prstGeom prst="rect">
              <a:avLst/>
            </a:prstGeom>
          </p:spPr>
        </p:pic>
        <p:pic>
          <p:nvPicPr>
            <p:cNvPr id="65" name="Рисунок 64"/>
            <p:cNvPicPr>
              <a:picLocks noChangeAspect="1"/>
            </p:cNvPicPr>
            <p:nvPr/>
          </p:nvPicPr>
          <p:blipFill rotWithShape="1">
            <a:blip r:embed="rId8"/>
            <a:srcRect t="47512" b="-1"/>
            <a:stretch/>
          </p:blipFill>
          <p:spPr>
            <a:xfrm>
              <a:off x="1061724" y="2430410"/>
              <a:ext cx="2003914" cy="98389"/>
            </a:xfrm>
            <a:prstGeom prst="rect">
              <a:avLst/>
            </a:prstGeom>
          </p:spPr>
        </p:pic>
        <p:pic>
          <p:nvPicPr>
            <p:cNvPr id="66" name="Рисунок 6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888" y="2639530"/>
              <a:ext cx="1033340" cy="10333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grpSp>
        <p:nvGrpSpPr>
          <p:cNvPr id="67" name="Группа 66"/>
          <p:cNvGrpSpPr/>
          <p:nvPr/>
        </p:nvGrpSpPr>
        <p:grpSpPr>
          <a:xfrm>
            <a:off x="4820173" y="3390805"/>
            <a:ext cx="2003914" cy="1786799"/>
            <a:chOff x="1061724" y="1886071"/>
            <a:chExt cx="2003914" cy="1786799"/>
          </a:xfrm>
        </p:grpSpPr>
        <p:pic>
          <p:nvPicPr>
            <p:cNvPr id="68" name="Рисунок 67"/>
            <p:cNvPicPr>
              <a:picLocks noChangeAspect="1"/>
            </p:cNvPicPr>
            <p:nvPr/>
          </p:nvPicPr>
          <p:blipFill rotWithShape="1">
            <a:blip r:embed="rId6"/>
            <a:srcRect t="67742"/>
            <a:stretch/>
          </p:blipFill>
          <p:spPr>
            <a:xfrm>
              <a:off x="1067068" y="1886071"/>
              <a:ext cx="1642407" cy="178522"/>
            </a:xfrm>
            <a:prstGeom prst="rect">
              <a:avLst/>
            </a:prstGeom>
          </p:spPr>
        </p:pic>
        <p:pic>
          <p:nvPicPr>
            <p:cNvPr id="69" name="Рисунок 68"/>
            <p:cNvPicPr>
              <a:picLocks noChangeAspect="1"/>
            </p:cNvPicPr>
            <p:nvPr/>
          </p:nvPicPr>
          <p:blipFill rotWithShape="1">
            <a:blip r:embed="rId7"/>
            <a:srcRect t="76467"/>
            <a:stretch/>
          </p:blipFill>
          <p:spPr>
            <a:xfrm>
              <a:off x="1067068" y="2166611"/>
              <a:ext cx="1669183" cy="174350"/>
            </a:xfrm>
            <a:prstGeom prst="rect">
              <a:avLst/>
            </a:prstGeom>
          </p:spPr>
        </p:pic>
        <p:pic>
          <p:nvPicPr>
            <p:cNvPr id="70" name="Рисунок 69"/>
            <p:cNvPicPr>
              <a:picLocks noChangeAspect="1"/>
            </p:cNvPicPr>
            <p:nvPr/>
          </p:nvPicPr>
          <p:blipFill rotWithShape="1">
            <a:blip r:embed="rId8"/>
            <a:srcRect t="47512" b="-1"/>
            <a:stretch/>
          </p:blipFill>
          <p:spPr>
            <a:xfrm>
              <a:off x="1061724" y="2430410"/>
              <a:ext cx="2003914" cy="98389"/>
            </a:xfrm>
            <a:prstGeom prst="rect">
              <a:avLst/>
            </a:prstGeom>
          </p:spPr>
        </p:pic>
        <p:pic>
          <p:nvPicPr>
            <p:cNvPr id="71" name="Рисунок 7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888" y="2639530"/>
              <a:ext cx="1033340" cy="10333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4165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Самая популярная</a:t>
            </a:r>
          </a:p>
          <a:p>
            <a:r>
              <a:rPr lang="ru-RU" dirty="0" smtClean="0"/>
              <a:t>Подходит для малых и (очень) больших проектов</a:t>
            </a:r>
          </a:p>
          <a:p>
            <a:r>
              <a:rPr lang="ru-RU" dirty="0" smtClean="0"/>
              <a:t>Чем сложнее проект, тем больше плюсов</a:t>
            </a:r>
          </a:p>
          <a:p>
            <a:r>
              <a:rPr lang="ru-RU" dirty="0" err="1" smtClean="0"/>
              <a:t>Освобождаетот</a:t>
            </a:r>
            <a:r>
              <a:rPr lang="ru-RU" dirty="0" smtClean="0"/>
              <a:t> необходимости помнить много деталей</a:t>
            </a:r>
          </a:p>
          <a:p>
            <a:r>
              <a:rPr lang="ru-RU" dirty="0" smtClean="0"/>
              <a:t>Упрощает параллельную разработку коллективом</a:t>
            </a:r>
          </a:p>
          <a:p>
            <a:r>
              <a:rPr lang="ru-RU" dirty="0" smtClean="0"/>
              <a:t>Базовый навык любого программиста в 2016 году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852" y="216694"/>
            <a:ext cx="2494830" cy="249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56588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http://git-scm.com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2616200"/>
            <a:ext cx="94583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из командной строки!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690688"/>
            <a:ext cx="53816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1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Есть и графические интерфейсы, </a:t>
            </a:r>
            <a:r>
              <a:rPr lang="ru-RU" dirty="0"/>
              <a:t>но не советую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://www.gitkraken.com/images/screenshots/collapsed-left-pan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644775"/>
            <a:ext cx="58674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50" y="2024856"/>
            <a:ext cx="76390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 и конкуренты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1825625"/>
            <a:ext cx="57245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6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help &lt;</a:t>
            </a:r>
            <a:r>
              <a:rPr lang="ru-RU" dirty="0" smtClean="0"/>
              <a:t>команда</a:t>
            </a:r>
            <a:r>
              <a:rPr lang="en-US" dirty="0" smtClean="0"/>
              <a:t>&gt; - </a:t>
            </a:r>
            <a:r>
              <a:rPr lang="ru-RU" dirty="0" smtClean="0"/>
              <a:t>справка по командам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 </a:t>
            </a:r>
            <a:r>
              <a:rPr lang="en-US" dirty="0" smtClean="0"/>
              <a:t>&lt;project-name&gt; - </a:t>
            </a:r>
            <a:r>
              <a:rPr lang="ru-RU" dirty="0" smtClean="0"/>
              <a:t>создание нового (пустого) </a:t>
            </a:r>
            <a:r>
              <a:rPr lang="ru-RU" dirty="0" err="1" smtClean="0"/>
              <a:t>репозитория</a:t>
            </a:r>
            <a:endParaRPr lang="ru-RU" dirty="0" smtClean="0"/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– </a:t>
            </a:r>
            <a:r>
              <a:rPr lang="ru-RU" dirty="0" smtClean="0"/>
              <a:t>настройки</a:t>
            </a:r>
          </a:p>
          <a:p>
            <a:r>
              <a:rPr lang="en-US" b="1" dirty="0" err="1"/>
              <a:t>git</a:t>
            </a:r>
            <a:r>
              <a:rPr lang="en-US" b="1" dirty="0"/>
              <a:t> status</a:t>
            </a:r>
            <a:r>
              <a:rPr lang="en-US" dirty="0"/>
              <a:t> – </a:t>
            </a:r>
            <a:r>
              <a:rPr lang="ru-RU" dirty="0"/>
              <a:t>текущее состояние </a:t>
            </a:r>
            <a:r>
              <a:rPr lang="ru-RU" dirty="0" err="1" smtClean="0"/>
              <a:t>репозитория</a:t>
            </a:r>
            <a:endParaRPr lang="ru-RU" dirty="0" smtClean="0"/>
          </a:p>
          <a:p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add </a:t>
            </a:r>
            <a:r>
              <a:rPr lang="en-US" dirty="0" smtClean="0"/>
              <a:t>– </a:t>
            </a:r>
            <a:r>
              <a:rPr lang="ru-RU" dirty="0" smtClean="0"/>
              <a:t>добавить файл в </a:t>
            </a:r>
            <a:r>
              <a:rPr lang="ru-RU" dirty="0" err="1" smtClean="0"/>
              <a:t>репозиторий</a:t>
            </a:r>
            <a:r>
              <a:rPr lang="ru-RU" dirty="0" smtClean="0"/>
              <a:t> (в </a:t>
            </a:r>
            <a:r>
              <a:rPr lang="en-US" dirty="0" smtClean="0"/>
              <a:t>Staging area)</a:t>
            </a:r>
            <a:endParaRPr lang="ru-RU" dirty="0" smtClean="0"/>
          </a:p>
          <a:p>
            <a:r>
              <a:rPr lang="en-US" b="1" dirty="0" err="1" smtClean="0"/>
              <a:t>git</a:t>
            </a:r>
            <a:r>
              <a:rPr lang="en-US" b="1" dirty="0" smtClean="0"/>
              <a:t> commit </a:t>
            </a:r>
            <a:r>
              <a:rPr lang="en-US" dirty="0" smtClean="0"/>
              <a:t>–m “</a:t>
            </a:r>
            <a:r>
              <a:rPr lang="ru-RU" dirty="0" smtClean="0"/>
              <a:t>комментарий</a:t>
            </a:r>
            <a:r>
              <a:rPr lang="en-US" dirty="0" smtClean="0"/>
              <a:t>”</a:t>
            </a:r>
            <a:r>
              <a:rPr lang="ru-RU" dirty="0" smtClean="0"/>
              <a:t> – «</a:t>
            </a:r>
            <a:r>
              <a:rPr lang="ru-RU" dirty="0" err="1" smtClean="0"/>
              <a:t>коммит</a:t>
            </a:r>
            <a:r>
              <a:rPr lang="ru-RU" dirty="0" smtClean="0"/>
              <a:t>» изменений</a:t>
            </a:r>
          </a:p>
          <a:p>
            <a:r>
              <a:rPr lang="en-US" b="1" dirty="0" err="1"/>
              <a:t>git</a:t>
            </a:r>
            <a:r>
              <a:rPr lang="en-US" b="1" dirty="0"/>
              <a:t> branch</a:t>
            </a:r>
            <a:r>
              <a:rPr lang="en-US" dirty="0"/>
              <a:t> &lt;</a:t>
            </a:r>
            <a:r>
              <a:rPr lang="en-US" dirty="0" err="1" smtClean="0"/>
              <a:t>some_branch</a:t>
            </a:r>
            <a:r>
              <a:rPr lang="en-US" dirty="0" smtClean="0"/>
              <a:t>&gt; - </a:t>
            </a:r>
            <a:r>
              <a:rPr lang="ru-RU" dirty="0" smtClean="0"/>
              <a:t>создать новую ветку, работа с ветками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checkout </a:t>
            </a:r>
            <a:r>
              <a:rPr lang="en-US" dirty="0"/>
              <a:t>&lt;</a:t>
            </a:r>
            <a:r>
              <a:rPr lang="en-US" dirty="0" err="1"/>
              <a:t>some_branch</a:t>
            </a:r>
            <a:r>
              <a:rPr lang="en-US" dirty="0"/>
              <a:t>&gt; </a:t>
            </a:r>
            <a:r>
              <a:rPr lang="en-US" dirty="0" smtClean="0"/>
              <a:t>- </a:t>
            </a:r>
            <a:r>
              <a:rPr lang="ru-RU" dirty="0"/>
              <a:t>переключиться на </a:t>
            </a:r>
            <a:r>
              <a:rPr lang="ru-RU" dirty="0" smtClean="0"/>
              <a:t>ветку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merge</a:t>
            </a:r>
            <a:r>
              <a:rPr lang="ru-RU" dirty="0" smtClean="0"/>
              <a:t> – слияние веток</a:t>
            </a:r>
            <a:endParaRPr lang="en-US" b="1" dirty="0" smtClean="0"/>
          </a:p>
          <a:p>
            <a:r>
              <a:rPr lang="en-US" b="1" dirty="0" err="1" smtClean="0"/>
              <a:t>git</a:t>
            </a:r>
            <a:r>
              <a:rPr lang="en-US" b="1" dirty="0" smtClean="0"/>
              <a:t> log</a:t>
            </a:r>
            <a:r>
              <a:rPr lang="en-US" dirty="0" smtClean="0"/>
              <a:t> – </a:t>
            </a:r>
            <a:r>
              <a:rPr lang="ru-RU" dirty="0"/>
              <a:t>просмотр истории </a:t>
            </a:r>
            <a:r>
              <a:rPr lang="ru-RU" dirty="0" err="1" smtClean="0"/>
              <a:t>коммитов</a:t>
            </a:r>
            <a:endParaRPr lang="en-US" b="1" dirty="0" smtClean="0"/>
          </a:p>
          <a:p>
            <a:r>
              <a:rPr lang="en-US" b="1" dirty="0" err="1" smtClean="0"/>
              <a:t>git</a:t>
            </a:r>
            <a:r>
              <a:rPr lang="en-US" b="1" dirty="0" smtClean="0"/>
              <a:t> push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pull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</a:p>
        </p:txBody>
      </p:sp>
    </p:spTree>
    <p:extLst>
      <p:ext uri="{BB962C8B-B14F-4D97-AF65-F5344CB8AC3E}">
        <p14:creationId xmlns:p14="http://schemas.microsoft.com/office/powerpoint/2010/main" val="318253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Типовые сценарии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создать или </a:t>
            </a:r>
            <a:r>
              <a:rPr lang="ru-RU" dirty="0" err="1"/>
              <a:t>склонировать</a:t>
            </a:r>
            <a:r>
              <a:rPr lang="ru-RU" dirty="0"/>
              <a:t> </a:t>
            </a:r>
            <a:r>
              <a:rPr lang="ru-RU" dirty="0" err="1" smtClean="0"/>
              <a:t>репозиторий</a:t>
            </a:r>
            <a:r>
              <a:rPr lang="ru-RU" dirty="0" smtClean="0"/>
              <a:t>: 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/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endParaRPr lang="ru-RU" dirty="0" smtClean="0"/>
          </a:p>
          <a:p>
            <a:r>
              <a:rPr lang="ru-RU" dirty="0"/>
              <a:t>сделали </a:t>
            </a:r>
            <a:r>
              <a:rPr lang="ru-RU" dirty="0" smtClean="0"/>
              <a:t>изменения в процессе разработки, хотите зафиксировать новое состояние: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. </a:t>
            </a:r>
            <a:endParaRPr lang="ru-RU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–m</a:t>
            </a:r>
          </a:p>
          <a:p>
            <a:r>
              <a:rPr lang="ru-RU" dirty="0" smtClean="0"/>
              <a:t>начинаете разрабатывать новую </a:t>
            </a:r>
            <a:r>
              <a:rPr lang="ru-RU" dirty="0" err="1" smtClean="0"/>
              <a:t>фичу</a:t>
            </a:r>
            <a:r>
              <a:rPr lang="ru-RU" dirty="0" smtClean="0"/>
              <a:t>, но хотите оставить прежнее состояние </a:t>
            </a:r>
            <a:r>
              <a:rPr lang="ru-RU" dirty="0" err="1" smtClean="0"/>
              <a:t>репозитория</a:t>
            </a:r>
            <a:r>
              <a:rPr lang="ru-RU" dirty="0" smtClean="0"/>
              <a:t> доступным: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en-US" dirty="0" err="1" smtClean="0"/>
              <a:t>new_super_feature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new </a:t>
            </a:r>
            <a:r>
              <a:rPr lang="en-US" dirty="0" err="1" smtClean="0"/>
              <a:t>new_super_feature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/ </a:t>
            </a:r>
            <a:r>
              <a:rPr lang="en-US" dirty="0" err="1" smtClean="0"/>
              <a:t>git</a:t>
            </a:r>
            <a:r>
              <a:rPr lang="en-US" dirty="0" smtClean="0"/>
              <a:t> commit …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&lt;</a:t>
            </a:r>
            <a:r>
              <a:rPr lang="ru-RU" dirty="0" smtClean="0"/>
              <a:t>предыдущая ветка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merge </a:t>
            </a:r>
            <a:r>
              <a:rPr lang="en-US" dirty="0" err="1"/>
              <a:t>new_super_feature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261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3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занятия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Для чего нужны СКВ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Общая информация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Основные команды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Типовой </a:t>
            </a:r>
            <a:r>
              <a:rPr lang="en-US" dirty="0" smtClean="0"/>
              <a:t>Workflow </a:t>
            </a:r>
            <a:r>
              <a:rPr lang="ru-RU" dirty="0" smtClean="0"/>
              <a:t>с использованием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Практикум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Github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err="1" smtClean="0"/>
              <a:t>Bitbucket</a:t>
            </a:r>
            <a:r>
              <a:rPr lang="en-US" dirty="0"/>
              <a:t> </a:t>
            </a:r>
            <a:r>
              <a:rPr lang="ru-RU" dirty="0" smtClean="0"/>
              <a:t>и удаленные </a:t>
            </a:r>
            <a:r>
              <a:rPr lang="ru-RU" dirty="0" err="1" smtClean="0"/>
              <a:t>репозитории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Что это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Как использовать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Как </a:t>
            </a:r>
            <a:r>
              <a:rPr lang="ru-RU" u="sng" dirty="0" smtClean="0"/>
              <a:t>мы</a:t>
            </a:r>
            <a:r>
              <a:rPr lang="ru-RU" dirty="0" smtClean="0"/>
              <a:t> будем это использовать 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Практикум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Ссылки на дополнительные ресурсы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56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 </a:t>
            </a:r>
            <a:r>
              <a:rPr lang="ru-RU" dirty="0" smtClean="0"/>
              <a:t>и удаленные </a:t>
            </a:r>
            <a:r>
              <a:rPr lang="ru-RU" dirty="0" err="1" smtClean="0"/>
              <a:t>репозитории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Типовой рабочий процесс немного отличается:</a:t>
            </a:r>
          </a:p>
          <a:p>
            <a:pPr lvl="1"/>
            <a:r>
              <a:rPr lang="ru-RU" dirty="0" smtClean="0"/>
              <a:t>Создать пустой </a:t>
            </a:r>
            <a:r>
              <a:rPr lang="ru-RU" dirty="0" err="1" smtClean="0"/>
              <a:t>репозиторий</a:t>
            </a:r>
            <a:r>
              <a:rPr lang="ru-RU" dirty="0" smtClean="0"/>
              <a:t> на </a:t>
            </a:r>
            <a:r>
              <a:rPr lang="en-US" dirty="0" err="1" smtClean="0"/>
              <a:t>Github</a:t>
            </a:r>
            <a:r>
              <a:rPr lang="en-US" dirty="0" smtClean="0"/>
              <a:t>’</a:t>
            </a:r>
            <a:r>
              <a:rPr lang="ru-RU" dirty="0" smtClean="0"/>
              <a:t>е</a:t>
            </a:r>
          </a:p>
          <a:p>
            <a:pPr lvl="1"/>
            <a:r>
              <a:rPr lang="ru-RU" dirty="0" smtClean="0"/>
              <a:t>клонировать (</a:t>
            </a:r>
            <a:r>
              <a:rPr lang="en-US" dirty="0" err="1" smtClean="0"/>
              <a:t>git</a:t>
            </a:r>
            <a:r>
              <a:rPr lang="en-US" dirty="0" smtClean="0"/>
              <a:t> clone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в локальную папку</a:t>
            </a:r>
          </a:p>
          <a:p>
            <a:pPr lvl="1"/>
            <a:r>
              <a:rPr lang="ru-RU" dirty="0" smtClean="0"/>
              <a:t>появляются дополнительные команды для синхронизации с удаленным </a:t>
            </a:r>
            <a:r>
              <a:rPr lang="ru-RU" dirty="0" err="1" smtClean="0"/>
              <a:t>репозиторием</a:t>
            </a:r>
            <a:r>
              <a:rPr lang="ru-RU" dirty="0" smtClean="0"/>
              <a:t>: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  <a:r>
              <a:rPr lang="ru-RU" dirty="0" smtClean="0"/>
              <a:t> – залить новый код из локального </a:t>
            </a:r>
            <a:r>
              <a:rPr lang="ru-RU" dirty="0" err="1" smtClean="0"/>
              <a:t>репозитория</a:t>
            </a:r>
            <a:r>
              <a:rPr lang="ru-RU" dirty="0" smtClean="0"/>
              <a:t> в удаленный</a:t>
            </a:r>
            <a:endParaRPr lang="en-US" dirty="0" smtClean="0"/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pull</a:t>
            </a:r>
            <a:r>
              <a:rPr lang="ru-RU" dirty="0" smtClean="0"/>
              <a:t> – наоборот</a:t>
            </a:r>
            <a:endParaRPr lang="en-US" dirty="0" smtClean="0"/>
          </a:p>
          <a:p>
            <a:pPr lvl="1"/>
            <a:r>
              <a:rPr lang="ru-RU" dirty="0" smtClean="0"/>
              <a:t>для корректной работы </a:t>
            </a:r>
            <a:r>
              <a:rPr lang="ru-RU" dirty="0"/>
              <a:t>необходимо </a:t>
            </a:r>
            <a:r>
              <a:rPr lang="ru-RU" dirty="0" smtClean="0"/>
              <a:t>настроить </a:t>
            </a:r>
            <a:r>
              <a:rPr lang="en-US" dirty="0" smtClean="0"/>
              <a:t>SSH</a:t>
            </a:r>
            <a:endParaRPr lang="ru-RU" dirty="0" smtClean="0"/>
          </a:p>
          <a:p>
            <a:pPr lvl="2"/>
            <a:r>
              <a:rPr lang="en-US" dirty="0"/>
              <a:t>https://help.github.com/articles/generating-an-ssh-key/</a:t>
            </a:r>
            <a:endParaRPr lang="ru-RU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562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Практикум: удаленные </a:t>
            </a:r>
            <a:r>
              <a:rPr lang="ru-RU" dirty="0" err="1" smtClean="0"/>
              <a:t>репозитории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7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на материалы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zzet.org/learn-git.html</a:t>
            </a:r>
            <a:r>
              <a:rPr lang="en-US" dirty="0" smtClean="0"/>
              <a:t> - </a:t>
            </a:r>
            <a:r>
              <a:rPr lang="ru-RU" dirty="0" smtClean="0"/>
              <a:t>хороший </a:t>
            </a:r>
            <a:r>
              <a:rPr lang="ru-RU" dirty="0" smtClean="0"/>
              <a:t>онлайн-учебник</a:t>
            </a:r>
            <a:r>
              <a:rPr lang="en-US" dirty="0" smtClean="0"/>
              <a:t> (RU)</a:t>
            </a:r>
            <a:endParaRPr lang="ru-RU" dirty="0" smtClean="0"/>
          </a:p>
          <a:p>
            <a:r>
              <a:rPr lang="en-US" dirty="0">
                <a:hlinkClick r:id="rId3"/>
              </a:rPr>
              <a:t>http://eax.me/git-commands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- шпаргалка по </a:t>
            </a:r>
            <a:r>
              <a:rPr lang="en-US" dirty="0" err="1" smtClean="0"/>
              <a:t>git</a:t>
            </a:r>
            <a:r>
              <a:rPr lang="en-US" dirty="0" smtClean="0"/>
              <a:t> (RU)</a:t>
            </a:r>
            <a:endParaRPr lang="ru-RU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git-scm.com/book/ru/v1</a:t>
            </a:r>
            <a:r>
              <a:rPr lang="ru-RU" dirty="0" smtClean="0"/>
              <a:t> - онлайн-книга</a:t>
            </a:r>
            <a:r>
              <a:rPr lang="en-US" dirty="0" smtClean="0"/>
              <a:t> (RU)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www.atlassian.com/git/tutorials</a:t>
            </a:r>
            <a:r>
              <a:rPr lang="en-US" dirty="0" smtClean="0"/>
              <a:t> - </a:t>
            </a:r>
            <a:r>
              <a:rPr lang="ru-RU" dirty="0" smtClean="0"/>
              <a:t>оч. хороший краткий справочник (</a:t>
            </a:r>
            <a:r>
              <a:rPr lang="en-US" smtClean="0"/>
              <a:t>EN)</a:t>
            </a:r>
            <a:endParaRPr lang="ru-RU" dirty="0" smtClean="0"/>
          </a:p>
          <a:p>
            <a:r>
              <a:rPr lang="ru-RU" dirty="0"/>
              <a:t>Чакон С., </a:t>
            </a:r>
            <a:r>
              <a:rPr lang="ru-RU" dirty="0" err="1"/>
              <a:t>Штрауб</a:t>
            </a:r>
            <a:r>
              <a:rPr lang="ru-RU" dirty="0"/>
              <a:t> Б. - </a:t>
            </a:r>
            <a:r>
              <a:rPr lang="ru-RU" dirty="0" err="1"/>
              <a:t>Git</a:t>
            </a:r>
            <a:r>
              <a:rPr lang="ru-RU" dirty="0"/>
              <a:t> для профессионального программиста (Библиотека программиста</a:t>
            </a:r>
            <a:r>
              <a:rPr lang="ru-RU" dirty="0" smtClean="0"/>
              <a:t>)</a:t>
            </a:r>
          </a:p>
          <a:p>
            <a:pPr lvl="1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1drv.ms/1Tt1C32</a:t>
            </a:r>
            <a:endParaRPr lang="ru-RU" dirty="0" smtClean="0"/>
          </a:p>
          <a:p>
            <a:r>
              <a:rPr lang="en-US" dirty="0" smtClean="0"/>
              <a:t>Google “</a:t>
            </a:r>
            <a:r>
              <a:rPr lang="en-US" dirty="0" err="1" smtClean="0"/>
              <a:t>git</a:t>
            </a:r>
            <a:r>
              <a:rPr lang="en-US" dirty="0" smtClean="0"/>
              <a:t> + </a:t>
            </a:r>
            <a:r>
              <a:rPr lang="ru-RU" dirty="0" smtClean="0"/>
              <a:t>ваш вопрос</a:t>
            </a:r>
            <a:r>
              <a:rPr lang="en-US" dirty="0" smtClean="0"/>
              <a:t>”</a:t>
            </a:r>
            <a:endParaRPr lang="ru-RU" dirty="0" smtClean="0"/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используют СКВ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1825625"/>
            <a:ext cx="3505200" cy="1181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210719"/>
            <a:ext cx="3562350" cy="15811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4977210"/>
            <a:ext cx="42767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используют СКВ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1825625"/>
            <a:ext cx="3505200" cy="1181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210719"/>
            <a:ext cx="3562350" cy="15811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4977210"/>
            <a:ext cx="4276725" cy="400050"/>
          </a:xfrm>
          <a:prstGeom prst="rect">
            <a:avLst/>
          </a:prstGeom>
        </p:spPr>
      </p:pic>
      <p:sp>
        <p:nvSpPr>
          <p:cNvPr id="7" name="Правая фигурная скобка 6"/>
          <p:cNvSpPr/>
          <p:nvPr/>
        </p:nvSpPr>
        <p:spPr>
          <a:xfrm>
            <a:off x="4682350" y="2057400"/>
            <a:ext cx="223025" cy="704850"/>
          </a:xfrm>
          <a:prstGeom prst="rightBrace">
            <a:avLst>
              <a:gd name="adj1" fmla="val 53018"/>
              <a:gd name="adj2" fmla="val 46231"/>
            </a:avLst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4905375" y="3277394"/>
            <a:ext cx="266700" cy="1332706"/>
          </a:xfrm>
          <a:prstGeom prst="rightBrace">
            <a:avLst>
              <a:gd name="adj1" fmla="val 53018"/>
              <a:gd name="adj2" fmla="val 46231"/>
            </a:avLst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авая фигурная скобка 9"/>
          <p:cNvSpPr/>
          <p:nvPr/>
        </p:nvSpPr>
        <p:spPr>
          <a:xfrm>
            <a:off x="5511025" y="4910535"/>
            <a:ext cx="184925" cy="552450"/>
          </a:xfrm>
          <a:prstGeom prst="rightBrace">
            <a:avLst>
              <a:gd name="adj1" fmla="val 53018"/>
              <a:gd name="adj2" fmla="val 46231"/>
            </a:avLst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6337300" y="2527300"/>
            <a:ext cx="4762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Много версий каждого файла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Легко забыть, чем они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Особенно если прошел месяц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Особенно, если вы хотели это забыть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файлов много, все становится совсем плохо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59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используют СКВ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1825625"/>
            <a:ext cx="3505200" cy="1181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210719"/>
            <a:ext cx="3562350" cy="15811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4977210"/>
            <a:ext cx="4276725" cy="400050"/>
          </a:xfrm>
          <a:prstGeom prst="rect">
            <a:avLst/>
          </a:prstGeom>
        </p:spPr>
      </p:pic>
      <p:sp>
        <p:nvSpPr>
          <p:cNvPr id="7" name="Правая фигурная скобка 6"/>
          <p:cNvSpPr/>
          <p:nvPr/>
        </p:nvSpPr>
        <p:spPr>
          <a:xfrm>
            <a:off x="4682350" y="2057400"/>
            <a:ext cx="223025" cy="704850"/>
          </a:xfrm>
          <a:prstGeom prst="rightBrace">
            <a:avLst>
              <a:gd name="adj1" fmla="val 53018"/>
              <a:gd name="adj2" fmla="val 46231"/>
            </a:avLst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4905375" y="3277394"/>
            <a:ext cx="266700" cy="1332706"/>
          </a:xfrm>
          <a:prstGeom prst="rightBrace">
            <a:avLst>
              <a:gd name="adj1" fmla="val 53018"/>
              <a:gd name="adj2" fmla="val 46231"/>
            </a:avLst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авая фигурная скобка 9"/>
          <p:cNvSpPr/>
          <p:nvPr/>
        </p:nvSpPr>
        <p:spPr>
          <a:xfrm>
            <a:off x="5511025" y="4910535"/>
            <a:ext cx="184925" cy="552450"/>
          </a:xfrm>
          <a:prstGeom prst="rightBrace">
            <a:avLst>
              <a:gd name="adj1" fmla="val 53018"/>
              <a:gd name="adj2" fmla="val 46231"/>
            </a:avLst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00" y="1825625"/>
            <a:ext cx="4552143" cy="347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используют СКВ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120000" y="1515842"/>
            <a:ext cx="1944499" cy="6552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120000" y="2333581"/>
            <a:ext cx="1976203" cy="8771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120000" y="3439803"/>
            <a:ext cx="2372500" cy="22192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765400" y="1515842"/>
            <a:ext cx="1944499" cy="65521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765400" y="2333581"/>
            <a:ext cx="1976203" cy="87713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765400" y="3439803"/>
            <a:ext cx="2372500" cy="22192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845638" y="4086848"/>
            <a:ext cx="1944499" cy="65521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45638" y="4904587"/>
            <a:ext cx="1976203" cy="87713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845638" y="6010809"/>
            <a:ext cx="2372500" cy="22192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38200" y="4271521"/>
            <a:ext cx="1944499" cy="65521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8200" y="5089260"/>
            <a:ext cx="1976203" cy="87713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38200" y="6195482"/>
            <a:ext cx="2372500" cy="22192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25" y="1777429"/>
            <a:ext cx="1203675" cy="120367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00" y="4301984"/>
            <a:ext cx="1716900" cy="17169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182" y="1817107"/>
            <a:ext cx="875652" cy="139361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60" y="4003665"/>
            <a:ext cx="1012040" cy="16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используют СКВ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120000" y="1515842"/>
            <a:ext cx="1944499" cy="6552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120000" y="2333581"/>
            <a:ext cx="1976203" cy="8771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120000" y="3439803"/>
            <a:ext cx="2372500" cy="22192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765400" y="1515842"/>
            <a:ext cx="1944499" cy="65521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765400" y="2333581"/>
            <a:ext cx="1976203" cy="87713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765400" y="3439803"/>
            <a:ext cx="2372500" cy="22192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845638" y="4086848"/>
            <a:ext cx="1944499" cy="65521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45638" y="4904587"/>
            <a:ext cx="1976203" cy="87713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845638" y="6010809"/>
            <a:ext cx="2372500" cy="22192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38200" y="4271521"/>
            <a:ext cx="1944499" cy="65521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8200" y="5089260"/>
            <a:ext cx="1976203" cy="87713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38200" y="6195482"/>
            <a:ext cx="2372500" cy="22192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25" y="1777429"/>
            <a:ext cx="1203675" cy="120367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00" y="4301984"/>
            <a:ext cx="1716900" cy="17169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182" y="1817107"/>
            <a:ext cx="875652" cy="139361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60" y="4003665"/>
            <a:ext cx="1012040" cy="1683362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4406900" y="2552700"/>
            <a:ext cx="2565400" cy="2351887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533900" y="2654300"/>
            <a:ext cx="2527300" cy="2272433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4775200" y="2333581"/>
            <a:ext cx="1816100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3886200" y="3568700"/>
            <a:ext cx="114300" cy="518148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7813325" y="3172618"/>
            <a:ext cx="0" cy="637382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4902200" y="5260595"/>
            <a:ext cx="1841500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используют СКВ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120000" y="1515842"/>
            <a:ext cx="1944499" cy="6552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120000" y="2333581"/>
            <a:ext cx="1976203" cy="8771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120000" y="3439803"/>
            <a:ext cx="2372500" cy="22192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765400" y="1515842"/>
            <a:ext cx="1944499" cy="65521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765400" y="2333581"/>
            <a:ext cx="1976203" cy="87713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765400" y="3439803"/>
            <a:ext cx="2372500" cy="22192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845638" y="4086848"/>
            <a:ext cx="1944499" cy="65521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45638" y="4904587"/>
            <a:ext cx="1976203" cy="87713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845638" y="6010809"/>
            <a:ext cx="2372500" cy="22192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38200" y="4271521"/>
            <a:ext cx="1944499" cy="65521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8200" y="5089260"/>
            <a:ext cx="1976203" cy="87713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38200" y="6195482"/>
            <a:ext cx="2372500" cy="22192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25" y="1777429"/>
            <a:ext cx="1203675" cy="120367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00" y="4301984"/>
            <a:ext cx="1716900" cy="17169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182" y="1817107"/>
            <a:ext cx="875652" cy="139361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60" y="4003665"/>
            <a:ext cx="1012040" cy="1683362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4406900" y="2552700"/>
            <a:ext cx="2565400" cy="2351887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533900" y="2654300"/>
            <a:ext cx="2527300" cy="2272433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4775200" y="2333581"/>
            <a:ext cx="1816100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3886200" y="3568700"/>
            <a:ext cx="114300" cy="518148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7813325" y="3172618"/>
            <a:ext cx="0" cy="637382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4902200" y="5260595"/>
            <a:ext cx="1841500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11197" y="2552700"/>
            <a:ext cx="9017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800" dirty="0" smtClean="0"/>
              <a:t>?</a:t>
            </a:r>
            <a:endParaRPr lang="ru-RU" sz="13800" dirty="0"/>
          </a:p>
        </p:txBody>
      </p:sp>
    </p:spTree>
    <p:extLst>
      <p:ext uri="{BB962C8B-B14F-4D97-AF65-F5344CB8AC3E}">
        <p14:creationId xmlns:p14="http://schemas.microsoft.com/office/powerpoint/2010/main" val="35465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используют СКВ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120000" y="1515842"/>
            <a:ext cx="1944499" cy="6552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120000" y="2333581"/>
            <a:ext cx="1976203" cy="8771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120000" y="3439803"/>
            <a:ext cx="2372500" cy="22192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765400" y="1515842"/>
            <a:ext cx="1944499" cy="65521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765400" y="2333581"/>
            <a:ext cx="1976203" cy="87713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765400" y="3439803"/>
            <a:ext cx="2372500" cy="22192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845638" y="4086848"/>
            <a:ext cx="1944499" cy="65521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45638" y="4904587"/>
            <a:ext cx="1976203" cy="87713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845638" y="6010809"/>
            <a:ext cx="2372500" cy="22192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38200" y="4271521"/>
            <a:ext cx="1944499" cy="65521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8200" y="5089260"/>
            <a:ext cx="1976203" cy="87713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38200" y="6195482"/>
            <a:ext cx="2372500" cy="22192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25" y="1777429"/>
            <a:ext cx="1203675" cy="120367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00" y="4301984"/>
            <a:ext cx="1716900" cy="17169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182" y="1817107"/>
            <a:ext cx="875652" cy="139361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60" y="4003665"/>
            <a:ext cx="1012040" cy="1683362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4406900" y="2552700"/>
            <a:ext cx="2565400" cy="2351887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533900" y="2654300"/>
            <a:ext cx="2527300" cy="2272433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4775200" y="2333581"/>
            <a:ext cx="1816100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3886200" y="3568700"/>
            <a:ext cx="114300" cy="518148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7813325" y="3172618"/>
            <a:ext cx="0" cy="637382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4927600" y="5359400"/>
            <a:ext cx="1841500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1603" y="1722749"/>
            <a:ext cx="55149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0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Глубина</Template>
  <TotalTime>167</TotalTime>
  <Words>381</Words>
  <Application>Microsoft Office PowerPoint</Application>
  <PresentationFormat>Широкоэкранный</PresentationFormat>
  <Paragraphs>90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Corbel</vt:lpstr>
      <vt:lpstr>Глубина</vt:lpstr>
      <vt:lpstr>Git</vt:lpstr>
      <vt:lpstr>План занятия</vt:lpstr>
      <vt:lpstr>Для чего используют СКВ</vt:lpstr>
      <vt:lpstr>Для чего используют СКВ</vt:lpstr>
      <vt:lpstr>Для чего используют СКВ</vt:lpstr>
      <vt:lpstr>Для чего используют СКВ</vt:lpstr>
      <vt:lpstr>Для чего используют СКВ</vt:lpstr>
      <vt:lpstr>Для чего используют СКВ</vt:lpstr>
      <vt:lpstr>Для чего используют СКВ</vt:lpstr>
      <vt:lpstr>Для чего используют СКВ</vt:lpstr>
      <vt:lpstr>Для чего используют СКВ</vt:lpstr>
      <vt:lpstr>Git.</vt:lpstr>
      <vt:lpstr>Установка Git</vt:lpstr>
      <vt:lpstr>Работа из командной строки!</vt:lpstr>
      <vt:lpstr>Есть и графические интерфейсы, но не советую</vt:lpstr>
      <vt:lpstr>Аналоги и конкуренты</vt:lpstr>
      <vt:lpstr>Основные команды</vt:lpstr>
      <vt:lpstr>Типовые сценарии работы</vt:lpstr>
      <vt:lpstr>Практикум</vt:lpstr>
      <vt:lpstr>Github  и удаленные репозитории</vt:lpstr>
      <vt:lpstr>Практикум: удаленные репозитории</vt:lpstr>
      <vt:lpstr>Ссылки на материалы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Sergey Kh</dc:creator>
  <cp:lastModifiedBy>Sergey Kh</cp:lastModifiedBy>
  <cp:revision>17</cp:revision>
  <dcterms:created xsi:type="dcterms:W3CDTF">2016-03-03T19:39:57Z</dcterms:created>
  <dcterms:modified xsi:type="dcterms:W3CDTF">2016-03-03T22:48:57Z</dcterms:modified>
</cp:coreProperties>
</file>