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4" r:id="rId8"/>
    <p:sldId id="265" r:id="rId9"/>
    <p:sldId id="272" r:id="rId10"/>
    <p:sldId id="266" r:id="rId11"/>
    <p:sldId id="273" r:id="rId12"/>
    <p:sldId id="274" r:id="rId13"/>
    <p:sldId id="275" r:id="rId14"/>
    <p:sldId id="262" r:id="rId15"/>
    <p:sldId id="267" r:id="rId16"/>
    <p:sldId id="268" r:id="rId17"/>
    <p:sldId id="269" r:id="rId18"/>
    <p:sldId id="270" r:id="rId19"/>
    <p:sldId id="271" r:id="rId20"/>
    <p:sldId id="276" r:id="rId21"/>
    <p:sldId id="277" r:id="rId22"/>
    <p:sldId id="279" r:id="rId23"/>
    <p:sldId id="278" r:id="rId24"/>
    <p:sldId id="280" r:id="rId25"/>
    <p:sldId id="28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14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67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0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5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2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1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8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4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8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4A35-42D2-494F-8A48-5B74816A350A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2257-6AC1-4582-A691-CC5FEBD49A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0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8988" y="3225190"/>
            <a:ext cx="6658361" cy="13811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76176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36947" defTabSz="685800"/>
            <a:r>
              <a:rPr lang="ru-RU" altLang="ru-RU" sz="15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</a:t>
            </a:r>
            <a:endParaRPr lang="ru-RU" altLang="ru-RU" sz="900" dirty="0"/>
          </a:p>
          <a:p>
            <a:pPr indent="0" defTabSz="685800"/>
            <a:r>
              <a:rPr lang="ru-RU" altLang="ru-RU" sz="27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Сборка и управление </a:t>
            </a:r>
            <a:r>
              <a:rPr lang="ru-RU" altLang="ru-RU" sz="27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конфигурацией.</a:t>
            </a:r>
            <a:r>
              <a:rPr lang="en-US" altLang="ru-RU" sz="27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/>
            </a:r>
            <a:br>
              <a:rPr lang="en-US" altLang="ru-RU" sz="27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altLang="ru-RU" sz="27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CMake</a:t>
            </a:r>
            <a:endParaRPr lang="ru-RU" altLang="ru-RU" sz="900" dirty="0"/>
          </a:p>
          <a:p>
            <a:pPr indent="336947" defTabSz="685800"/>
            <a:endParaRPr lang="ru-RU" altLang="ru-RU" sz="1350" dirty="0"/>
          </a:p>
        </p:txBody>
      </p:sp>
      <p:pic>
        <p:nvPicPr>
          <p:cNvPr id="2049" name="Рисунок 2" descr="https://cmake.org/wp-content/uploads/2014/06/cmake_logo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88" y="4606313"/>
            <a:ext cx="1964531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" y="164188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7" name="Прямоугольник 6"/>
          <p:cNvSpPr/>
          <p:nvPr/>
        </p:nvSpPr>
        <p:spPr>
          <a:xfrm>
            <a:off x="868988" y="2144873"/>
            <a:ext cx="245573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35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Цикл лабораторных занятий</a:t>
            </a:r>
            <a:endParaRPr lang="ru-RU" sz="13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8988" y="2481621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35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«Жизненный цикл разработки ПО: </a:t>
            </a:r>
            <a:r>
              <a:rPr lang="en-US" altLang="ru-RU" sz="135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/>
            </a:r>
            <a:br>
              <a:rPr lang="en-US" altLang="ru-RU" sz="135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ru-RU" altLang="ru-RU" sz="135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инструменты </a:t>
            </a:r>
            <a:r>
              <a:rPr lang="ru-RU" altLang="ru-RU" sz="135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 технологии»</a:t>
            </a:r>
            <a:endParaRPr lang="ru-RU" altLang="ru-RU" sz="788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68988" y="3075149"/>
            <a:ext cx="119616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350" dirty="0">
                <a:solidFill>
                  <a:srgbClr val="80808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Занятие №6 </a:t>
            </a:r>
            <a:endParaRPr lang="ru-RU" altLang="ru-RU" sz="788" dirty="0"/>
          </a:p>
        </p:txBody>
      </p:sp>
      <p:sp>
        <p:nvSpPr>
          <p:cNvPr id="11" name="TextBox 10"/>
          <p:cNvSpPr txBox="1"/>
          <p:nvPr/>
        </p:nvSpPr>
        <p:spPr>
          <a:xfrm>
            <a:off x="6088688" y="20756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</a:t>
            </a:r>
            <a:r>
              <a:rPr lang="ru-RU" dirty="0" smtClean="0"/>
              <a:t>апреля 2016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0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Compile-time </a:t>
            </a:r>
            <a:r>
              <a:rPr lang="ru-RU" dirty="0" smtClean="0"/>
              <a:t>и </a:t>
            </a:r>
            <a:r>
              <a:rPr lang="en-US" dirty="0" smtClean="0"/>
              <a:t>Runtime</a:t>
            </a:r>
            <a:endParaRPr lang="ru-RU" dirty="0"/>
          </a:p>
        </p:txBody>
      </p:sp>
      <p:pic>
        <p:nvPicPr>
          <p:cNvPr id="4" name="Picture 2" descr="http://i.stack.imgur.com/18s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30174"/>
            <a:ext cx="5857875" cy="2743201"/>
          </a:xfrm>
          <a:prstGeom prst="rect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5" name="Прямоугольник 4"/>
          <p:cNvSpPr/>
          <p:nvPr/>
        </p:nvSpPr>
        <p:spPr>
          <a:xfrm>
            <a:off x="3063711" y="4613119"/>
            <a:ext cx="1376313" cy="3205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44262" y="4477732"/>
            <a:ext cx="6215210" cy="37708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12337" y="2446138"/>
            <a:ext cx="1645168" cy="2062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Compile-Time </a:t>
            </a:r>
            <a:br>
              <a:rPr lang="en-US" sz="1600" dirty="0" smtClean="0"/>
            </a:br>
            <a:r>
              <a:rPr lang="ru-RU" sz="1600" dirty="0" smtClean="0"/>
              <a:t>(Время компиляции)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en-US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12337" y="4515440"/>
            <a:ext cx="1645168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Runtime </a:t>
            </a:r>
            <a:br>
              <a:rPr lang="en-US" sz="1600" dirty="0" smtClean="0"/>
            </a:br>
            <a:r>
              <a:rPr lang="ru-RU" sz="1600" dirty="0" smtClean="0"/>
              <a:t>(Время выполнения)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44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Группа 128"/>
          <p:cNvGrpSpPr/>
          <p:nvPr/>
        </p:nvGrpSpPr>
        <p:grpSpPr>
          <a:xfrm>
            <a:off x="4489156" y="1997168"/>
            <a:ext cx="1960907" cy="2735725"/>
            <a:chOff x="4489156" y="1997168"/>
            <a:chExt cx="1960907" cy="2735725"/>
          </a:xfrm>
        </p:grpSpPr>
        <p:cxnSp>
          <p:nvCxnSpPr>
            <p:cNvPr id="115" name="Прямая со стрелкой 114"/>
            <p:cNvCxnSpPr>
              <a:stCxn id="42" idx="1"/>
            </p:cNvCxnSpPr>
            <p:nvPr/>
          </p:nvCxnSpPr>
          <p:spPr>
            <a:xfrm flipH="1">
              <a:off x="4572001" y="2607534"/>
              <a:ext cx="1116709" cy="20897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>
              <a:stCxn id="43" idx="1"/>
            </p:cNvCxnSpPr>
            <p:nvPr/>
          </p:nvCxnSpPr>
          <p:spPr>
            <a:xfrm flipH="1">
              <a:off x="4709433" y="2742776"/>
              <a:ext cx="1617380" cy="19544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>
              <a:stCxn id="44" idx="1"/>
            </p:cNvCxnSpPr>
            <p:nvPr/>
          </p:nvCxnSpPr>
          <p:spPr>
            <a:xfrm flipH="1">
              <a:off x="4489156" y="1997168"/>
              <a:ext cx="1287083" cy="26947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>
              <a:stCxn id="50" idx="1"/>
            </p:cNvCxnSpPr>
            <p:nvPr/>
          </p:nvCxnSpPr>
          <p:spPr>
            <a:xfrm flipH="1">
              <a:off x="4628339" y="2106357"/>
              <a:ext cx="1821724" cy="26265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05" y="-50047"/>
            <a:ext cx="7886700" cy="65296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Статическое и динамическое подключение библиотек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68928" y="4508241"/>
            <a:ext cx="6862509" cy="7199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1437" y="972411"/>
            <a:ext cx="1645168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en-US" sz="1600" dirty="0" smtClean="0"/>
              <a:t>Compile-Time </a:t>
            </a:r>
            <a:br>
              <a:rPr lang="en-US" sz="1600" dirty="0" smtClean="0"/>
            </a:br>
            <a:r>
              <a:rPr lang="ru-RU" sz="1600" dirty="0" smtClean="0"/>
              <a:t>(Время компиляции)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31437" y="4515440"/>
            <a:ext cx="1645168" cy="206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600" dirty="0" smtClean="0"/>
          </a:p>
          <a:p>
            <a:endParaRPr lang="ru-RU" sz="1600" dirty="0"/>
          </a:p>
          <a:p>
            <a:r>
              <a:rPr lang="en-US" sz="1600" dirty="0" smtClean="0"/>
              <a:t>Runtime </a:t>
            </a:r>
            <a:br>
              <a:rPr lang="en-US" sz="1600" dirty="0" smtClean="0"/>
            </a:br>
            <a:r>
              <a:rPr lang="ru-RU" sz="1600" dirty="0" smtClean="0"/>
              <a:t>(Время выполнения)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en-US" sz="1600" dirty="0" smtClean="0"/>
          </a:p>
        </p:txBody>
      </p:sp>
      <p:grpSp>
        <p:nvGrpSpPr>
          <p:cNvPr id="195" name="Группа 194"/>
          <p:cNvGrpSpPr/>
          <p:nvPr/>
        </p:nvGrpSpPr>
        <p:grpSpPr>
          <a:xfrm>
            <a:off x="118687" y="1078241"/>
            <a:ext cx="1598835" cy="1828458"/>
            <a:chOff x="118687" y="1078241"/>
            <a:chExt cx="1598835" cy="182845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42683" y="1789449"/>
              <a:ext cx="433677" cy="499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35268" y="2407420"/>
              <a:ext cx="433677" cy="499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816507" y="2076797"/>
              <a:ext cx="433677" cy="499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8687" y="1078241"/>
              <a:ext cx="1598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Объектный код собственных модулей</a:t>
              </a:r>
              <a:endParaRPr lang="ru-RU" sz="1200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129587" y="3689110"/>
            <a:ext cx="3085601" cy="520149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Сборщик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97" name="Группа 196"/>
          <p:cNvGrpSpPr/>
          <p:nvPr/>
        </p:nvGrpSpPr>
        <p:grpSpPr>
          <a:xfrm>
            <a:off x="138364" y="2055907"/>
            <a:ext cx="3102809" cy="1194772"/>
            <a:chOff x="138364" y="2055907"/>
            <a:chExt cx="3102809" cy="1194772"/>
          </a:xfrm>
        </p:grpSpPr>
        <p:sp>
          <p:nvSpPr>
            <p:cNvPr id="22" name="TextBox 21"/>
            <p:cNvSpPr txBox="1"/>
            <p:nvPr/>
          </p:nvSpPr>
          <p:spPr>
            <a:xfrm>
              <a:off x="1426883" y="2055907"/>
              <a:ext cx="363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 smtClean="0"/>
                <a:t>+</a:t>
              </a:r>
              <a:endParaRPr lang="ru-RU" sz="3200" dirty="0"/>
            </a:p>
          </p:txBody>
        </p:sp>
        <p:sp>
          <p:nvSpPr>
            <p:cNvPr id="24" name="Правая фигурная скобка 23"/>
            <p:cNvSpPr/>
            <p:nvPr/>
          </p:nvSpPr>
          <p:spPr>
            <a:xfrm rot="5400000">
              <a:off x="1571167" y="1580673"/>
              <a:ext cx="237203" cy="3102809"/>
            </a:xfrm>
            <a:prstGeom prst="rightBrace">
              <a:avLst>
                <a:gd name="adj1" fmla="val 708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8" name="Прямая со стрелкой 27"/>
          <p:cNvCxnSpPr/>
          <p:nvPr/>
        </p:nvCxnSpPr>
        <p:spPr>
          <a:xfrm>
            <a:off x="1672386" y="3353632"/>
            <a:ext cx="1" cy="325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Группа 200"/>
          <p:cNvGrpSpPr/>
          <p:nvPr/>
        </p:nvGrpSpPr>
        <p:grpSpPr>
          <a:xfrm>
            <a:off x="3715978" y="3006106"/>
            <a:ext cx="1409979" cy="683004"/>
            <a:chOff x="3715978" y="3006106"/>
            <a:chExt cx="1409979" cy="683004"/>
          </a:xfrm>
        </p:grpSpPr>
        <p:sp>
          <p:nvSpPr>
            <p:cNvPr id="48" name="Правая фигурная скобка 47"/>
            <p:cNvSpPr/>
            <p:nvPr/>
          </p:nvSpPr>
          <p:spPr>
            <a:xfrm rot="5400000">
              <a:off x="4293968" y="2428116"/>
              <a:ext cx="254000" cy="1409979"/>
            </a:xfrm>
            <a:prstGeom prst="rightBrace">
              <a:avLst>
                <a:gd name="adj1" fmla="val 708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/>
            <p:cNvCxnSpPr/>
            <p:nvPr/>
          </p:nvCxnSpPr>
          <p:spPr>
            <a:xfrm>
              <a:off x="4413437" y="3276624"/>
              <a:ext cx="5146" cy="412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Прямая соединительная линия 64"/>
          <p:cNvCxnSpPr/>
          <p:nvPr/>
        </p:nvCxnSpPr>
        <p:spPr>
          <a:xfrm>
            <a:off x="3481517" y="1018095"/>
            <a:ext cx="0" cy="56113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3752989" y="3681913"/>
            <a:ext cx="3238237" cy="573792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Сборщик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03" name="Группа 202"/>
          <p:cNvGrpSpPr/>
          <p:nvPr/>
        </p:nvGrpSpPr>
        <p:grpSpPr>
          <a:xfrm>
            <a:off x="5776239" y="1987240"/>
            <a:ext cx="1288919" cy="4122911"/>
            <a:chOff x="5776239" y="1987240"/>
            <a:chExt cx="1288919" cy="4122911"/>
          </a:xfrm>
        </p:grpSpPr>
        <p:grpSp>
          <p:nvGrpSpPr>
            <p:cNvPr id="157" name="Группа 156"/>
            <p:cNvGrpSpPr/>
            <p:nvPr/>
          </p:nvGrpSpPr>
          <p:grpSpPr>
            <a:xfrm>
              <a:off x="5921235" y="1987240"/>
              <a:ext cx="993879" cy="3622147"/>
              <a:chOff x="5921235" y="1987240"/>
              <a:chExt cx="993879" cy="3622147"/>
            </a:xfrm>
          </p:grpSpPr>
          <p:cxnSp>
            <p:nvCxnSpPr>
              <p:cNvPr id="147" name="Прямая со стрелкой 146"/>
              <p:cNvCxnSpPr/>
              <p:nvPr/>
            </p:nvCxnSpPr>
            <p:spPr>
              <a:xfrm>
                <a:off x="5921235" y="2607533"/>
                <a:ext cx="0" cy="20134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 стрелкой 149"/>
              <p:cNvCxnSpPr/>
              <p:nvPr/>
            </p:nvCxnSpPr>
            <p:spPr>
              <a:xfrm>
                <a:off x="6072541" y="1987240"/>
                <a:ext cx="68789" cy="36221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43" idx="2"/>
                <a:endCxn id="142" idx="0"/>
              </p:cNvCxnSpPr>
              <p:nvPr/>
            </p:nvCxnSpPr>
            <p:spPr>
              <a:xfrm flipH="1">
                <a:off x="6530174" y="2992415"/>
                <a:ext cx="29165" cy="19512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Прямая со стрелкой 153"/>
              <p:cNvCxnSpPr/>
              <p:nvPr/>
            </p:nvCxnSpPr>
            <p:spPr>
              <a:xfrm>
                <a:off x="6832632" y="2348294"/>
                <a:ext cx="82482" cy="322392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Прямоугольник 131"/>
            <p:cNvSpPr/>
            <p:nvPr/>
          </p:nvSpPr>
          <p:spPr>
            <a:xfrm>
              <a:off x="5776239" y="4620984"/>
              <a:ext cx="465051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DLL</a:t>
              </a:r>
              <a:endParaRPr lang="ru-RU" sz="1400" dirty="0"/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6297648" y="4943688"/>
              <a:ext cx="465051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DLL</a:t>
              </a:r>
              <a:endParaRPr lang="ru-RU" sz="1400" dirty="0"/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6600107" y="5572222"/>
              <a:ext cx="465051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DLL</a:t>
              </a:r>
              <a:endParaRPr lang="ru-RU" sz="1400" dirty="0"/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5948640" y="5610872"/>
              <a:ext cx="465051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DLL</a:t>
              </a:r>
              <a:endParaRPr lang="ru-RU" sz="1400" dirty="0"/>
            </a:p>
          </p:txBody>
        </p:sp>
      </p:grpSp>
      <p:grpSp>
        <p:nvGrpSpPr>
          <p:cNvPr id="205" name="Группа 204"/>
          <p:cNvGrpSpPr/>
          <p:nvPr/>
        </p:nvGrpSpPr>
        <p:grpSpPr>
          <a:xfrm>
            <a:off x="621873" y="4209259"/>
            <a:ext cx="1936918" cy="2197931"/>
            <a:chOff x="621873" y="4209259"/>
            <a:chExt cx="1936918" cy="2197931"/>
          </a:xfrm>
        </p:grpSpPr>
        <p:cxnSp>
          <p:nvCxnSpPr>
            <p:cNvPr id="35" name="Прямая со стрелкой 34"/>
            <p:cNvCxnSpPr>
              <a:stCxn id="23" idx="2"/>
              <a:endCxn id="32" idx="0"/>
            </p:cNvCxnSpPr>
            <p:nvPr/>
          </p:nvCxnSpPr>
          <p:spPr>
            <a:xfrm>
              <a:off x="1672388" y="4209259"/>
              <a:ext cx="6947" cy="672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Группа 163"/>
            <p:cNvGrpSpPr/>
            <p:nvPr/>
          </p:nvGrpSpPr>
          <p:grpSpPr>
            <a:xfrm>
              <a:off x="621873" y="4882103"/>
              <a:ext cx="1936918" cy="1525087"/>
              <a:chOff x="621873" y="4882103"/>
              <a:chExt cx="1936918" cy="1525087"/>
            </a:xfrm>
          </p:grpSpPr>
          <p:grpSp>
            <p:nvGrpSpPr>
              <p:cNvPr id="100" name="Группа 99"/>
              <p:cNvGrpSpPr/>
              <p:nvPr/>
            </p:nvGrpSpPr>
            <p:grpSpPr>
              <a:xfrm>
                <a:off x="728819" y="4882103"/>
                <a:ext cx="1829972" cy="1525087"/>
                <a:chOff x="841943" y="5051786"/>
                <a:chExt cx="1962358" cy="1525087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1440031" y="5051786"/>
                  <a:ext cx="842383" cy="82990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41943" y="5976709"/>
                  <a:ext cx="1962358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100" dirty="0" smtClean="0"/>
                    <a:t>Один</a:t>
                  </a:r>
                </a:p>
                <a:p>
                  <a:pPr algn="ctr"/>
                  <a:r>
                    <a:rPr lang="ru-RU" sz="1100" dirty="0" smtClean="0"/>
                    <a:t>исполняемый модуль </a:t>
                  </a:r>
                </a:p>
                <a:p>
                  <a:pPr algn="ctr"/>
                  <a:r>
                    <a:rPr lang="ru-RU" sz="1100" dirty="0" smtClean="0"/>
                    <a:t>«без внешних зависимостей»</a:t>
                  </a:r>
                  <a:endParaRPr lang="ru-RU" sz="1100" dirty="0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2003495" y="5085914"/>
                  <a:ext cx="236144" cy="2382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2003495" y="5344426"/>
                  <a:ext cx="236144" cy="2382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1746813" y="5085914"/>
                  <a:ext cx="236144" cy="2382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1746813" y="5344426"/>
                  <a:ext cx="236144" cy="2382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1484814" y="5089470"/>
                  <a:ext cx="236144" cy="23828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1484814" y="5347856"/>
                  <a:ext cx="236144" cy="23828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1484814" y="5606242"/>
                  <a:ext cx="236144" cy="23828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621873" y="5174743"/>
                <a:ext cx="63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EXE</a:t>
                </a:r>
                <a:endParaRPr lang="ru-RU" dirty="0"/>
              </a:p>
            </p:txBody>
          </p:sp>
        </p:grpSp>
      </p:grpSp>
      <p:grpSp>
        <p:nvGrpSpPr>
          <p:cNvPr id="196" name="Группа 195"/>
          <p:cNvGrpSpPr/>
          <p:nvPr/>
        </p:nvGrpSpPr>
        <p:grpSpPr>
          <a:xfrm>
            <a:off x="1977606" y="1116778"/>
            <a:ext cx="1598835" cy="1875638"/>
            <a:chOff x="1977606" y="1116778"/>
            <a:chExt cx="1598835" cy="1875638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979357" y="2357894"/>
              <a:ext cx="433677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551238" y="2493137"/>
              <a:ext cx="433677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086187" y="1755914"/>
              <a:ext cx="433677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720710" y="1860982"/>
              <a:ext cx="433677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77606" y="1116778"/>
              <a:ext cx="1598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Объектный код зависимостей</a:t>
              </a:r>
              <a:endParaRPr lang="ru-RU" sz="1200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3658397" y="1070201"/>
            <a:ext cx="1598835" cy="1836497"/>
            <a:chOff x="3658397" y="1070201"/>
            <a:chExt cx="1598835" cy="183649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001042" y="1737601"/>
              <a:ext cx="465051" cy="499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991989" y="2407419"/>
              <a:ext cx="465051" cy="499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573228" y="2076796"/>
              <a:ext cx="465051" cy="499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58397" y="1070201"/>
              <a:ext cx="1598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Объектный код собственных модулей</a:t>
              </a:r>
              <a:endParaRPr lang="ru-RU" sz="1200" dirty="0"/>
            </a:p>
          </p:txBody>
        </p:sp>
      </p:grpSp>
      <p:grpSp>
        <p:nvGrpSpPr>
          <p:cNvPr id="199" name="Группа 198"/>
          <p:cNvGrpSpPr/>
          <p:nvPr/>
        </p:nvGrpSpPr>
        <p:grpSpPr>
          <a:xfrm>
            <a:off x="5517316" y="1108738"/>
            <a:ext cx="1598835" cy="1883677"/>
            <a:chOff x="5517316" y="1108738"/>
            <a:chExt cx="1598835" cy="188367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5688710" y="2357894"/>
              <a:ext cx="465051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6326813" y="2493136"/>
              <a:ext cx="465051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5776239" y="1747528"/>
              <a:ext cx="465051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6450063" y="1856717"/>
              <a:ext cx="465051" cy="499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17316" y="1108738"/>
              <a:ext cx="1598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Объектный код зависимостей</a:t>
              </a:r>
              <a:endParaRPr lang="ru-RU" sz="1200" dirty="0"/>
            </a:p>
          </p:txBody>
        </p:sp>
      </p:grpSp>
      <p:grpSp>
        <p:nvGrpSpPr>
          <p:cNvPr id="202" name="Группа 201"/>
          <p:cNvGrpSpPr/>
          <p:nvPr/>
        </p:nvGrpSpPr>
        <p:grpSpPr>
          <a:xfrm>
            <a:off x="5779414" y="1755914"/>
            <a:ext cx="750759" cy="1235851"/>
            <a:chOff x="5779414" y="1755914"/>
            <a:chExt cx="750759" cy="1235851"/>
          </a:xfrm>
        </p:grpSpPr>
        <p:cxnSp>
          <p:nvCxnSpPr>
            <p:cNvPr id="172" name="Прямая соединительная линия 171"/>
            <p:cNvCxnSpPr/>
            <p:nvPr/>
          </p:nvCxnSpPr>
          <p:spPr>
            <a:xfrm>
              <a:off x="5880100" y="1755914"/>
              <a:ext cx="0" cy="49927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>
              <a:off x="5779414" y="2357894"/>
              <a:ext cx="0" cy="49927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>
            <a:xfrm>
              <a:off x="6530173" y="1856717"/>
              <a:ext cx="0" cy="49927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>
            <a:xfrm>
              <a:off x="6394450" y="2492486"/>
              <a:ext cx="0" cy="49927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Группа 203"/>
          <p:cNvGrpSpPr/>
          <p:nvPr/>
        </p:nvGrpSpPr>
        <p:grpSpPr>
          <a:xfrm>
            <a:off x="4679156" y="4870624"/>
            <a:ext cx="2430645" cy="1872336"/>
            <a:chOff x="4679156" y="4870624"/>
            <a:chExt cx="2430645" cy="1872336"/>
          </a:xfrm>
        </p:grpSpPr>
        <p:sp>
          <p:nvSpPr>
            <p:cNvPr id="188" name="TextBox 187"/>
            <p:cNvSpPr txBox="1"/>
            <p:nvPr/>
          </p:nvSpPr>
          <p:spPr>
            <a:xfrm>
              <a:off x="5276675" y="6165879"/>
              <a:ext cx="1833126" cy="577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ru-RU" sz="1050" i="1" dirty="0" smtClean="0">
                  <a:solidFill>
                    <a:srgbClr val="FF0000"/>
                  </a:solidFill>
                </a:rPr>
                <a:t>Библиотеки подгружаются в память и связываются с программой динамически </a:t>
              </a:r>
              <a:endParaRPr lang="ru-RU" sz="105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5" name="Прямая со стрелкой 134"/>
            <p:cNvCxnSpPr>
              <a:stCxn id="132" idx="1"/>
            </p:cNvCxnSpPr>
            <p:nvPr/>
          </p:nvCxnSpPr>
          <p:spPr>
            <a:xfrm flipH="1">
              <a:off x="4679156" y="4870624"/>
              <a:ext cx="1097083" cy="45607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136"/>
            <p:cNvCxnSpPr>
              <a:stCxn id="142" idx="1"/>
            </p:cNvCxnSpPr>
            <p:nvPr/>
          </p:nvCxnSpPr>
          <p:spPr>
            <a:xfrm flipH="1" flipV="1">
              <a:off x="4679156" y="5026819"/>
              <a:ext cx="1618492" cy="166509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Прямая со стрелкой 138"/>
            <p:cNvCxnSpPr>
              <a:stCxn id="143" idx="1"/>
            </p:cNvCxnSpPr>
            <p:nvPr/>
          </p:nvCxnSpPr>
          <p:spPr>
            <a:xfrm flipH="1" flipV="1">
              <a:off x="4683919" y="5154512"/>
              <a:ext cx="1916188" cy="66735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Прямая со стрелкой 140"/>
            <p:cNvCxnSpPr>
              <a:stCxn id="144" idx="1"/>
            </p:cNvCxnSpPr>
            <p:nvPr/>
          </p:nvCxnSpPr>
          <p:spPr>
            <a:xfrm flipH="1" flipV="1">
              <a:off x="4688681" y="5262563"/>
              <a:ext cx="1259959" cy="597949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4" name="Группа 193"/>
          <p:cNvGrpSpPr/>
          <p:nvPr/>
        </p:nvGrpSpPr>
        <p:grpSpPr>
          <a:xfrm>
            <a:off x="3572649" y="4779485"/>
            <a:ext cx="1465630" cy="1986714"/>
            <a:chOff x="3572649" y="4779485"/>
            <a:chExt cx="1465630" cy="1986714"/>
          </a:xfrm>
        </p:grpSpPr>
        <p:sp>
          <p:nvSpPr>
            <p:cNvPr id="102" name="Прямоугольник 101"/>
            <p:cNvSpPr/>
            <p:nvPr/>
          </p:nvSpPr>
          <p:spPr>
            <a:xfrm>
              <a:off x="4135390" y="4779485"/>
              <a:ext cx="485389" cy="8299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72649" y="5704370"/>
              <a:ext cx="146563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 smtClean="0"/>
                <a:t>Компактный исполняемый модуль с «заглушками» для подключения зависимостей вместо их</a:t>
              </a:r>
              <a:r>
                <a:rPr lang="en-US" sz="1050" dirty="0" smtClean="0"/>
                <a:t> </a:t>
              </a:r>
              <a:r>
                <a:rPr lang="ru-RU" sz="1050" dirty="0" smtClean="0"/>
                <a:t>реального кода</a:t>
              </a: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4444439" y="4813613"/>
              <a:ext cx="61674" cy="2382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4444439" y="5072125"/>
              <a:ext cx="61674" cy="2382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" name="Прямоугольник 107"/>
            <p:cNvSpPr/>
            <p:nvPr/>
          </p:nvSpPr>
          <p:spPr>
            <a:xfrm>
              <a:off x="4182439" y="4817169"/>
              <a:ext cx="236144" cy="2382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4182439" y="5075555"/>
              <a:ext cx="236144" cy="2382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4182439" y="5333941"/>
              <a:ext cx="236144" cy="2382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9" name="Прямоугольник 158"/>
            <p:cNvSpPr/>
            <p:nvPr/>
          </p:nvSpPr>
          <p:spPr>
            <a:xfrm>
              <a:off x="4527874" y="4813505"/>
              <a:ext cx="61674" cy="2382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4529588" y="5072125"/>
              <a:ext cx="61674" cy="2382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81704" y="5008661"/>
              <a:ext cx="630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EXE</a:t>
              </a:r>
              <a:endParaRPr lang="ru-RU" dirty="0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52118" y="556692"/>
            <a:ext cx="2239987" cy="36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STATIC LINKING</a:t>
            </a:r>
            <a:endParaRPr lang="ru-RU" i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4135390" y="559300"/>
            <a:ext cx="2239987" cy="36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DYNAMIC LINKING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056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3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05" y="-50047"/>
            <a:ext cx="7886700" cy="65296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Статическое и динамическое подключение библиотек</a:t>
            </a:r>
            <a:endParaRPr lang="ru-RU" sz="2400" dirty="0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4345666" y="1075244"/>
            <a:ext cx="0" cy="380611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079877" y="890500"/>
            <a:ext cx="2239987" cy="36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STATIC LINKING</a:t>
            </a:r>
            <a:endParaRPr lang="ru-RU" i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5326015" y="890500"/>
            <a:ext cx="2239987" cy="36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DYNAMIC LINKING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62100"/>
            <a:ext cx="348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компилируется в </a:t>
            </a:r>
            <a:r>
              <a:rPr lang="ru-RU" i="1" dirty="0" smtClean="0"/>
              <a:t>один</a:t>
            </a:r>
            <a:r>
              <a:rPr lang="ru-RU" dirty="0" smtClean="0"/>
              <a:t> исполняемый модуль, содержащий </a:t>
            </a:r>
            <a:r>
              <a:rPr lang="ru-RU" i="1" dirty="0" smtClean="0"/>
              <a:t>весь</a:t>
            </a:r>
            <a:r>
              <a:rPr lang="ru-RU" dirty="0" smtClean="0"/>
              <a:t> </a:t>
            </a:r>
            <a:r>
              <a:rPr lang="ru-RU" dirty="0"/>
              <a:t>исполняемый </a:t>
            </a:r>
            <a:r>
              <a:rPr lang="ru-RU" dirty="0" smtClean="0"/>
              <a:t>код, включая код зависимостей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123518" y="1528222"/>
            <a:ext cx="3693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компилируется в один исполняемый модуль, содержащий часть исполняемого кода, и динамически подгружаемые модули с кодом зависимостей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39603" y="3368351"/>
            <a:ext cx="682920" cy="61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.exe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013048" y="3269421"/>
            <a:ext cx="9525" cy="91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5123518" y="3415356"/>
            <a:ext cx="682920" cy="61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.exe</a:t>
            </a:r>
            <a:endParaRPr lang="ru-RU" dirty="0"/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flipH="1">
            <a:off x="6529709" y="3265270"/>
            <a:ext cx="9525" cy="91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2429" y="5275378"/>
            <a:ext cx="60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Подробно о статическом и динамическом связывании: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https://habrahabr.ru/post/150327/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413098" y="3377876"/>
            <a:ext cx="1209148" cy="1503480"/>
            <a:chOff x="2413098" y="3377876"/>
            <a:chExt cx="1209148" cy="1503480"/>
          </a:xfrm>
        </p:grpSpPr>
        <p:sp>
          <p:nvSpPr>
            <p:cNvPr id="98" name="Прямоугольник 97"/>
            <p:cNvSpPr/>
            <p:nvPr/>
          </p:nvSpPr>
          <p:spPr>
            <a:xfrm>
              <a:off x="2413098" y="3377876"/>
              <a:ext cx="682920" cy="61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.lib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2096" y="4235025"/>
              <a:ext cx="1200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Static library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6992658" y="3411825"/>
            <a:ext cx="1943096" cy="1469532"/>
            <a:chOff x="6992658" y="3411825"/>
            <a:chExt cx="1943096" cy="1469532"/>
          </a:xfrm>
        </p:grpSpPr>
        <p:sp>
          <p:nvSpPr>
            <p:cNvPr id="104" name="Прямоугольник 103"/>
            <p:cNvSpPr/>
            <p:nvPr/>
          </p:nvSpPr>
          <p:spPr>
            <a:xfrm>
              <a:off x="7991599" y="3411825"/>
              <a:ext cx="682920" cy="61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dll</a:t>
              </a:r>
              <a:endParaRPr lang="ru-RU" dirty="0"/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7047444" y="3411825"/>
              <a:ext cx="682920" cy="61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.lib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17578" y="3539415"/>
              <a:ext cx="29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13909" y="4235026"/>
              <a:ext cx="921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Shared library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92658" y="4235025"/>
              <a:ext cx="904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Import library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6" grpId="0"/>
      <p:bldP spid="3" grpId="0"/>
      <p:bldP spid="97" grpId="0"/>
      <p:bldP spid="4" grpId="0" animBg="1"/>
      <p:bldP spid="9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Итоги: сборка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Бывает </a:t>
            </a:r>
            <a:r>
              <a:rPr lang="ru-RU" b="1" dirty="0" smtClean="0"/>
              <a:t>статической</a:t>
            </a:r>
            <a:r>
              <a:rPr lang="ru-RU" dirty="0" smtClean="0"/>
              <a:t> и </a:t>
            </a:r>
            <a:r>
              <a:rPr lang="ru-RU" b="1" dirty="0" smtClean="0"/>
              <a:t>динамической</a:t>
            </a:r>
          </a:p>
          <a:p>
            <a:r>
              <a:rPr lang="ru-RU" dirty="0" smtClean="0"/>
              <a:t>Статическая сборка выполняется сборщиком </a:t>
            </a:r>
            <a:r>
              <a:rPr lang="ru-RU" i="1" dirty="0" smtClean="0"/>
              <a:t>полностью </a:t>
            </a:r>
            <a:r>
              <a:rPr lang="ru-RU" dirty="0" smtClean="0"/>
              <a:t>во время компиляции</a:t>
            </a:r>
          </a:p>
          <a:p>
            <a:r>
              <a:rPr lang="ru-RU" dirty="0" smtClean="0"/>
              <a:t>Результат статической сборки – единый исполняемый файл</a:t>
            </a:r>
          </a:p>
          <a:p>
            <a:r>
              <a:rPr lang="ru-RU" dirty="0" smtClean="0"/>
              <a:t>Динамическая сборка выполняется частично во время компиляции, частично – во время работы программы</a:t>
            </a:r>
          </a:p>
          <a:p>
            <a:r>
              <a:rPr lang="ru-RU" dirty="0"/>
              <a:t>Результат </a:t>
            </a:r>
            <a:r>
              <a:rPr lang="ru-RU" dirty="0" smtClean="0"/>
              <a:t>динамической сборки – исполняемый файл и динамически подключаемые библиотеки</a:t>
            </a:r>
          </a:p>
          <a:p>
            <a:r>
              <a:rPr lang="ru-RU" dirty="0" smtClean="0"/>
              <a:t>Статическая сборка проще в теории, но требует </a:t>
            </a:r>
            <a:r>
              <a:rPr lang="ru-RU" dirty="0" err="1" smtClean="0"/>
              <a:t>пересобирать</a:t>
            </a:r>
            <a:r>
              <a:rPr lang="ru-RU" dirty="0" smtClean="0"/>
              <a:t> файл при любом изменении в исходном коде</a:t>
            </a:r>
          </a:p>
          <a:p>
            <a:r>
              <a:rPr lang="ru-RU" dirty="0" smtClean="0"/>
              <a:t>Размер исполняемого файла увеличивается</a:t>
            </a:r>
          </a:p>
          <a:p>
            <a:r>
              <a:rPr lang="ru-RU" dirty="0" smtClean="0"/>
              <a:t>Динамическая сборка сложнее в теории, но на практике дает возможность разбиения исполняемого кода на отдельные модули, </a:t>
            </a:r>
          </a:p>
          <a:p>
            <a:r>
              <a:rPr lang="ru-RU" dirty="0" smtClean="0"/>
              <a:t>устраняется необходимость полностью </a:t>
            </a:r>
            <a:r>
              <a:rPr lang="ru-RU" dirty="0" err="1" smtClean="0"/>
              <a:t>пересобирать</a:t>
            </a:r>
            <a:r>
              <a:rPr lang="ru-RU" dirty="0" smtClean="0"/>
              <a:t> проект при любом изменении</a:t>
            </a:r>
          </a:p>
          <a:p>
            <a:r>
              <a:rPr lang="ru-RU" dirty="0" smtClean="0"/>
              <a:t>Уменьшается размер исполняемого файла</a:t>
            </a:r>
          </a:p>
          <a:p>
            <a:r>
              <a:rPr lang="ru-RU" dirty="0" smtClean="0"/>
              <a:t>Уменьшается расход памяти, т.к. несколько одновременно запущенных программ могут одновременно использовать одну загруженную библиотеку (</a:t>
            </a:r>
            <a:r>
              <a:rPr lang="en-US" dirty="0" smtClean="0"/>
              <a:t>memory mapping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2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Трудности, возникающие при сборке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Невозможность найти нужную функцию вызовет ошибку на этапе сборки или выполнения программы</a:t>
            </a:r>
          </a:p>
          <a:p>
            <a:r>
              <a:rPr lang="ru-RU" dirty="0" smtClean="0"/>
              <a:t>Объектный код разных функций может быть сгенерирован с различным </a:t>
            </a:r>
            <a:r>
              <a:rPr lang="en-US" b="1" dirty="0" smtClean="0"/>
              <a:t>ABI</a:t>
            </a:r>
            <a:r>
              <a:rPr lang="en-US" dirty="0" smtClean="0"/>
              <a:t> (Application Binary Interface), </a:t>
            </a:r>
            <a:r>
              <a:rPr lang="ru-RU" dirty="0" smtClean="0"/>
              <a:t>что является источником трудноуловимых ошибок</a:t>
            </a:r>
          </a:p>
          <a:p>
            <a:r>
              <a:rPr lang="ru-RU" dirty="0" smtClean="0"/>
              <a:t>Код функций может быть скомпилирован под различные </a:t>
            </a:r>
            <a:r>
              <a:rPr lang="ru-RU" b="1" dirty="0" smtClean="0"/>
              <a:t>архитектуры</a:t>
            </a:r>
          </a:p>
          <a:p>
            <a:r>
              <a:rPr lang="ru-RU" dirty="0" smtClean="0"/>
              <a:t>В код могут попасть функции с одинаковым именем, но разным кодом или </a:t>
            </a:r>
            <a:r>
              <a:rPr lang="en-US" dirty="0" smtClean="0"/>
              <a:t>ABI, </a:t>
            </a:r>
            <a:r>
              <a:rPr lang="ru-RU" dirty="0" smtClean="0"/>
              <a:t>из-а чего может вызываться не та функция, которую хотелось вызвать. </a:t>
            </a:r>
            <a:br>
              <a:rPr lang="ru-RU" dirty="0" smtClean="0"/>
            </a:br>
            <a:r>
              <a:rPr lang="ru-RU" dirty="0" smtClean="0"/>
              <a:t>Классический пример: одновременное подключение двух версий одной и той же библиотеки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08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575550" cy="1069975"/>
          </a:xfrm>
        </p:spPr>
        <p:txBody>
          <a:bodyPr>
            <a:normAutofit/>
          </a:bodyPr>
          <a:lstStyle/>
          <a:p>
            <a:r>
              <a:rPr lang="en-US" sz="2000" b="1" i="1" dirty="0" smtClean="0"/>
              <a:t>Application Binary Interface</a:t>
            </a:r>
            <a:r>
              <a:rPr lang="ru-RU" sz="2000" b="1" i="1" dirty="0"/>
              <a:t> </a:t>
            </a:r>
            <a:r>
              <a:rPr lang="ru-RU" sz="2000" i="1" dirty="0"/>
              <a:t>(двоичный интерфейс приложений)</a:t>
            </a:r>
            <a:r>
              <a:rPr lang="ru-RU" sz="2000" dirty="0"/>
              <a:t> – это набор правил и соглашений, обеспечивающих совместимость скомпилированного кода на </a:t>
            </a:r>
            <a:r>
              <a:rPr lang="ru-RU" sz="2000" dirty="0" smtClean="0"/>
              <a:t>машинном уровне.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0900" y="2979100"/>
            <a:ext cx="7664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ABI </a:t>
            </a:r>
            <a:r>
              <a:rPr lang="ru-RU" dirty="0" smtClean="0"/>
              <a:t>определяет: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регистров процессора,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состав и формат системных вызовов и вызовом одного модуля другим;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формат передачи аргументов и возвращаемого значения при вызове функции.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49300" y="4642800"/>
            <a:ext cx="7766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Можно рассматривать </a:t>
            </a:r>
            <a:r>
              <a:rPr lang="en-US" sz="2000" dirty="0" smtClean="0"/>
              <a:t>ABI </a:t>
            </a:r>
            <a:r>
              <a:rPr lang="ru-RU" sz="2000" dirty="0" smtClean="0"/>
              <a:t>как «подъязыки» машинного языка. Два фрагмента машинного кода могут работать вместе, только если их подъязыки не противоречат друг другу.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22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Архитектура</a:t>
            </a:r>
            <a:r>
              <a:rPr lang="en-US" b="1" dirty="0" smtClean="0"/>
              <a:t> </a:t>
            </a:r>
            <a:r>
              <a:rPr lang="ru-RU" dirty="0" smtClean="0"/>
              <a:t>(компьютера, процессора)</a:t>
            </a:r>
            <a:endParaRPr lang="ru-RU" dirty="0"/>
          </a:p>
          <a:p>
            <a:r>
              <a:rPr lang="ru-RU" sz="2000" dirty="0" smtClean="0"/>
              <a:t>Программы, разработанные на языках </a:t>
            </a:r>
            <a:r>
              <a:rPr lang="en-US" sz="2000" dirty="0" smtClean="0"/>
              <a:t>C/C++, </a:t>
            </a:r>
            <a:r>
              <a:rPr lang="ru-RU" sz="2000" dirty="0" smtClean="0"/>
              <a:t>исполняются непосредственно на процессоре («на железе») – в отличие от программ на языках, использующих виртуальную машину (</a:t>
            </a:r>
            <a:r>
              <a:rPr lang="en-US" sz="2000" dirty="0" smtClean="0"/>
              <a:t>Java</a:t>
            </a:r>
            <a:r>
              <a:rPr lang="ru-RU" sz="2000" dirty="0" smtClean="0"/>
              <a:t>, </a:t>
            </a:r>
            <a:r>
              <a:rPr lang="en-US" sz="2000" dirty="0" smtClean="0"/>
              <a:t>JavaScript, C#, …)</a:t>
            </a:r>
            <a:endParaRPr lang="en-US" dirty="0"/>
          </a:p>
          <a:p>
            <a:r>
              <a:rPr lang="ru-RU" sz="2000" dirty="0" smtClean="0"/>
              <a:t>Определенный процессор «понимает» только определенный набор инструкций</a:t>
            </a:r>
            <a:r>
              <a:rPr lang="en-US" sz="2000" dirty="0" smtClean="0"/>
              <a:t> </a:t>
            </a:r>
            <a:r>
              <a:rPr lang="ru-RU" sz="2000" dirty="0" smtClean="0"/>
              <a:t>(команд)</a:t>
            </a:r>
            <a:r>
              <a:rPr lang="en-US" sz="2000" dirty="0" smtClean="0"/>
              <a:t>.</a:t>
            </a:r>
            <a:r>
              <a:rPr lang="ru-RU" sz="2000" dirty="0" smtClean="0"/>
              <a:t> Примеры наборов инструкций:</a:t>
            </a:r>
          </a:p>
          <a:p>
            <a:pPr lvl="1"/>
            <a:r>
              <a:rPr lang="en-US" sz="1600" dirty="0" smtClean="0"/>
              <a:t>x86 (IA-32), x86_64 – </a:t>
            </a:r>
            <a:r>
              <a:rPr lang="ru-RU" sz="1600" dirty="0" smtClean="0"/>
              <a:t>процессоры </a:t>
            </a:r>
            <a:r>
              <a:rPr lang="en-US" sz="1600" dirty="0" smtClean="0"/>
              <a:t>Intel Pentium, Core,</a:t>
            </a:r>
            <a:r>
              <a:rPr lang="ru-RU" sz="1600" dirty="0" smtClean="0"/>
              <a:t> </a:t>
            </a:r>
            <a:r>
              <a:rPr lang="en-US" sz="1600" dirty="0" smtClean="0"/>
              <a:t>Atom; AMD Athlon</a:t>
            </a:r>
          </a:p>
          <a:p>
            <a:pPr lvl="1"/>
            <a:r>
              <a:rPr lang="en-US" sz="1600" dirty="0" smtClean="0"/>
              <a:t>ARMv7, ARMv8 – </a:t>
            </a:r>
            <a:r>
              <a:rPr lang="ru-RU" sz="1600" dirty="0" smtClean="0"/>
              <a:t>процессоры и </a:t>
            </a:r>
            <a:r>
              <a:rPr lang="en-US" sz="1600" dirty="0" err="1" smtClean="0"/>
              <a:t>SoC</a:t>
            </a:r>
            <a:r>
              <a:rPr lang="en-US" sz="1600" dirty="0" smtClean="0"/>
              <a:t> </a:t>
            </a:r>
            <a:r>
              <a:rPr lang="ru-RU" sz="1600" dirty="0" smtClean="0"/>
              <a:t>мобильных устройств</a:t>
            </a:r>
            <a:r>
              <a:rPr lang="en-US" sz="1600" dirty="0" smtClean="0"/>
              <a:t> (Apple, Samsung…)</a:t>
            </a:r>
          </a:p>
          <a:p>
            <a:pPr lvl="1"/>
            <a:r>
              <a:rPr lang="ru-RU" sz="1600" dirty="0" smtClean="0"/>
              <a:t>Расширения наборов инструкций: </a:t>
            </a:r>
            <a:r>
              <a:rPr lang="en-US" sz="1600" dirty="0" smtClean="0"/>
              <a:t>MMX, SSE, SSE2</a:t>
            </a:r>
            <a:endParaRPr lang="ru-RU" sz="1600" dirty="0" smtClean="0"/>
          </a:p>
          <a:p>
            <a:r>
              <a:rPr lang="ru-RU" sz="2000" dirty="0" smtClean="0"/>
              <a:t>Можно рассматривать архитектуру как «язык», который понимает </a:t>
            </a:r>
            <a:r>
              <a:rPr lang="ru-RU" sz="2000" b="1" dirty="0" smtClean="0"/>
              <a:t>процессор</a:t>
            </a:r>
            <a:r>
              <a:rPr lang="ru-RU" sz="2000" dirty="0" smtClean="0"/>
              <a:t>. Процессор не сможет выполнить программу, машинный код которой содержит неизвестные ему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27379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Конфигурация</a:t>
            </a:r>
          </a:p>
          <a:p>
            <a:r>
              <a:rPr lang="ru-RU" sz="2000" dirty="0" smtClean="0"/>
              <a:t>Под </a:t>
            </a:r>
            <a:r>
              <a:rPr lang="ru-RU" sz="2000" b="1" dirty="0" smtClean="0"/>
              <a:t>конфигурацией </a:t>
            </a:r>
            <a:r>
              <a:rPr lang="ru-RU" sz="2000" dirty="0" smtClean="0"/>
              <a:t>можно понимать набор параметров, которые влияют на двоичную совместимость программы с другими двоичными модулями (библиотеками, исполняемыми файлами, операционной системой)</a:t>
            </a:r>
            <a:endParaRPr lang="en-US" sz="2000" dirty="0" smtClean="0"/>
          </a:p>
          <a:p>
            <a:r>
              <a:rPr lang="ru-RU" sz="2000" dirty="0" smtClean="0"/>
              <a:t>Задача </a:t>
            </a:r>
            <a:r>
              <a:rPr lang="ru-RU" sz="2000" b="1" dirty="0" smtClean="0"/>
              <a:t>управления конфигурациями </a:t>
            </a:r>
            <a:r>
              <a:rPr lang="ru-RU" sz="2000" dirty="0" smtClean="0"/>
              <a:t>(</a:t>
            </a:r>
            <a:r>
              <a:rPr lang="en-US" sz="2000" dirty="0" smtClean="0"/>
              <a:t>configuration management) </a:t>
            </a:r>
            <a:r>
              <a:rPr lang="ru-RU" sz="2000" dirty="0" smtClean="0"/>
              <a:t>возникает, когда у вас есть несколько конфигураций для одного и того же кода:</a:t>
            </a:r>
          </a:p>
          <a:p>
            <a:pPr lvl="1"/>
            <a:r>
              <a:rPr lang="en-US" sz="1600" dirty="0" smtClean="0"/>
              <a:t>Debug </a:t>
            </a:r>
            <a:r>
              <a:rPr lang="ru-RU" sz="1600" dirty="0" smtClean="0"/>
              <a:t>и </a:t>
            </a:r>
            <a:r>
              <a:rPr lang="en-US" sz="1600" dirty="0" smtClean="0"/>
              <a:t>Release-</a:t>
            </a:r>
            <a:r>
              <a:rPr lang="ru-RU" sz="1600" dirty="0" smtClean="0"/>
              <a:t>сборки в </a:t>
            </a:r>
            <a:r>
              <a:rPr lang="en-US" sz="1600" dirty="0" smtClean="0"/>
              <a:t>Visual C++</a:t>
            </a:r>
          </a:p>
          <a:p>
            <a:pPr lvl="1"/>
            <a:r>
              <a:rPr lang="ru-RU" sz="1600" dirty="0" smtClean="0"/>
              <a:t>Разные версии программы для разных архитектур </a:t>
            </a:r>
            <a:r>
              <a:rPr lang="en-US" sz="1600" dirty="0" smtClean="0"/>
              <a:t>(</a:t>
            </a:r>
            <a:r>
              <a:rPr lang="ru-RU" sz="1600" dirty="0" smtClean="0"/>
              <a:t>например, </a:t>
            </a:r>
            <a:r>
              <a:rPr lang="en-US" sz="1600" dirty="0" smtClean="0"/>
              <a:t>x86 </a:t>
            </a:r>
            <a:r>
              <a:rPr lang="ru-RU" sz="1600" dirty="0" smtClean="0"/>
              <a:t>и </a:t>
            </a:r>
            <a:r>
              <a:rPr lang="en-US" sz="1600" dirty="0" smtClean="0"/>
              <a:t>x86_64)</a:t>
            </a:r>
            <a:endParaRPr lang="ru-RU" sz="1600" dirty="0" smtClean="0"/>
          </a:p>
          <a:p>
            <a:pPr lvl="1"/>
            <a:r>
              <a:rPr lang="ru-RU" sz="1600" dirty="0" smtClean="0"/>
              <a:t>Версии программы для разных ОС (</a:t>
            </a:r>
            <a:r>
              <a:rPr lang="en-US" sz="1600" dirty="0" smtClean="0"/>
              <a:t>Windows, Linux, OS X)</a:t>
            </a:r>
            <a:endParaRPr lang="ru-RU" sz="1600" dirty="0" smtClean="0"/>
          </a:p>
          <a:p>
            <a:pPr lvl="1"/>
            <a:r>
              <a:rPr lang="ru-RU" sz="1600" dirty="0" smtClean="0"/>
              <a:t>Оптимизированные сборки с поддержкой определенных расширений процессора (</a:t>
            </a:r>
            <a:r>
              <a:rPr lang="en-US" sz="1600" dirty="0" smtClean="0"/>
              <a:t>SSE2 </a:t>
            </a:r>
            <a:r>
              <a:rPr lang="ru-RU" sz="1600" dirty="0" smtClean="0"/>
              <a:t>и пр.)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62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Демонстрация: различные конфигурации библиотеки </a:t>
            </a:r>
            <a:r>
              <a:rPr lang="en-US" sz="3200" dirty="0" smtClean="0"/>
              <a:t>Boost </a:t>
            </a:r>
            <a:r>
              <a:rPr lang="ru-RU" sz="3200" dirty="0" smtClean="0"/>
              <a:t>на сервисе </a:t>
            </a:r>
            <a:r>
              <a:rPr lang="en-US" sz="3200" dirty="0" smtClean="0"/>
              <a:t>Conan.io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60130" y="3422134"/>
            <a:ext cx="382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https://www.conan.io/search?q=boost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1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Итог: конфигурация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344776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Конфигурация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54600" y="1957389"/>
            <a:ext cx="330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Архитектура процессора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Операционная система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Компилятор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Версия компилятора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Параметры компилятора, с которыми скомпилирован модуль: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Debug/Release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Стандартная библиотека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Рантайм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Динамическая/статическая сборка</a:t>
            </a:r>
          </a:p>
          <a:p>
            <a:endParaRPr lang="ru-RU" dirty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241800" y="2070100"/>
            <a:ext cx="508000" cy="3467101"/>
          </a:xfrm>
          <a:prstGeom prst="leftBrace">
            <a:avLst>
              <a:gd name="adj1" fmla="val 30966"/>
              <a:gd name="adj2" fmla="val 489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компиляции кода на </a:t>
            </a:r>
            <a:r>
              <a:rPr lang="en-US" dirty="0" smtClean="0"/>
              <a:t>C/C++</a:t>
            </a:r>
            <a:endParaRPr lang="ru-RU" dirty="0"/>
          </a:p>
        </p:txBody>
      </p:sp>
      <p:pic>
        <p:nvPicPr>
          <p:cNvPr id="3074" name="Picture 2" descr="http://i.stack.imgur.com/18s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88393"/>
            <a:ext cx="5857875" cy="27432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grpSp>
        <p:nvGrpSpPr>
          <p:cNvPr id="9" name="Группа 8"/>
          <p:cNvGrpSpPr/>
          <p:nvPr/>
        </p:nvGrpSpPr>
        <p:grpSpPr>
          <a:xfrm>
            <a:off x="6388100" y="1981200"/>
            <a:ext cx="2540000" cy="2031325"/>
            <a:chOff x="6388100" y="1981200"/>
            <a:chExt cx="2540000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7188200" y="1981200"/>
              <a:ext cx="17399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Обработка директив компилятора (</a:t>
              </a:r>
              <a:r>
                <a:rPr lang="en-US" dirty="0" smtClean="0"/>
                <a:t>#include</a:t>
              </a:r>
              <a:r>
                <a:rPr lang="ru-RU" dirty="0" smtClean="0"/>
                <a:t>, </a:t>
              </a:r>
              <a:r>
                <a:rPr lang="en-US" dirty="0" smtClean="0"/>
                <a:t>#define</a:t>
              </a:r>
              <a:r>
                <a:rPr lang="ru-RU" dirty="0" smtClean="0"/>
                <a:t> и т. д.</a:t>
              </a:r>
              <a:r>
                <a:rPr lang="en-US" dirty="0" smtClean="0"/>
                <a:t>), </a:t>
              </a:r>
              <a:r>
                <a:rPr lang="ru-RU" dirty="0" smtClean="0"/>
                <a:t>удаление комментариев  </a:t>
              </a:r>
              <a:endParaRPr lang="ru-RU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H="1">
              <a:off x="6388100" y="2388393"/>
              <a:ext cx="800101" cy="519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/>
          <p:cNvSpPr/>
          <p:nvPr/>
        </p:nvSpPr>
        <p:spPr>
          <a:xfrm>
            <a:off x="1536700" y="2388393"/>
            <a:ext cx="4851400" cy="71040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Системы управления </a:t>
            </a:r>
            <a:r>
              <a:rPr lang="ru-RU" sz="3200" dirty="0" smtClean="0"/>
              <a:t>сборкой </a:t>
            </a:r>
            <a:r>
              <a:rPr lang="en-US" sz="3200" dirty="0" smtClean="0"/>
              <a:t>(build systems)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689158"/>
              </p:ext>
            </p:extLst>
          </p:nvPr>
        </p:nvGraphicFramePr>
        <p:xfrm>
          <a:off x="628650" y="1392896"/>
          <a:ext cx="7886700" cy="507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54015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Система сборки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Где обычно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используется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Формат файлов, определяющих конфигурацию и процесс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сборки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Примечание</a:t>
                      </a:r>
                      <a:endParaRPr lang="ru-RU" sz="1400" dirty="0"/>
                    </a:p>
                  </a:txBody>
                  <a:tcPr/>
                </a:tc>
              </a:tr>
              <a:tr h="10031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MSBuild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Visual Studio (Windows)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*.</a:t>
                      </a:r>
                      <a:r>
                        <a:rPr lang="en-US" sz="1400" dirty="0" err="1" smtClean="0"/>
                        <a:t>vcxproj</a:t>
                      </a:r>
                      <a:r>
                        <a:rPr lang="en-US" sz="1400" dirty="0" smtClean="0"/>
                        <a:t>, *.</a:t>
                      </a:r>
                      <a:r>
                        <a:rPr lang="en-US" sz="1400" dirty="0" err="1" smtClean="0"/>
                        <a:t>sln</a:t>
                      </a:r>
                      <a:r>
                        <a:rPr lang="en-US" sz="1400" dirty="0" smtClean="0"/>
                        <a:t>, …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</a:t>
                      </a:r>
                      <a:r>
                        <a:rPr lang="ru-RU" sz="1400" baseline="0" dirty="0" smtClean="0"/>
                        <a:t> в </a:t>
                      </a:r>
                      <a:r>
                        <a:rPr lang="en-US" sz="1400" baseline="0" dirty="0" smtClean="0"/>
                        <a:t>VS </a:t>
                      </a:r>
                      <a:r>
                        <a:rPr lang="ru-RU" sz="1400" baseline="0" dirty="0" smtClean="0"/>
                        <a:t>также для </a:t>
                      </a:r>
                      <a:r>
                        <a:rPr lang="en-US" sz="1400" baseline="0" dirty="0" smtClean="0"/>
                        <a:t>C#, Visual Basic </a:t>
                      </a:r>
                      <a:r>
                        <a:rPr lang="ru-RU" sz="1400" baseline="0" dirty="0" smtClean="0"/>
                        <a:t>и др. </a:t>
                      </a:r>
                      <a:r>
                        <a:rPr lang="en-US" sz="1400" baseline="0" dirty="0" err="1" smtClean="0"/>
                        <a:t>.Net</a:t>
                      </a:r>
                      <a:r>
                        <a:rPr lang="en-US" sz="1400" baseline="0" dirty="0" smtClean="0"/>
                        <a:t>-</a:t>
                      </a:r>
                      <a:r>
                        <a:rPr lang="ru-RU" sz="1400" baseline="0" dirty="0" smtClean="0"/>
                        <a:t>языков</a:t>
                      </a:r>
                      <a:endParaRPr lang="ru-RU" sz="1400" dirty="0"/>
                    </a:p>
                  </a:txBody>
                  <a:tcPr/>
                </a:tc>
              </a:tr>
              <a:tr h="5401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*nix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Makefile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Самая старая и простая</a:t>
                      </a:r>
                      <a:r>
                        <a:rPr lang="ru-RU" sz="1400" baseline="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</a:tr>
              <a:tr h="54015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Autotools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*nix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Сложная, устарела</a:t>
                      </a:r>
                      <a:endParaRPr lang="ru-RU" sz="1400" dirty="0"/>
                    </a:p>
                  </a:txBody>
                  <a:tcPr/>
                </a:tc>
              </a:tr>
              <a:tr h="77165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QMake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Qt</a:t>
                      </a:r>
                      <a:r>
                        <a:rPr lang="en-US" sz="1400" dirty="0" smtClean="0"/>
                        <a:t> Creator, </a:t>
                      </a:r>
                      <a:r>
                        <a:rPr lang="ru-RU" sz="1400" dirty="0" smtClean="0"/>
                        <a:t>кроссплатформенная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*.pro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</a:tr>
              <a:tr h="5401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Ninja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кроссплатформенная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Быстрая</a:t>
                      </a:r>
                      <a:endParaRPr lang="ru-RU" sz="1400" dirty="0"/>
                    </a:p>
                  </a:txBody>
                  <a:tcPr/>
                </a:tc>
              </a:tr>
              <a:tr h="4008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Bazel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Open-source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версия внутренней системы сборки </a:t>
                      </a:r>
                      <a:r>
                        <a:rPr lang="en-US" sz="1400" baseline="0" dirty="0" smtClean="0"/>
                        <a:t>Google - Blaze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14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986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“Cross-platform Make”</a:t>
            </a:r>
          </a:p>
          <a:p>
            <a:r>
              <a:rPr lang="ru-RU" dirty="0" smtClean="0"/>
              <a:t>Является </a:t>
            </a:r>
            <a:r>
              <a:rPr lang="ru-RU" i="1" dirty="0" smtClean="0"/>
              <a:t>генератором</a:t>
            </a:r>
            <a:r>
              <a:rPr lang="ru-RU" dirty="0" smtClean="0"/>
              <a:t> файлов для всех основных систем сборки</a:t>
            </a:r>
          </a:p>
          <a:p>
            <a:r>
              <a:rPr lang="ru-RU" dirty="0" smtClean="0"/>
              <a:t>Кросс-платформенный</a:t>
            </a:r>
          </a:p>
          <a:p>
            <a:r>
              <a:rPr lang="ru-RU" dirty="0" smtClean="0"/>
              <a:t>Де-факто стандарт в мире </a:t>
            </a:r>
            <a:r>
              <a:rPr lang="en-US" dirty="0" smtClean="0"/>
              <a:t>C </a:t>
            </a:r>
            <a:r>
              <a:rPr lang="ru-RU" dirty="0" smtClean="0"/>
              <a:t>и </a:t>
            </a:r>
            <a:r>
              <a:rPr lang="en-US" dirty="0" smtClean="0"/>
              <a:t>C++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2" descr="https://cmake.org/wp-content/uploads/2014/06/cmake_logo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63" y="611586"/>
            <a:ext cx="1964531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21809" y="4358759"/>
            <a:ext cx="350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https://cmake.org/documentation/</a:t>
            </a:r>
          </a:p>
        </p:txBody>
      </p:sp>
    </p:spTree>
    <p:extLst>
      <p:ext uri="{BB962C8B-B14F-4D97-AF65-F5344CB8AC3E}">
        <p14:creationId xmlns:p14="http://schemas.microsoft.com/office/powerpoint/2010/main" val="95134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7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Основы:</a:t>
            </a:r>
          </a:p>
          <a:p>
            <a:r>
              <a:rPr lang="ru-RU" sz="1800" dirty="0" smtClean="0"/>
              <a:t>Каждый проект описывается собственным файлом </a:t>
            </a:r>
            <a:r>
              <a:rPr lang="en-US" sz="1800" dirty="0" smtClean="0"/>
              <a:t>CMakeLists.txt, </a:t>
            </a:r>
            <a:r>
              <a:rPr lang="ru-RU" sz="1800" dirty="0" smtClean="0"/>
              <a:t>который должен быть расположен в корне проекта</a:t>
            </a:r>
          </a:p>
          <a:p>
            <a:r>
              <a:rPr lang="ru-RU" sz="1800" dirty="0" smtClean="0"/>
              <a:t>Пользователь настраивает конфигурацию проекта и выбирает предпочитаемую систему сборки и компилятор (</a:t>
            </a:r>
            <a:r>
              <a:rPr lang="en-US" sz="1800" dirty="0" smtClean="0"/>
              <a:t>C</a:t>
            </a:r>
            <a:r>
              <a:rPr lang="en-US" sz="1800" dirty="0"/>
              <a:t>M</a:t>
            </a:r>
            <a:r>
              <a:rPr lang="en-US" sz="1800" dirty="0" smtClean="0"/>
              <a:t>ake </a:t>
            </a:r>
            <a:r>
              <a:rPr lang="ru-RU" sz="1800" dirty="0" smtClean="0"/>
              <a:t>называет их вместе «Генератор»), после чего </a:t>
            </a:r>
            <a:r>
              <a:rPr lang="en-US" sz="1800" dirty="0" smtClean="0"/>
              <a:t>CMake </a:t>
            </a:r>
            <a:r>
              <a:rPr lang="ru-RU" sz="1800" dirty="0" smtClean="0"/>
              <a:t>создает файлы для сборки проекта</a:t>
            </a:r>
            <a:endParaRPr lang="ru-RU" sz="1800" dirty="0"/>
          </a:p>
        </p:txBody>
      </p:sp>
      <p:pic>
        <p:nvPicPr>
          <p:cNvPr id="4" name="Рисунок 2" descr="https://cmake.org/wp-content/uploads/2014/06/cmake_logo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63" y="611586"/>
            <a:ext cx="1964531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90319"/>
              </p:ext>
            </p:extLst>
          </p:nvPr>
        </p:nvGraphicFramePr>
        <p:xfrm>
          <a:off x="628650" y="3928667"/>
          <a:ext cx="78867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1"/>
                <a:gridCol w="3543299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Термин </a:t>
                      </a:r>
                      <a:r>
                        <a:rPr lang="en-US" dirty="0" smtClean="0"/>
                        <a:t>CMake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Пояснение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Соответствующий термин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Visual Studio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Цель</a:t>
                      </a:r>
                      <a:r>
                        <a:rPr lang="ru-RU" baseline="0" dirty="0" smtClean="0"/>
                        <a:t> – либо исполняемый файл </a:t>
                      </a:r>
                      <a:r>
                        <a:rPr lang="en-US" baseline="0" dirty="0" smtClean="0"/>
                        <a:t>(exe), </a:t>
                      </a:r>
                      <a:r>
                        <a:rPr lang="ru-RU" baseline="0" dirty="0" smtClean="0"/>
                        <a:t>либо статическая/динамическая библиотека (</a:t>
                      </a:r>
                      <a:r>
                        <a:rPr lang="en-US" baseline="0" dirty="0" smtClean="0"/>
                        <a:t>lib/</a:t>
                      </a:r>
                      <a:r>
                        <a:rPr lang="en-US" baseline="0" dirty="0" err="1" smtClean="0"/>
                        <a:t>lib+dll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</a:t>
                      </a:r>
                      <a:r>
                        <a:rPr lang="ru-RU" baseline="0" dirty="0" smtClean="0"/>
                        <a:t> – может содержать одну или более целей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файла </a:t>
            </a:r>
            <a:r>
              <a:rPr lang="en-US" dirty="0" smtClean="0"/>
              <a:t>CMakeLists.txt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324100"/>
            <a:ext cx="4124325" cy="609600"/>
          </a:xfrm>
          <a:prstGeom prst="rect">
            <a:avLst/>
          </a:prstGeom>
        </p:spPr>
      </p:pic>
      <p:grpSp>
        <p:nvGrpSpPr>
          <p:cNvPr id="25" name="Группа 24"/>
          <p:cNvGrpSpPr/>
          <p:nvPr/>
        </p:nvGrpSpPr>
        <p:grpSpPr>
          <a:xfrm>
            <a:off x="5043487" y="1530341"/>
            <a:ext cx="3471863" cy="954107"/>
            <a:chOff x="5043487" y="1530341"/>
            <a:chExt cx="3471863" cy="954107"/>
          </a:xfrm>
        </p:grpSpPr>
        <p:cxnSp>
          <p:nvCxnSpPr>
            <p:cNvPr id="8" name="Прямая со стрелкой 7"/>
            <p:cNvCxnSpPr/>
            <p:nvPr/>
          </p:nvCxnSpPr>
          <p:spPr>
            <a:xfrm flipH="1">
              <a:off x="5043487" y="1990725"/>
              <a:ext cx="1123949" cy="33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19825" y="1530341"/>
              <a:ext cx="2295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Минимальная версия </a:t>
              </a:r>
              <a:r>
                <a:rPr lang="en-US" sz="1400" dirty="0" smtClean="0"/>
                <a:t>CMake, </a:t>
              </a:r>
              <a:r>
                <a:rPr lang="ru-RU" sz="1400" dirty="0" smtClean="0"/>
                <a:t>которая должна быть установлена для сборки проекта</a:t>
              </a:r>
              <a:endParaRPr lang="ru-RU" sz="14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86325" y="2552700"/>
            <a:ext cx="3409950" cy="599420"/>
            <a:chOff x="4886325" y="2552700"/>
            <a:chExt cx="3409950" cy="599420"/>
          </a:xfrm>
        </p:grpSpPr>
        <p:cxnSp>
          <p:nvCxnSpPr>
            <p:cNvPr id="12" name="Прямая со стрелкой 11"/>
            <p:cNvCxnSpPr>
              <a:stCxn id="14" idx="1"/>
            </p:cNvCxnSpPr>
            <p:nvPr/>
          </p:nvCxnSpPr>
          <p:spPr>
            <a:xfrm flipH="1" flipV="1">
              <a:off x="4886325" y="2552700"/>
              <a:ext cx="1333500" cy="337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19825" y="2628900"/>
              <a:ext cx="207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Имя проекта (станет именем решения в </a:t>
              </a:r>
              <a:r>
                <a:rPr lang="en-US" sz="1400" dirty="0" smtClean="0"/>
                <a:t>VS)</a:t>
              </a:r>
              <a:endParaRPr lang="ru-RU" sz="1400" dirty="0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5114925" y="2890510"/>
            <a:ext cx="3467099" cy="909310"/>
            <a:chOff x="5114925" y="2890510"/>
            <a:chExt cx="3467099" cy="909310"/>
          </a:xfrm>
        </p:grpSpPr>
        <p:cxnSp>
          <p:nvCxnSpPr>
            <p:cNvPr id="17" name="Прямая со стрелкой 16"/>
            <p:cNvCxnSpPr/>
            <p:nvPr/>
          </p:nvCxnSpPr>
          <p:spPr>
            <a:xfrm flipH="1" flipV="1">
              <a:off x="5114925" y="2890510"/>
              <a:ext cx="1052511" cy="50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43649" y="3276600"/>
              <a:ext cx="223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Создать </a:t>
              </a:r>
              <a:r>
                <a:rPr lang="en-US" sz="1400" dirty="0" smtClean="0"/>
                <a:t>target (</a:t>
              </a:r>
              <a:r>
                <a:rPr lang="ru-RU" sz="1400" dirty="0" smtClean="0"/>
                <a:t>цель) – исполняемый файл. </a:t>
              </a:r>
              <a:endParaRPr lang="ru-RU" sz="1400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1543049" y="2933700"/>
            <a:ext cx="2238375" cy="1090552"/>
            <a:chOff x="1543049" y="2933700"/>
            <a:chExt cx="2238375" cy="1090552"/>
          </a:xfrm>
        </p:grpSpPr>
        <p:sp>
          <p:nvSpPr>
            <p:cNvPr id="19" name="TextBox 18"/>
            <p:cNvSpPr txBox="1"/>
            <p:nvPr/>
          </p:nvSpPr>
          <p:spPr>
            <a:xfrm>
              <a:off x="1543049" y="3501032"/>
              <a:ext cx="223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Имя цели (станет именем проекта в </a:t>
              </a:r>
              <a:r>
                <a:rPr lang="en-US" sz="1400" dirty="0" smtClean="0"/>
                <a:t>VS)</a:t>
              </a:r>
              <a:endParaRPr lang="ru-RU" sz="1400" dirty="0"/>
            </a:p>
          </p:txBody>
        </p:sp>
        <p:cxnSp>
          <p:nvCxnSpPr>
            <p:cNvPr id="22" name="Прямая со стрелкой 21"/>
            <p:cNvCxnSpPr>
              <a:stCxn id="19" idx="0"/>
            </p:cNvCxnSpPr>
            <p:nvPr/>
          </p:nvCxnSpPr>
          <p:spPr>
            <a:xfrm flipV="1">
              <a:off x="2662237" y="2933700"/>
              <a:ext cx="500063" cy="567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3676649" y="2933700"/>
            <a:ext cx="2238375" cy="1521439"/>
            <a:chOff x="3676649" y="2933700"/>
            <a:chExt cx="2238375" cy="1521439"/>
          </a:xfrm>
        </p:grpSpPr>
        <p:sp>
          <p:nvSpPr>
            <p:cNvPr id="20" name="TextBox 19"/>
            <p:cNvSpPr txBox="1"/>
            <p:nvPr/>
          </p:nvSpPr>
          <p:spPr>
            <a:xfrm>
              <a:off x="3676649" y="3501032"/>
              <a:ext cx="22383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Список файлов с исходным кодом, из которых необходимо сформировать цель</a:t>
              </a:r>
              <a:endParaRPr lang="ru-RU" sz="1400" dirty="0"/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4119561" y="2933700"/>
              <a:ext cx="328614" cy="567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2226469" y="1643361"/>
            <a:ext cx="1871661" cy="680739"/>
            <a:chOff x="2226469" y="1643361"/>
            <a:chExt cx="1871661" cy="680739"/>
          </a:xfrm>
        </p:grpSpPr>
        <p:cxnSp>
          <p:nvCxnSpPr>
            <p:cNvPr id="31" name="Прямая со стрелкой 30"/>
            <p:cNvCxnSpPr/>
            <p:nvPr/>
          </p:nvCxnSpPr>
          <p:spPr>
            <a:xfrm>
              <a:off x="3676649" y="1924050"/>
              <a:ext cx="219076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26469" y="1643361"/>
              <a:ext cx="187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Параметр команды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4098129" y="1633865"/>
            <a:ext cx="1871661" cy="690235"/>
            <a:chOff x="4098129" y="1633865"/>
            <a:chExt cx="1871661" cy="690235"/>
          </a:xfrm>
        </p:grpSpPr>
        <p:cxnSp>
          <p:nvCxnSpPr>
            <p:cNvPr id="33" name="Прямая со стрелкой 32"/>
            <p:cNvCxnSpPr/>
            <p:nvPr/>
          </p:nvCxnSpPr>
          <p:spPr>
            <a:xfrm flipH="1">
              <a:off x="4524375" y="1895475"/>
              <a:ext cx="95250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98129" y="1633865"/>
              <a:ext cx="187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1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1" y="1609233"/>
            <a:ext cx="5238750" cy="240982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файла </a:t>
            </a:r>
            <a:r>
              <a:rPr lang="en-US" dirty="0" smtClean="0"/>
              <a:t>CMakeLists.txt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3924300" y="1530341"/>
            <a:ext cx="4591050" cy="858515"/>
            <a:chOff x="3924300" y="1530341"/>
            <a:chExt cx="4591050" cy="858515"/>
          </a:xfrm>
        </p:grpSpPr>
        <p:cxnSp>
          <p:nvCxnSpPr>
            <p:cNvPr id="8" name="Прямая со стрелкой 7"/>
            <p:cNvCxnSpPr/>
            <p:nvPr/>
          </p:nvCxnSpPr>
          <p:spPr>
            <a:xfrm flipH="1">
              <a:off x="3924300" y="1990725"/>
              <a:ext cx="2243137" cy="398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19825" y="1530341"/>
              <a:ext cx="22955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Установка переменных, обозначающих версию проекта</a:t>
              </a:r>
              <a:endParaRPr lang="ru-RU" sz="14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486275" y="2628900"/>
            <a:ext cx="3810000" cy="738664"/>
            <a:chOff x="4486275" y="2628900"/>
            <a:chExt cx="3810000" cy="738664"/>
          </a:xfrm>
        </p:grpSpPr>
        <p:cxnSp>
          <p:nvCxnSpPr>
            <p:cNvPr id="12" name="Прямая со стрелкой 11"/>
            <p:cNvCxnSpPr>
              <a:stCxn id="14" idx="1"/>
            </p:cNvCxnSpPr>
            <p:nvPr/>
          </p:nvCxnSpPr>
          <p:spPr>
            <a:xfrm flipH="1" flipV="1">
              <a:off x="4486275" y="2934796"/>
              <a:ext cx="1733550" cy="6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19825" y="2628900"/>
              <a:ext cx="2076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Добавить цель-библиотеку (станет проектом в </a:t>
              </a:r>
              <a:r>
                <a:rPr lang="en-US" sz="1400" dirty="0" smtClean="0"/>
                <a:t>VS)</a:t>
              </a:r>
              <a:endParaRPr lang="ru-RU" sz="1400" dirty="0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4486275" y="3111602"/>
            <a:ext cx="4029075" cy="1012506"/>
            <a:chOff x="4376739" y="2720347"/>
            <a:chExt cx="4029075" cy="1012506"/>
          </a:xfrm>
        </p:grpSpPr>
        <p:cxnSp>
          <p:nvCxnSpPr>
            <p:cNvPr id="17" name="Прямая со стрелкой 16"/>
            <p:cNvCxnSpPr>
              <a:stCxn id="18" idx="1"/>
            </p:cNvCxnSpPr>
            <p:nvPr/>
          </p:nvCxnSpPr>
          <p:spPr>
            <a:xfrm flipH="1" flipV="1">
              <a:off x="4376739" y="2720347"/>
              <a:ext cx="1790700" cy="64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67439" y="2994189"/>
              <a:ext cx="22383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Создать </a:t>
              </a:r>
              <a:r>
                <a:rPr lang="en-US" sz="1400" dirty="0" smtClean="0"/>
                <a:t>target (</a:t>
              </a:r>
              <a:r>
                <a:rPr lang="ru-RU" sz="1400" dirty="0" smtClean="0"/>
                <a:t>цель) – исполняемый файл. Станет вторым проектом.</a:t>
              </a:r>
              <a:endParaRPr lang="ru-RU" sz="1400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674268" y="3632963"/>
            <a:ext cx="2238375" cy="799780"/>
            <a:chOff x="1543049" y="3009029"/>
            <a:chExt cx="2238375" cy="799780"/>
          </a:xfrm>
        </p:grpSpPr>
        <p:sp>
          <p:nvSpPr>
            <p:cNvPr id="19" name="TextBox 18"/>
            <p:cNvSpPr txBox="1"/>
            <p:nvPr/>
          </p:nvSpPr>
          <p:spPr>
            <a:xfrm>
              <a:off x="1543049" y="3501032"/>
              <a:ext cx="2238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С чем связать</a:t>
              </a:r>
              <a:endParaRPr lang="ru-RU" sz="1400" dirty="0"/>
            </a:p>
          </p:txBody>
        </p:sp>
        <p:cxnSp>
          <p:nvCxnSpPr>
            <p:cNvPr id="22" name="Прямая со стрелкой 21"/>
            <p:cNvCxnSpPr>
              <a:stCxn id="20" idx="3"/>
            </p:cNvCxnSpPr>
            <p:nvPr/>
          </p:nvCxnSpPr>
          <p:spPr>
            <a:xfrm flipV="1">
              <a:off x="2355056" y="3009029"/>
              <a:ext cx="85725" cy="639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2247900" y="3611518"/>
            <a:ext cx="2238375" cy="815079"/>
            <a:chOff x="3676649" y="2993730"/>
            <a:chExt cx="2238375" cy="815079"/>
          </a:xfrm>
        </p:grpSpPr>
        <p:sp>
          <p:nvSpPr>
            <p:cNvPr id="20" name="TextBox 19"/>
            <p:cNvSpPr txBox="1"/>
            <p:nvPr/>
          </p:nvSpPr>
          <p:spPr>
            <a:xfrm>
              <a:off x="3676649" y="3501032"/>
              <a:ext cx="2238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Что связать</a:t>
              </a:r>
              <a:endParaRPr lang="ru-RU" sz="1400" dirty="0"/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 flipV="1">
              <a:off x="4448175" y="2993730"/>
              <a:ext cx="347661" cy="507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5381625" y="3572674"/>
            <a:ext cx="3131343" cy="1103853"/>
            <a:chOff x="5274471" y="2413556"/>
            <a:chExt cx="3131343" cy="1103853"/>
          </a:xfrm>
        </p:grpSpPr>
        <p:cxnSp>
          <p:nvCxnSpPr>
            <p:cNvPr id="31" name="Прямая со стрелкой 30"/>
            <p:cNvCxnSpPr>
              <a:stCxn id="32" idx="1"/>
            </p:cNvCxnSpPr>
            <p:nvPr/>
          </p:nvCxnSpPr>
          <p:spPr>
            <a:xfrm flipH="1" flipV="1">
              <a:off x="5274471" y="2413556"/>
              <a:ext cx="892968" cy="842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167439" y="2994189"/>
              <a:ext cx="223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Связать исполняемый файл с библиотекой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32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4" y="1905000"/>
            <a:ext cx="6351960" cy="2777019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файла </a:t>
            </a:r>
            <a:r>
              <a:rPr lang="en-US" dirty="0" smtClean="0"/>
              <a:t>CMakeLists.txt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5034915" y="2092316"/>
            <a:ext cx="3851910" cy="954107"/>
            <a:chOff x="4663440" y="1530341"/>
            <a:chExt cx="3851910" cy="954107"/>
          </a:xfrm>
        </p:grpSpPr>
        <p:cxnSp>
          <p:nvCxnSpPr>
            <p:cNvPr id="8" name="Прямая со стрелкой 7"/>
            <p:cNvCxnSpPr/>
            <p:nvPr/>
          </p:nvCxnSpPr>
          <p:spPr>
            <a:xfrm flipH="1" flipV="1">
              <a:off x="4663440" y="1708515"/>
              <a:ext cx="1503998" cy="282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19825" y="1530341"/>
              <a:ext cx="2295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Установка переменной, хранящей имя проекта, с использованием значений других переменных</a:t>
              </a:r>
              <a:endParaRPr lang="ru-RU" sz="14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6055996" y="2792345"/>
            <a:ext cx="2611754" cy="1568081"/>
            <a:chOff x="5684521" y="2230370"/>
            <a:chExt cx="2611754" cy="1568081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H="1" flipV="1">
              <a:off x="5684521" y="2230370"/>
              <a:ext cx="590072" cy="387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19825" y="2628900"/>
              <a:ext cx="20764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Переменная может хранить список значений (в данном случае – это названия модулей)</a:t>
              </a:r>
              <a:endParaRPr lang="ru-RU" sz="1400" dirty="0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000125" y="3092381"/>
            <a:ext cx="7829549" cy="2207100"/>
            <a:chOff x="711996" y="2201147"/>
            <a:chExt cx="7636667" cy="2145104"/>
          </a:xfrm>
        </p:grpSpPr>
        <p:cxnSp>
          <p:nvCxnSpPr>
            <p:cNvPr id="17" name="Прямая со стрелкой 16"/>
            <p:cNvCxnSpPr>
              <a:stCxn id="18" idx="1"/>
            </p:cNvCxnSpPr>
            <p:nvPr/>
          </p:nvCxnSpPr>
          <p:spPr>
            <a:xfrm flipH="1" flipV="1">
              <a:off x="711996" y="2201147"/>
              <a:ext cx="5398292" cy="1775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0288" y="3607587"/>
              <a:ext cx="22383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Найти внешнюю библиотеку и получить из нее нужные нам модули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27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компиляции кода на </a:t>
            </a:r>
            <a:r>
              <a:rPr lang="en-US" dirty="0" smtClean="0"/>
              <a:t>C/C++</a:t>
            </a:r>
            <a:endParaRPr lang="ru-RU" dirty="0"/>
          </a:p>
        </p:txBody>
      </p:sp>
      <p:pic>
        <p:nvPicPr>
          <p:cNvPr id="3074" name="Picture 2" descr="http://i.stack.imgur.com/18s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88393"/>
            <a:ext cx="5857875" cy="27432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grpSp>
        <p:nvGrpSpPr>
          <p:cNvPr id="9" name="Группа 8"/>
          <p:cNvGrpSpPr/>
          <p:nvPr/>
        </p:nvGrpSpPr>
        <p:grpSpPr>
          <a:xfrm>
            <a:off x="6486525" y="2578100"/>
            <a:ext cx="2441575" cy="1600438"/>
            <a:chOff x="6486525" y="1981200"/>
            <a:chExt cx="2441575" cy="1600438"/>
          </a:xfrm>
        </p:grpSpPr>
        <p:sp>
          <p:nvSpPr>
            <p:cNvPr id="4" name="TextBox 3"/>
            <p:cNvSpPr txBox="1"/>
            <p:nvPr/>
          </p:nvSpPr>
          <p:spPr>
            <a:xfrm>
              <a:off x="7188200" y="1981200"/>
              <a:ext cx="17399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Преобразование исходного кода программы на языке программирования в код на языке ассемблера</a:t>
              </a:r>
              <a:endParaRPr lang="ru-RU" sz="1400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H="1">
              <a:off x="6486525" y="2388393"/>
              <a:ext cx="701675" cy="469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 9"/>
          <p:cNvSpPr/>
          <p:nvPr/>
        </p:nvSpPr>
        <p:spPr>
          <a:xfrm>
            <a:off x="723900" y="3086100"/>
            <a:ext cx="5762625" cy="77549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компиляции кода на </a:t>
            </a:r>
            <a:r>
              <a:rPr lang="en-US" dirty="0" smtClean="0"/>
              <a:t>C/C++</a:t>
            </a:r>
            <a:endParaRPr lang="ru-RU" dirty="0"/>
          </a:p>
        </p:txBody>
      </p:sp>
      <p:pic>
        <p:nvPicPr>
          <p:cNvPr id="3074" name="Picture 2" descr="http://i.stack.imgur.com/18s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88393"/>
            <a:ext cx="5857875" cy="27432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grpSp>
        <p:nvGrpSpPr>
          <p:cNvPr id="9" name="Группа 8"/>
          <p:cNvGrpSpPr/>
          <p:nvPr/>
        </p:nvGrpSpPr>
        <p:grpSpPr>
          <a:xfrm>
            <a:off x="6248400" y="3035300"/>
            <a:ext cx="2679700" cy="1169551"/>
            <a:chOff x="6248400" y="1981200"/>
            <a:chExt cx="267970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7188200" y="1981200"/>
              <a:ext cx="17399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Генерация объектного (машинного) кода из кода на языке ассемблера</a:t>
              </a:r>
              <a:endParaRPr lang="ru-RU" sz="1400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H="1">
              <a:off x="6248400" y="2388393"/>
              <a:ext cx="939801" cy="507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 9"/>
          <p:cNvSpPr/>
          <p:nvPr/>
        </p:nvSpPr>
        <p:spPr>
          <a:xfrm>
            <a:off x="1282700" y="3594496"/>
            <a:ext cx="4851400" cy="8124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4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компиляции кода на </a:t>
            </a:r>
            <a:r>
              <a:rPr lang="en-US" dirty="0"/>
              <a:t>C/C++</a:t>
            </a:r>
            <a:endParaRPr lang="ru-RU" dirty="0"/>
          </a:p>
        </p:txBody>
      </p:sp>
      <p:pic>
        <p:nvPicPr>
          <p:cNvPr id="3074" name="Picture 2" descr="http://i.stack.imgur.com/18s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88393"/>
            <a:ext cx="5857875" cy="27432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grpSp>
        <p:nvGrpSpPr>
          <p:cNvPr id="9" name="Группа 8"/>
          <p:cNvGrpSpPr/>
          <p:nvPr/>
        </p:nvGrpSpPr>
        <p:grpSpPr>
          <a:xfrm>
            <a:off x="5956300" y="3594100"/>
            <a:ext cx="2844800" cy="2031325"/>
            <a:chOff x="6083300" y="1981200"/>
            <a:chExt cx="2844800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7188200" y="1981200"/>
              <a:ext cx="17399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Сборка объектного кода программы с объектным кодом подключаемых статических библиотек, формирование исполняемых файлов</a:t>
              </a:r>
              <a:endParaRPr lang="ru-RU" sz="1400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H="1">
              <a:off x="6083300" y="2388393"/>
              <a:ext cx="1104902" cy="532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 9"/>
          <p:cNvSpPr/>
          <p:nvPr/>
        </p:nvSpPr>
        <p:spPr>
          <a:xfrm>
            <a:off x="866774" y="4191000"/>
            <a:ext cx="5089525" cy="77396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66774" y="5505510"/>
            <a:ext cx="5510934" cy="83099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tx1"/>
                </a:solidFill>
              </a:rPr>
              <a:t>Цель этапа </a:t>
            </a:r>
            <a:r>
              <a:rPr lang="ru-RU" sz="1600" b="1" dirty="0">
                <a:solidFill>
                  <a:schemeClr val="tx1"/>
                </a:solidFill>
              </a:rPr>
              <a:t>сборки</a:t>
            </a:r>
            <a:r>
              <a:rPr lang="ru-RU" sz="1600" dirty="0">
                <a:solidFill>
                  <a:schemeClr val="tx1"/>
                </a:solidFill>
              </a:rPr>
              <a:t>: обеспечить доступность объектного кода всех функций (как внутренних, так и внешних), которые </a:t>
            </a:r>
            <a:r>
              <a:rPr lang="ru-RU" sz="1600" dirty="0" smtClean="0">
                <a:solidFill>
                  <a:schemeClr val="tx1"/>
                </a:solidFill>
              </a:rPr>
              <a:t>могут вызываться в процессе работы программы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компиляции кода на </a:t>
            </a:r>
            <a:r>
              <a:rPr lang="en-US" dirty="0"/>
              <a:t>C/C++</a:t>
            </a:r>
            <a:endParaRPr lang="ru-RU" dirty="0"/>
          </a:p>
        </p:txBody>
      </p:sp>
      <p:pic>
        <p:nvPicPr>
          <p:cNvPr id="3074" name="Picture 2" descr="http://i.stack.imgur.com/18s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88393"/>
            <a:ext cx="5857875" cy="27432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1206500" y="5506132"/>
            <a:ext cx="547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Демонстрация промежуточных файлов на примере компилятора </a:t>
            </a:r>
            <a:r>
              <a:rPr lang="en-US" b="1" dirty="0" err="1" smtClean="0"/>
              <a:t>gcc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624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Отбрасывание информации</a:t>
            </a:r>
            <a:r>
              <a:rPr lang="en-US" sz="3600" dirty="0" smtClean="0"/>
              <a:t> </a:t>
            </a:r>
            <a:r>
              <a:rPr lang="ru-RU" sz="3600" dirty="0" smtClean="0"/>
              <a:t>в процессе компиляции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38850" y="1922147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Директивы препроцессора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038850" y="2426569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Информация о пространствах имен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9" y="1547811"/>
            <a:ext cx="5933591" cy="53101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8850" y="3207990"/>
            <a:ext cx="239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Информация о типах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038850" y="371241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038850" y="4721256"/>
            <a:ext cx="250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Перечень аргументов каждой функции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038850" y="5502677"/>
            <a:ext cx="250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038850" y="6007100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Классы, модификаторы доступа (</a:t>
            </a:r>
            <a:r>
              <a:rPr lang="en-US" dirty="0" smtClean="0"/>
              <a:t>private, public)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038850" y="4216834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Тела функций (инструкции)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Отбрасывание информации</a:t>
            </a:r>
            <a:r>
              <a:rPr lang="en-US" sz="3600" dirty="0" smtClean="0"/>
              <a:t> </a:t>
            </a:r>
            <a:r>
              <a:rPr lang="ru-RU" sz="3600" dirty="0" smtClean="0"/>
              <a:t>в процессе компиляции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38850" y="1922147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trike="sngStrike" dirty="0" smtClean="0"/>
              <a:t>Директивы препроцессора</a:t>
            </a:r>
            <a:endParaRPr lang="ru-RU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6038850" y="2426569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trike="sngStrike" dirty="0" smtClean="0"/>
              <a:t>Информация о пространствах имен</a:t>
            </a:r>
            <a:endParaRPr lang="ru-RU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6038850" y="3207990"/>
            <a:ext cx="239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trike="sngStrike" dirty="0" smtClean="0"/>
              <a:t>Информация о типах</a:t>
            </a:r>
            <a:endParaRPr lang="ru-RU" strike="sngStrike" dirty="0"/>
          </a:p>
        </p:txBody>
      </p:sp>
      <p:sp>
        <p:nvSpPr>
          <p:cNvPr id="20" name="TextBox 19"/>
          <p:cNvSpPr txBox="1"/>
          <p:nvPr/>
        </p:nvSpPr>
        <p:spPr>
          <a:xfrm>
            <a:off x="6038850" y="371241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Имена функций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38850" y="4721256"/>
            <a:ext cx="250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trike="sngStrike" dirty="0" smtClean="0"/>
              <a:t>Перечень аргументов каждой функции</a:t>
            </a:r>
            <a:endParaRPr lang="ru-RU" strike="sngStrike" dirty="0"/>
          </a:p>
        </p:txBody>
      </p:sp>
      <p:sp>
        <p:nvSpPr>
          <p:cNvPr id="22" name="TextBox 21"/>
          <p:cNvSpPr txBox="1"/>
          <p:nvPr/>
        </p:nvSpPr>
        <p:spPr>
          <a:xfrm>
            <a:off x="6038850" y="5502677"/>
            <a:ext cx="250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trike="sngStrike" dirty="0" smtClean="0"/>
              <a:t>Комментарии</a:t>
            </a:r>
            <a:endParaRPr lang="ru-RU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6038850" y="6007100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trike="sngStrike" dirty="0" smtClean="0"/>
              <a:t>Классы, модификаторы доступа (</a:t>
            </a:r>
            <a:r>
              <a:rPr lang="en-US" strike="sngStrike" dirty="0" smtClean="0"/>
              <a:t>private, public)</a:t>
            </a:r>
            <a:endParaRPr lang="ru-RU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6038850" y="4216834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Тела функций (инструкции)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3" y="1544000"/>
            <a:ext cx="4181218" cy="51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5052"/>
            <a:ext cx="7886700" cy="4351338"/>
          </a:xfrm>
        </p:spPr>
        <p:txBody>
          <a:bodyPr/>
          <a:lstStyle/>
          <a:p>
            <a:r>
              <a:rPr lang="ru-RU" dirty="0" smtClean="0"/>
              <a:t>Зачем нужны типы, если они все равно отбрасываются?</a:t>
            </a:r>
          </a:p>
          <a:p>
            <a:r>
              <a:rPr lang="ru-RU" dirty="0" smtClean="0"/>
              <a:t>Аналогично, про классы и пространства имен</a:t>
            </a:r>
          </a:p>
          <a:p>
            <a:r>
              <a:rPr lang="ru-RU" dirty="0" smtClean="0"/>
              <a:t>Откуда отладчик (</a:t>
            </a:r>
            <a:r>
              <a:rPr lang="en-US" dirty="0" smtClean="0"/>
              <a:t>Debugger) </a:t>
            </a:r>
            <a:r>
              <a:rPr lang="ru-RU" dirty="0" smtClean="0"/>
              <a:t>во время исполнения программы знает, как называются переменные и какой тип они имеют</a:t>
            </a:r>
            <a:r>
              <a:rPr lang="en-US" dirty="0" smtClean="0"/>
              <a:t>?</a:t>
            </a:r>
          </a:p>
          <a:p>
            <a:r>
              <a:rPr lang="ru-RU" dirty="0" smtClean="0"/>
              <a:t>Почему в </a:t>
            </a:r>
            <a:r>
              <a:rPr lang="en-US" dirty="0" smtClean="0"/>
              <a:t>Release-</a:t>
            </a:r>
            <a:r>
              <a:rPr lang="ru-RU" dirty="0" smtClean="0"/>
              <a:t>режиме </a:t>
            </a:r>
            <a:r>
              <a:rPr lang="ru-RU" dirty="0"/>
              <a:t>отладка </a:t>
            </a:r>
            <a:r>
              <a:rPr lang="ru-RU" dirty="0" smtClean="0"/>
              <a:t>затруднена?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</TotalTime>
  <Words>1246</Words>
  <Application>Microsoft Office PowerPoint</Application>
  <PresentationFormat>Экран (4:3)</PresentationFormat>
  <Paragraphs>217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Процесс компиляции кода на C/C++</vt:lpstr>
      <vt:lpstr>Процесс компиляции кода на C/C++</vt:lpstr>
      <vt:lpstr>Процесс компиляции кода на C/C++</vt:lpstr>
      <vt:lpstr>Процесс компиляции кода на C/C++</vt:lpstr>
      <vt:lpstr>Процесс компиляции кода на C/C++</vt:lpstr>
      <vt:lpstr>Отбрасывание информации в процессе компиляции</vt:lpstr>
      <vt:lpstr>Отбрасывание информации в процессе компиляции</vt:lpstr>
      <vt:lpstr>Дополнительные вопросы</vt:lpstr>
      <vt:lpstr>Compile-time и Runtime</vt:lpstr>
      <vt:lpstr>Статическое и динамическое подключение библиотек</vt:lpstr>
      <vt:lpstr>Статическое и динамическое подключение библиотек</vt:lpstr>
      <vt:lpstr>Итоги: сборка</vt:lpstr>
      <vt:lpstr>Трудности, возникающие при сборке</vt:lpstr>
      <vt:lpstr>Новые термины</vt:lpstr>
      <vt:lpstr>Новые термины</vt:lpstr>
      <vt:lpstr>Новые термины</vt:lpstr>
      <vt:lpstr>Демонстрация: различные конфигурации библиотеки Boost на сервисе Conan.io</vt:lpstr>
      <vt:lpstr>Итог: конфигурация</vt:lpstr>
      <vt:lpstr>Системы управления сборкой (build systems)</vt:lpstr>
      <vt:lpstr>CMake</vt:lpstr>
      <vt:lpstr>CMake</vt:lpstr>
      <vt:lpstr>Пример файла CMakeLists.txt</vt:lpstr>
      <vt:lpstr>Пример файла CMakeLists.txt</vt:lpstr>
      <vt:lpstr>Пример файла CMakeLists.txt</vt:lpstr>
    </vt:vector>
  </TitlesOfParts>
  <Company>BMSTU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Kh</dc:creator>
  <cp:lastModifiedBy>Sergey Kh</cp:lastModifiedBy>
  <cp:revision>39</cp:revision>
  <dcterms:created xsi:type="dcterms:W3CDTF">2016-04-13T12:25:22Z</dcterms:created>
  <dcterms:modified xsi:type="dcterms:W3CDTF">2016-04-14T12:49:16Z</dcterms:modified>
</cp:coreProperties>
</file>