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53" d="100"/>
          <a:sy n="53" d="100"/>
        </p:scale>
        <p:origin x="3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1738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Дата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r>
              <a:t>«Место ввода цитаты».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>
                <a:solidFill>
                  <a:srgbClr val="5C86B9"/>
                </a:solidFill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Дата</a:t>
            </a:r>
          </a:p>
        </p:txBody>
      </p:sp>
      <p:sp>
        <p:nvSpPr>
          <p:cNvPr id="28" name="Shape 28"/>
          <p:cNvSpPr>
            <a:spLocks noGrp="1"/>
          </p:cNvSpPr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Центр </a:t>
            </a:r>
            <a:r>
              <a:rPr lang="ru-RU" dirty="0" err="1"/>
              <a:t>розвитку</a:t>
            </a:r>
            <a:r>
              <a:rPr lang="ru-RU" dirty="0"/>
              <a:t> для </a:t>
            </a:r>
            <a:r>
              <a:rPr lang="ru-RU" dirty="0" err="1"/>
              <a:t>обдарованих</a:t>
            </a:r>
            <a:r>
              <a:rPr lang="ru-RU" dirty="0"/>
              <a:t> дітей</a:t>
            </a:r>
            <a:endParaRPr dirty="0"/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the Future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108177208_1914x162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1821" r="2175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355600" y="956680"/>
            <a:ext cx="5816600" cy="42122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49148">
              <a:spcBef>
                <a:spcPts val="2400"/>
              </a:spcBef>
              <a:defRPr sz="2350" spc="0">
                <a:solidFill>
                  <a:schemeClr val="accent1">
                    <a:hueOff val="228644"/>
                    <a:lumOff val="-9058"/>
                  </a:scheme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 lang="ru-RU" dirty="0"/>
              <a:t>У </a:t>
            </a:r>
            <a:r>
              <a:rPr lang="uk-UA" dirty="0" smtClean="0"/>
              <a:t>деяких</a:t>
            </a:r>
            <a:r>
              <a:rPr lang="ru-RU" dirty="0" smtClean="0"/>
              <a:t> </a:t>
            </a:r>
            <a:r>
              <a:rPr lang="ru-RU" dirty="0"/>
              <a:t>дітей є Дар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Талант, </a:t>
            </a:r>
            <a:r>
              <a:rPr lang="uk-UA" dirty="0" smtClean="0"/>
              <a:t>який</a:t>
            </a:r>
            <a:r>
              <a:rPr lang="ru-RU" dirty="0" smtClean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згаснути</a:t>
            </a:r>
            <a:r>
              <a:rPr lang="ru-RU" dirty="0"/>
              <a:t> в </a:t>
            </a:r>
            <a:r>
              <a:rPr lang="ru-RU" dirty="0" err="1"/>
              <a:t>забутті</a:t>
            </a:r>
            <a:r>
              <a:rPr lang="ru-RU" dirty="0"/>
              <a:t> і </a:t>
            </a:r>
            <a:r>
              <a:rPr lang="ru-RU" dirty="0" err="1"/>
              <a:t>звичної</a:t>
            </a:r>
            <a:r>
              <a:rPr lang="ru-RU" dirty="0"/>
              <a:t> </a:t>
            </a:r>
            <a:r>
              <a:rPr lang="ru-RU" dirty="0" err="1"/>
              <a:t>метушні</a:t>
            </a:r>
            <a:r>
              <a:rPr lang="ru-RU" dirty="0"/>
              <a:t> </a:t>
            </a:r>
            <a:r>
              <a:rPr lang="ru-RU" dirty="0" err="1"/>
              <a:t>байдужості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розкритися</a:t>
            </a:r>
            <a:r>
              <a:rPr lang="ru-RU" dirty="0"/>
              <a:t> і </a:t>
            </a:r>
            <a:r>
              <a:rPr lang="ru-RU" dirty="0" err="1"/>
              <a:t>назавжди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долю.</a:t>
            </a:r>
            <a:endParaRPr dirty="0" smtClean="0"/>
          </a:p>
          <a:p>
            <a:pPr defTabSz="549148">
              <a:spcBef>
                <a:spcPts val="2400"/>
              </a:spcBef>
              <a:defRPr sz="2350" spc="0">
                <a:solidFill>
                  <a:schemeClr val="accent1">
                    <a:hueOff val="228644"/>
                    <a:lumOff val="-9058"/>
                  </a:scheme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 lang="ru-RU" dirty="0"/>
              <a:t>Ми </a:t>
            </a:r>
            <a:r>
              <a:rPr lang="ru-RU" dirty="0" err="1"/>
              <a:t>прагнемо</a:t>
            </a:r>
            <a:r>
              <a:rPr lang="ru-RU" dirty="0"/>
              <a:t> </a:t>
            </a:r>
            <a:r>
              <a:rPr lang="ru-RU" dirty="0" err="1"/>
              <a:t>дати</a:t>
            </a:r>
            <a:r>
              <a:rPr lang="ru-RU" dirty="0"/>
              <a:t> шанс </a:t>
            </a:r>
            <a:r>
              <a:rPr lang="ru-RU" dirty="0" err="1"/>
              <a:t>цим</a:t>
            </a:r>
            <a:r>
              <a:rPr lang="ru-RU" dirty="0"/>
              <a:t> </a:t>
            </a:r>
            <a:r>
              <a:rPr lang="ru-RU" dirty="0" err="1"/>
              <a:t>дітям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Дар і </a:t>
            </a:r>
            <a:r>
              <a:rPr lang="ru-RU" dirty="0" err="1"/>
              <a:t>зробити</a:t>
            </a:r>
            <a:r>
              <a:rPr lang="ru-RU" dirty="0"/>
              <a:t> наш </a:t>
            </a:r>
            <a:r>
              <a:rPr lang="ru-RU" dirty="0" err="1"/>
              <a:t>світ</a:t>
            </a:r>
            <a:r>
              <a:rPr lang="ru-RU" dirty="0"/>
              <a:t> </a:t>
            </a:r>
            <a:r>
              <a:rPr lang="ru-RU" dirty="0" err="1"/>
              <a:t>кращим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Приєднуйтесь</a:t>
            </a:r>
            <a:r>
              <a:rPr lang="ru-RU" dirty="0"/>
              <a:t> до нас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Створюйте</a:t>
            </a:r>
            <a:r>
              <a:rPr lang="ru-RU" dirty="0"/>
              <a:t> </a:t>
            </a:r>
            <a:r>
              <a:rPr lang="ru-RU" dirty="0" err="1"/>
              <a:t>Майбутнє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57200">
              <a:spcBef>
                <a:spcPts val="0"/>
              </a:spcBef>
              <a:defRPr sz="2300" b="1" i="1">
                <a:solidFill>
                  <a:schemeClr val="accent1">
                    <a:hueOff val="109193"/>
                    <a:satOff val="-4874"/>
                    <a:lumOff val="12971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 defTabSz="457200">
              <a:spcBef>
                <a:spcPts val="0"/>
              </a:spcBef>
              <a:defRPr sz="2300" b="1" i="1">
                <a:solidFill>
                  <a:schemeClr val="accent1">
                    <a:hueOff val="109193"/>
                    <a:satOff val="-4874"/>
                    <a:lumOff val="12971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 defTabSz="457200">
              <a:spcBef>
                <a:spcPts val="0"/>
              </a:spcBef>
              <a:defRPr sz="2300" b="1" i="1">
                <a:solidFill>
                  <a:schemeClr val="accent1">
                    <a:hueOff val="109193"/>
                    <a:satOff val="-4874"/>
                    <a:lumOff val="12971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 defTabSz="457200">
              <a:lnSpc>
                <a:spcPct val="150000"/>
              </a:lnSpc>
              <a:spcBef>
                <a:spcPts val="0"/>
              </a:spcBef>
              <a:defRPr sz="2300">
                <a:solidFill>
                  <a:schemeClr val="accent1">
                    <a:hueOff val="109193"/>
                    <a:satOff val="-4874"/>
                    <a:lumOff val="12971"/>
                  </a:schemeClr>
                </a:solidFill>
              </a:defRPr>
            </a:pPr>
            <a:r>
              <a:rPr dirty="0" smtClean="0"/>
              <a:t>«</a:t>
            </a:r>
            <a:r>
              <a:rPr lang="ru-RU" dirty="0"/>
              <a:t>Талант великих душ є </a:t>
            </a:r>
            <a:r>
              <a:rPr lang="ru-RU" dirty="0" err="1"/>
              <a:t>дізнаватися</a:t>
            </a:r>
            <a:r>
              <a:rPr lang="ru-RU" dirty="0"/>
              <a:t> </a:t>
            </a:r>
            <a:r>
              <a:rPr lang="ru-RU" dirty="0" err="1"/>
              <a:t>велике</a:t>
            </a:r>
            <a:r>
              <a:rPr lang="ru-RU" dirty="0"/>
              <a:t> в </a:t>
            </a:r>
            <a:r>
              <a:rPr lang="ru-RU" dirty="0" err="1"/>
              <a:t>інших</a:t>
            </a:r>
            <a:r>
              <a:rPr lang="ru-RU" dirty="0"/>
              <a:t> людях</a:t>
            </a:r>
            <a:r>
              <a:rPr dirty="0" smtClean="0"/>
              <a:t>»</a:t>
            </a:r>
            <a:endParaRPr dirty="0"/>
          </a:p>
          <a:p>
            <a:pPr algn="r" defTabSz="457200">
              <a:lnSpc>
                <a:spcPct val="150000"/>
              </a:lnSpc>
              <a:spcBef>
                <a:spcPts val="0"/>
              </a:spcBef>
              <a:defRPr sz="2300" b="1" i="1">
                <a:solidFill>
                  <a:schemeClr val="accent1">
                    <a:hueOff val="109193"/>
                    <a:satOff val="-4874"/>
                    <a:lumOff val="12971"/>
                  </a:schemeClr>
                </a:solidFill>
              </a:defRPr>
            </a:pPr>
            <a:r>
              <a:rPr dirty="0" smtClean="0"/>
              <a:t>-</a:t>
            </a:r>
            <a:r>
              <a:rPr lang="ru-RU" sz="2300" dirty="0"/>
              <a:t> Н. М. </a:t>
            </a:r>
            <a:r>
              <a:rPr lang="ru-RU" sz="2300" dirty="0" err="1"/>
              <a:t>Карамзін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Центр </a:t>
            </a:r>
            <a:r>
              <a:rPr lang="ru-RU" dirty="0" err="1"/>
              <a:t>розвитку</a:t>
            </a:r>
            <a:r>
              <a:rPr lang="ru-RU" dirty="0"/>
              <a:t> для </a:t>
            </a:r>
            <a:r>
              <a:rPr lang="ru-RU" dirty="0" err="1"/>
              <a:t>обдарованих</a:t>
            </a:r>
            <a:r>
              <a:rPr lang="ru-RU" dirty="0"/>
              <a:t> дітей</a:t>
            </a:r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Наша </a:t>
            </a:r>
            <a:r>
              <a:rPr lang="ru-RU" dirty="0" err="1"/>
              <a:t>місія</a:t>
            </a:r>
            <a:r>
              <a:rPr lang="ru-RU" dirty="0"/>
              <a:t> -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, в </a:t>
            </a:r>
            <a:r>
              <a:rPr lang="ru-RU" dirty="0" smtClean="0"/>
              <a:t>як</a:t>
            </a:r>
            <a:r>
              <a:rPr lang="uk-UA" dirty="0" err="1" smtClean="0"/>
              <a:t>ому</a:t>
            </a:r>
            <a:r>
              <a:rPr lang="ru-RU" dirty="0" smtClean="0"/>
              <a:t> </a:t>
            </a:r>
            <a:r>
              <a:rPr lang="ru-RU" dirty="0" err="1" smtClean="0"/>
              <a:t>високообдаровані</a:t>
            </a:r>
            <a:r>
              <a:rPr lang="ru-RU" dirty="0" smtClean="0"/>
              <a:t> </a:t>
            </a:r>
            <a:r>
              <a:rPr lang="ru-RU" dirty="0" err="1"/>
              <a:t>діти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проявити</a:t>
            </a:r>
            <a:r>
              <a:rPr lang="ru-RU" dirty="0"/>
              <a:t>, </a:t>
            </a:r>
            <a:r>
              <a:rPr lang="ru-RU" dirty="0" err="1"/>
              <a:t>розвинути</a:t>
            </a:r>
            <a:r>
              <a:rPr lang="ru-RU" dirty="0"/>
              <a:t> і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таланти</a:t>
            </a:r>
            <a:r>
              <a:rPr lang="ru-RU" dirty="0"/>
              <a:t>, </a:t>
            </a:r>
            <a:r>
              <a:rPr lang="ru-RU" dirty="0" err="1"/>
              <a:t>втіливши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у </a:t>
            </a:r>
            <a:r>
              <a:rPr lang="ru-RU" dirty="0" err="1"/>
              <a:t>реальні</a:t>
            </a:r>
            <a:r>
              <a:rPr lang="ru-RU" dirty="0"/>
              <a:t> </a:t>
            </a:r>
            <a:r>
              <a:rPr lang="ru-RU" dirty="0" err="1"/>
              <a:t>шедеври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6"/>
          <p:cNvGrpSpPr/>
          <p:nvPr/>
        </p:nvGrpSpPr>
        <p:grpSpPr>
          <a:xfrm>
            <a:off x="2019299" y="7239000"/>
            <a:ext cx="2083794" cy="2084835"/>
            <a:chOff x="0" y="0"/>
            <a:chExt cx="2083792" cy="2084833"/>
          </a:xfrm>
        </p:grpSpPr>
        <p:sp>
          <p:nvSpPr>
            <p:cNvPr id="145" name="Shape 145"/>
            <p:cNvSpPr/>
            <p:nvPr/>
          </p:nvSpPr>
          <p:spPr>
            <a:xfrm>
              <a:off x="25400" y="25400"/>
              <a:ext cx="2032993" cy="20340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54750"/>
                      <a:satOff val="-1697"/>
                      <a:lumOff val="-18038"/>
                    </a:schemeClr>
                  </a:solidFill>
                </a:defRPr>
              </a:lvl1pPr>
            </a:lstStyle>
            <a:p>
              <a:r>
                <a:rPr sz="2500"/>
                <a:t>Меценат</a:t>
              </a:r>
            </a:p>
          </p:txBody>
        </p:sp>
        <p:pic>
          <p:nvPicPr>
            <p:cNvPr id="144" name="Рисунок 143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083794" cy="2084835"/>
            </a:xfrm>
            <a:prstGeom prst="rect">
              <a:avLst/>
            </a:prstGeom>
            <a:effectLst/>
          </p:spPr>
        </p:pic>
      </p:grpSp>
      <p:grpSp>
        <p:nvGrpSpPr>
          <p:cNvPr id="149" name="Group 149"/>
          <p:cNvGrpSpPr/>
          <p:nvPr/>
        </p:nvGrpSpPr>
        <p:grpSpPr>
          <a:xfrm>
            <a:off x="5460503" y="437400"/>
            <a:ext cx="2083794" cy="2084835"/>
            <a:chOff x="0" y="0"/>
            <a:chExt cx="2083792" cy="2084833"/>
          </a:xfrm>
        </p:grpSpPr>
        <p:sp>
          <p:nvSpPr>
            <p:cNvPr id="148" name="Shape 148"/>
            <p:cNvSpPr/>
            <p:nvPr/>
          </p:nvSpPr>
          <p:spPr>
            <a:xfrm>
              <a:off x="25400" y="25400"/>
              <a:ext cx="2032993" cy="20340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54750"/>
                      <a:satOff val="-1697"/>
                      <a:lumOff val="-18038"/>
                    </a:schemeClr>
                  </a:solidFill>
                </a:defRPr>
              </a:lvl1pPr>
            </a:lstStyle>
            <a:p>
              <a:r>
                <a:rPr sz="2500"/>
                <a:t>Талант</a:t>
              </a:r>
            </a:p>
          </p:txBody>
        </p:sp>
        <p:pic>
          <p:nvPicPr>
            <p:cNvPr id="147" name="Рисунок 146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083794" cy="2084835"/>
            </a:xfrm>
            <a:prstGeom prst="rect">
              <a:avLst/>
            </a:prstGeom>
            <a:effectLst/>
          </p:spPr>
        </p:pic>
      </p:grpSp>
      <p:grpSp>
        <p:nvGrpSpPr>
          <p:cNvPr id="152" name="Group 152"/>
          <p:cNvGrpSpPr/>
          <p:nvPr/>
        </p:nvGrpSpPr>
        <p:grpSpPr>
          <a:xfrm>
            <a:off x="8889999" y="7239000"/>
            <a:ext cx="2083794" cy="2084835"/>
            <a:chOff x="0" y="0"/>
            <a:chExt cx="2083792" cy="2084833"/>
          </a:xfrm>
        </p:grpSpPr>
        <p:sp>
          <p:nvSpPr>
            <p:cNvPr id="151" name="Shape 151"/>
            <p:cNvSpPr/>
            <p:nvPr/>
          </p:nvSpPr>
          <p:spPr>
            <a:xfrm>
              <a:off x="25400" y="25400"/>
              <a:ext cx="2032993" cy="20340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54750"/>
                      <a:satOff val="-1697"/>
                      <a:lumOff val="-18038"/>
                    </a:schemeClr>
                  </a:solidFill>
                </a:defRPr>
              </a:lvl1pPr>
            </a:lstStyle>
            <a:p>
              <a:r>
                <a:rPr sz="2500"/>
                <a:t>Педагог</a:t>
              </a:r>
            </a:p>
          </p:txBody>
        </p:sp>
        <p:pic>
          <p:nvPicPr>
            <p:cNvPr id="150" name="Рисунок 149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083794" cy="2084835"/>
            </a:xfrm>
            <a:prstGeom prst="rect">
              <a:avLst/>
            </a:prstGeom>
            <a:effectLst/>
          </p:spPr>
        </p:pic>
      </p:grpSp>
      <p:pic>
        <p:nvPicPr>
          <p:cNvPr id="171" name="Рисунок 170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807" y="2468810"/>
            <a:ext cx="2578754" cy="5125374"/>
          </a:xfrm>
          <a:prstGeom prst="rect">
            <a:avLst/>
          </a:prstGeom>
        </p:spPr>
      </p:pic>
      <p:pic>
        <p:nvPicPr>
          <p:cNvPr id="173" name="Рисунок 172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1678" y="2457253"/>
            <a:ext cx="2603252" cy="5070921"/>
          </a:xfrm>
          <a:prstGeom prst="rect">
            <a:avLst/>
          </a:prstGeom>
        </p:spPr>
      </p:pic>
      <p:pic>
        <p:nvPicPr>
          <p:cNvPr id="175" name="Рисунок 174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29906" y="7704501"/>
            <a:ext cx="4933467" cy="345519"/>
          </a:xfrm>
          <a:prstGeom prst="rect">
            <a:avLst/>
          </a:prstGeom>
        </p:spPr>
      </p:pic>
      <p:grpSp>
        <p:nvGrpSpPr>
          <p:cNvPr id="158" name="Group 158"/>
          <p:cNvGrpSpPr/>
          <p:nvPr/>
        </p:nvGrpSpPr>
        <p:grpSpPr>
          <a:xfrm>
            <a:off x="4201109" y="3100465"/>
            <a:ext cx="4491189" cy="4493869"/>
            <a:chOff x="18150" y="6149"/>
            <a:chExt cx="4491187" cy="4493867"/>
          </a:xfrm>
        </p:grpSpPr>
        <p:sp>
          <p:nvSpPr>
            <p:cNvPr id="157" name="Shape 157"/>
            <p:cNvSpPr/>
            <p:nvPr/>
          </p:nvSpPr>
          <p:spPr>
            <a:xfrm>
              <a:off x="25400" y="25400"/>
              <a:ext cx="4440387" cy="44430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54750"/>
                      <a:satOff val="-1697"/>
                      <a:lumOff val="-18038"/>
                    </a:schemeClr>
                  </a:solidFill>
                </a:defRPr>
              </a:lvl1pPr>
            </a:lstStyle>
            <a:p>
              <a:r>
                <a:rPr lang="ru-RU" dirty="0"/>
                <a:t>Центр </a:t>
              </a:r>
              <a:r>
                <a:rPr lang="ru-RU" dirty="0" err="1"/>
                <a:t>розвитку</a:t>
              </a:r>
              <a:r>
                <a:rPr lang="ru-RU" dirty="0"/>
                <a:t> для </a:t>
              </a:r>
              <a:r>
                <a:rPr lang="ru-RU" dirty="0" err="1"/>
                <a:t>обдарованих</a:t>
              </a:r>
              <a:r>
                <a:rPr lang="ru-RU" dirty="0"/>
                <a:t> дітей</a:t>
              </a:r>
              <a:endParaRPr dirty="0"/>
            </a:p>
          </p:txBody>
        </p:sp>
        <p:pic>
          <p:nvPicPr>
            <p:cNvPr id="156" name="Рисунок 155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8150" y="6149"/>
              <a:ext cx="4491187" cy="4493867"/>
            </a:xfrm>
            <a:prstGeom prst="rect">
              <a:avLst/>
            </a:prstGeom>
            <a:effectLst/>
          </p:spPr>
        </p:pic>
      </p:grpSp>
      <p:grpSp>
        <p:nvGrpSpPr>
          <p:cNvPr id="161" name="Group 161"/>
          <p:cNvGrpSpPr/>
          <p:nvPr/>
        </p:nvGrpSpPr>
        <p:grpSpPr>
          <a:xfrm>
            <a:off x="324840" y="114259"/>
            <a:ext cx="5161063" cy="3014947"/>
            <a:chOff x="179937" y="47951"/>
            <a:chExt cx="6449508" cy="3381069"/>
          </a:xfrm>
        </p:grpSpPr>
        <p:sp>
          <p:nvSpPr>
            <p:cNvPr id="160" name="Shape 160"/>
            <p:cNvSpPr/>
            <p:nvPr/>
          </p:nvSpPr>
          <p:spPr>
            <a:xfrm>
              <a:off x="247038" y="110858"/>
              <a:ext cx="5227242" cy="320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2" y="0"/>
                  </a:moveTo>
                  <a:cubicBezTo>
                    <a:pt x="117" y="0"/>
                    <a:pt x="0" y="192"/>
                    <a:pt x="0" y="428"/>
                  </a:cubicBezTo>
                  <a:lnTo>
                    <a:pt x="0" y="21172"/>
                  </a:lnTo>
                  <a:cubicBezTo>
                    <a:pt x="0" y="21408"/>
                    <a:pt x="117" y="21600"/>
                    <a:pt x="262" y="21600"/>
                  </a:cubicBezTo>
                  <a:lnTo>
                    <a:pt x="17536" y="21600"/>
                  </a:lnTo>
                  <a:cubicBezTo>
                    <a:pt x="17681" y="21600"/>
                    <a:pt x="17799" y="21408"/>
                    <a:pt x="17799" y="21172"/>
                  </a:cubicBezTo>
                  <a:lnTo>
                    <a:pt x="17799" y="12657"/>
                  </a:lnTo>
                  <a:lnTo>
                    <a:pt x="21600" y="11799"/>
                  </a:lnTo>
                  <a:lnTo>
                    <a:pt x="17799" y="10943"/>
                  </a:lnTo>
                  <a:lnTo>
                    <a:pt x="17799" y="428"/>
                  </a:lnTo>
                  <a:cubicBezTo>
                    <a:pt x="17799" y="192"/>
                    <a:pt x="17681" y="0"/>
                    <a:pt x="17536" y="0"/>
                  </a:cubicBezTo>
                  <a:lnTo>
                    <a:pt x="262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Дитина</a:t>
              </a:r>
              <a:r>
                <a:rPr lang="ru-RU" sz="1500" dirty="0"/>
                <a:t>, </a:t>
              </a:r>
              <a:r>
                <a:rPr lang="ru-RU" sz="1500" dirty="0" err="1"/>
                <a:t>що</a:t>
              </a:r>
              <a:r>
                <a:rPr lang="ru-RU" sz="1500" dirty="0"/>
                <a:t> </a:t>
              </a:r>
              <a:r>
                <a:rPr lang="ru-RU" sz="1500" dirty="0" err="1"/>
                <a:t>володіє</a:t>
              </a:r>
              <a:r>
                <a:rPr lang="ru-RU" sz="1500" dirty="0"/>
                <a:t> </a:t>
              </a:r>
              <a:r>
                <a:rPr lang="ru-RU" sz="1500" dirty="0" err="1"/>
                <a:t>яскраво</a:t>
              </a:r>
              <a:r>
                <a:rPr lang="ru-RU" sz="1500" dirty="0"/>
                <a:t> </a:t>
              </a:r>
              <a:r>
                <a:rPr lang="ru-RU" sz="1500" dirty="0" err="1"/>
                <a:t>вираженим</a:t>
              </a:r>
              <a:r>
                <a:rPr lang="ru-RU" sz="1500" dirty="0"/>
                <a:t> </a:t>
              </a:r>
              <a:r>
                <a:rPr lang="ru-RU" sz="1500" dirty="0" smtClean="0"/>
                <a:t>Даром </a:t>
              </a:r>
              <a:r>
                <a:rPr lang="ru-RU" sz="1500" dirty="0"/>
                <a:t>в </a:t>
              </a:r>
              <a:r>
                <a:rPr lang="ru-RU" sz="1500" dirty="0" err="1"/>
                <a:t>інтелектуальній</a:t>
              </a:r>
              <a:r>
                <a:rPr lang="ru-RU" sz="1500" dirty="0"/>
                <a:t>, </a:t>
              </a:r>
              <a:r>
                <a:rPr lang="ru-RU" sz="1500" dirty="0" err="1"/>
                <a:t>творчій</a:t>
              </a:r>
              <a:r>
                <a:rPr lang="ru-RU" sz="1500" dirty="0"/>
                <a:t> </a:t>
              </a:r>
              <a:r>
                <a:rPr lang="ru-RU" sz="1500" dirty="0" err="1"/>
                <a:t>чи</a:t>
              </a:r>
              <a:r>
                <a:rPr lang="ru-RU" sz="1500" dirty="0"/>
                <a:t> </a:t>
              </a:r>
              <a:r>
                <a:rPr lang="ru-RU" sz="1500" dirty="0" err="1"/>
                <a:t>духовній</a:t>
              </a:r>
              <a:r>
                <a:rPr lang="ru-RU" sz="1500" dirty="0"/>
                <a:t> </a:t>
              </a:r>
              <a:r>
                <a:rPr lang="ru-RU" sz="1500" dirty="0" err="1"/>
                <a:t>сфері</a:t>
              </a:r>
              <a:r>
                <a:rPr lang="ru-RU" sz="1500" dirty="0"/>
                <a:t> і </a:t>
              </a:r>
              <a:r>
                <a:rPr lang="ru-RU" sz="1500" dirty="0" err="1"/>
                <a:t>безумовним</a:t>
              </a:r>
              <a:r>
                <a:rPr lang="ru-RU" sz="1500" dirty="0"/>
                <a:t> </a:t>
              </a:r>
              <a:r>
                <a:rPr lang="ru-RU" sz="1500" dirty="0" err="1"/>
                <a:t>прагненням</a:t>
              </a:r>
              <a:r>
                <a:rPr lang="ru-RU" sz="1500" dirty="0"/>
                <a:t> </a:t>
              </a:r>
              <a:r>
                <a:rPr lang="ru-RU" sz="1500" dirty="0" err="1"/>
                <a:t>його</a:t>
              </a:r>
              <a:r>
                <a:rPr lang="ru-RU" sz="1500" dirty="0"/>
                <a:t> </a:t>
              </a:r>
              <a:r>
                <a:rPr lang="ru-RU" sz="1500" dirty="0" err="1"/>
                <a:t>реалізувати</a:t>
              </a:r>
              <a:r>
                <a:rPr lang="ru-RU" sz="1500" dirty="0"/>
                <a:t>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/>
                <a:t>Проходить </a:t>
              </a:r>
              <a:r>
                <a:rPr lang="ru-RU" sz="1500" dirty="0" err="1"/>
                <a:t>програму</a:t>
              </a:r>
              <a:r>
                <a:rPr lang="ru-RU" sz="1500" dirty="0"/>
                <a:t> </a:t>
              </a:r>
              <a:r>
                <a:rPr lang="ru-RU" sz="1500" dirty="0" err="1"/>
                <a:t>відбору</a:t>
              </a:r>
              <a:r>
                <a:rPr lang="ru-RU" sz="1500" dirty="0"/>
                <a:t> </a:t>
              </a:r>
              <a:r>
                <a:rPr lang="ru-RU" sz="1500" dirty="0" err="1"/>
                <a:t>видатних</a:t>
              </a:r>
              <a:r>
                <a:rPr lang="ru-RU" sz="1500" dirty="0"/>
                <a:t> </a:t>
              </a:r>
              <a:r>
                <a:rPr lang="ru-RU" sz="1500" dirty="0" err="1"/>
                <a:t>Талантів</a:t>
              </a:r>
              <a:r>
                <a:rPr lang="ru-RU" sz="1500" dirty="0"/>
                <a:t>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Бере</a:t>
              </a:r>
              <a:r>
                <a:rPr lang="ru-RU" sz="1500" dirty="0"/>
                <a:t> участь в </a:t>
              </a:r>
              <a:r>
                <a:rPr lang="ru-RU" sz="1500" dirty="0" err="1"/>
                <a:t>програмі</a:t>
              </a:r>
              <a:r>
                <a:rPr lang="ru-RU" sz="1500" dirty="0"/>
                <a:t> </a:t>
              </a:r>
              <a:r>
                <a:rPr lang="ru-RU" sz="1500" dirty="0" err="1"/>
                <a:t>розкриття</a:t>
              </a:r>
              <a:r>
                <a:rPr lang="ru-RU" sz="1500" dirty="0"/>
                <a:t> </a:t>
              </a:r>
              <a:r>
                <a:rPr lang="ru-RU" sz="1500" dirty="0" err="1"/>
                <a:t>видатних</a:t>
              </a:r>
              <a:r>
                <a:rPr lang="ru-RU" sz="1500" dirty="0"/>
                <a:t> </a:t>
              </a:r>
              <a:r>
                <a:rPr lang="ru-RU" sz="1500" dirty="0" err="1"/>
                <a:t>Талантів</a:t>
              </a:r>
              <a:r>
                <a:rPr lang="ru-RU" sz="1500" dirty="0"/>
                <a:t> Центру </a:t>
              </a:r>
              <a:r>
                <a:rPr lang="ru-RU" sz="1500" dirty="0" err="1"/>
                <a:t>Розвитку</a:t>
              </a:r>
              <a:r>
                <a:rPr lang="ru-RU" sz="1500" dirty="0"/>
                <a:t>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Взаємодіє</a:t>
              </a:r>
              <a:r>
                <a:rPr lang="ru-RU" sz="1500" dirty="0"/>
                <a:t> з </a:t>
              </a:r>
              <a:r>
                <a:rPr lang="ru-RU" sz="1500" dirty="0" err="1"/>
                <a:t>персональним</a:t>
              </a:r>
              <a:r>
                <a:rPr lang="ru-RU" sz="1500" dirty="0"/>
                <a:t> Педагогом і </a:t>
              </a:r>
              <a:r>
                <a:rPr lang="ru-RU" sz="1500" dirty="0" err="1"/>
                <a:t>координується</a:t>
              </a:r>
              <a:r>
                <a:rPr lang="ru-RU" sz="1500" dirty="0"/>
                <a:t> Куратором Центру.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Веде</a:t>
              </a:r>
              <a:r>
                <a:rPr lang="ru-RU" sz="1500" dirty="0"/>
                <a:t> </a:t>
              </a:r>
              <a:r>
                <a:rPr lang="ru-RU" sz="1500" dirty="0" err="1"/>
                <a:t>персональну</a:t>
              </a:r>
              <a:r>
                <a:rPr lang="ru-RU" sz="1500" dirty="0"/>
                <a:t> </a:t>
              </a:r>
              <a:r>
                <a:rPr lang="ru-RU" sz="1500" dirty="0" err="1"/>
                <a:t>сторінку</a:t>
              </a:r>
              <a:r>
                <a:rPr lang="ru-RU" sz="1500" dirty="0"/>
                <a:t> </a:t>
              </a:r>
              <a:r>
                <a:rPr lang="ru-RU" sz="1500" dirty="0" err="1"/>
                <a:t>своїх</a:t>
              </a:r>
              <a:r>
                <a:rPr lang="ru-RU" sz="1500" dirty="0"/>
                <a:t> </a:t>
              </a:r>
              <a:r>
                <a:rPr lang="ru-RU" sz="1500" dirty="0" err="1"/>
                <a:t>досягнень</a:t>
              </a:r>
              <a:r>
                <a:rPr lang="ru-RU" sz="1500" dirty="0"/>
                <a:t>.</a:t>
              </a:r>
              <a:endParaRPr sz="1500" dirty="0"/>
            </a:p>
          </p:txBody>
        </p:sp>
        <p:pic>
          <p:nvPicPr>
            <p:cNvPr id="159" name="Рисунок 158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79937" y="47951"/>
              <a:ext cx="6449508" cy="3381069"/>
            </a:xfrm>
            <a:prstGeom prst="rect">
              <a:avLst/>
            </a:prstGeom>
            <a:effectLst/>
          </p:spPr>
        </p:pic>
      </p:grpSp>
      <p:grpSp>
        <p:nvGrpSpPr>
          <p:cNvPr id="164" name="Group 164"/>
          <p:cNvGrpSpPr/>
          <p:nvPr/>
        </p:nvGrpSpPr>
        <p:grpSpPr>
          <a:xfrm>
            <a:off x="159718" y="3391995"/>
            <a:ext cx="3926611" cy="3633716"/>
            <a:chOff x="-135486" y="66470"/>
            <a:chExt cx="3926610" cy="3060533"/>
          </a:xfrm>
        </p:grpSpPr>
        <p:sp>
          <p:nvSpPr>
            <p:cNvPr id="163" name="Shape 163"/>
            <p:cNvSpPr/>
            <p:nvPr/>
          </p:nvSpPr>
          <p:spPr>
            <a:xfrm>
              <a:off x="28495" y="66470"/>
              <a:ext cx="3542904" cy="278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7" y="0"/>
                  </a:moveTo>
                  <a:cubicBezTo>
                    <a:pt x="173" y="0"/>
                    <a:pt x="0" y="187"/>
                    <a:pt x="0" y="418"/>
                  </a:cubicBezTo>
                  <a:lnTo>
                    <a:pt x="0" y="17788"/>
                  </a:lnTo>
                  <a:cubicBezTo>
                    <a:pt x="0" y="18019"/>
                    <a:pt x="173" y="18206"/>
                    <a:pt x="387" y="18206"/>
                  </a:cubicBezTo>
                  <a:lnTo>
                    <a:pt x="15839" y="18206"/>
                  </a:lnTo>
                  <a:lnTo>
                    <a:pt x="16613" y="21600"/>
                  </a:lnTo>
                  <a:lnTo>
                    <a:pt x="17387" y="18206"/>
                  </a:lnTo>
                  <a:lnTo>
                    <a:pt x="21213" y="18206"/>
                  </a:lnTo>
                  <a:cubicBezTo>
                    <a:pt x="21427" y="18206"/>
                    <a:pt x="21600" y="18019"/>
                    <a:pt x="21600" y="17788"/>
                  </a:cubicBezTo>
                  <a:lnTo>
                    <a:pt x="21600" y="418"/>
                  </a:lnTo>
                  <a:cubicBezTo>
                    <a:pt x="21600" y="187"/>
                    <a:pt x="21427" y="0"/>
                    <a:pt x="21213" y="0"/>
                  </a:cubicBezTo>
                  <a:lnTo>
                    <a:pt x="387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Виділяє</a:t>
              </a:r>
              <a:r>
                <a:rPr lang="ru-RU" sz="1500" dirty="0"/>
                <a:t> </a:t>
              </a:r>
              <a:r>
                <a:rPr lang="ru-RU" sz="1500" dirty="0" err="1"/>
                <a:t>благодійні</a:t>
              </a:r>
              <a:r>
                <a:rPr lang="ru-RU" sz="1500" dirty="0"/>
                <a:t> </a:t>
              </a:r>
              <a:r>
                <a:rPr lang="ru-RU" sz="1500" dirty="0" err="1"/>
                <a:t>кошти</a:t>
              </a:r>
              <a:r>
                <a:rPr lang="ru-RU" sz="1500" dirty="0"/>
                <a:t> на </a:t>
              </a:r>
              <a:r>
                <a:rPr lang="ru-RU" sz="1500" dirty="0" err="1"/>
                <a:t>реалізацію</a:t>
              </a:r>
              <a:r>
                <a:rPr lang="ru-RU" sz="1500" dirty="0"/>
                <a:t> </a:t>
              </a:r>
              <a:r>
                <a:rPr lang="ru-RU" sz="1500" dirty="0" err="1"/>
                <a:t>програми</a:t>
              </a:r>
              <a:r>
                <a:rPr lang="ru-RU" sz="1500" dirty="0"/>
                <a:t> «Клото» - </a:t>
              </a:r>
              <a:r>
                <a:rPr lang="ru-RU" sz="1500" dirty="0" err="1"/>
                <a:t>пошуку</a:t>
              </a:r>
              <a:r>
                <a:rPr lang="ru-RU" sz="1500" dirty="0"/>
                <a:t>, </a:t>
              </a:r>
              <a:r>
                <a:rPr lang="ru-RU" sz="1500" dirty="0" err="1"/>
                <a:t>відбору</a:t>
              </a:r>
              <a:r>
                <a:rPr lang="ru-RU" sz="1500" dirty="0"/>
                <a:t> та </a:t>
              </a:r>
              <a:r>
                <a:rPr lang="ru-RU" sz="1500" dirty="0" err="1"/>
                <a:t>розкриття</a:t>
              </a:r>
              <a:r>
                <a:rPr lang="ru-RU" sz="1500" dirty="0"/>
                <a:t> </a:t>
              </a:r>
              <a:r>
                <a:rPr lang="ru-RU" sz="1500" dirty="0" err="1"/>
                <a:t>видатних</a:t>
              </a:r>
              <a:r>
                <a:rPr lang="ru-RU" sz="1500" dirty="0"/>
                <a:t> </a:t>
              </a:r>
              <a:r>
                <a:rPr lang="ru-RU" sz="1500" dirty="0" err="1"/>
                <a:t>Талантів</a:t>
              </a:r>
              <a:r>
                <a:rPr lang="ru-RU" sz="1500" dirty="0"/>
                <a:t>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Бере</a:t>
              </a:r>
              <a:r>
                <a:rPr lang="ru-RU" sz="1500" dirty="0"/>
                <a:t> участь в заходах і </a:t>
              </a:r>
              <a:r>
                <a:rPr lang="ru-RU" sz="1500" dirty="0" err="1"/>
                <a:t>програмах</a:t>
              </a:r>
              <a:r>
                <a:rPr lang="ru-RU" sz="1500" dirty="0"/>
                <a:t>, </a:t>
              </a:r>
              <a:r>
                <a:rPr lang="ru-RU" sz="1500" dirty="0" err="1"/>
                <a:t>організованих</a:t>
              </a:r>
              <a:r>
                <a:rPr lang="ru-RU" sz="1500" dirty="0"/>
                <a:t> Центром.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Отримує</a:t>
              </a:r>
              <a:r>
                <a:rPr lang="ru-RU" sz="1500" dirty="0"/>
                <a:t> </a:t>
              </a:r>
              <a:r>
                <a:rPr lang="ru-RU" sz="1500" dirty="0" err="1"/>
                <a:t>системні</a:t>
              </a:r>
              <a:r>
                <a:rPr lang="ru-RU" sz="1500" dirty="0"/>
                <a:t> </a:t>
              </a:r>
              <a:r>
                <a:rPr lang="ru-RU" sz="1500" dirty="0" err="1"/>
                <a:t>відомості</a:t>
              </a:r>
              <a:r>
                <a:rPr lang="ru-RU" sz="1500" dirty="0"/>
                <a:t> про </a:t>
              </a:r>
              <a:r>
                <a:rPr lang="ru-RU" sz="1500" dirty="0" err="1"/>
                <a:t>хід</a:t>
              </a:r>
              <a:r>
                <a:rPr lang="ru-RU" sz="1500" dirty="0"/>
                <a:t> </a:t>
              </a:r>
              <a:r>
                <a:rPr lang="ru-RU" sz="1500" dirty="0" err="1"/>
                <a:t>реалізації</a:t>
              </a:r>
              <a:r>
                <a:rPr lang="ru-RU" sz="1500" dirty="0"/>
                <a:t> </a:t>
              </a:r>
              <a:r>
                <a:rPr lang="ru-RU" sz="1500" dirty="0" err="1"/>
                <a:t>Програми</a:t>
              </a:r>
              <a:r>
                <a:rPr lang="ru-RU" sz="1500" dirty="0"/>
                <a:t> «Клото» і </a:t>
              </a:r>
              <a:r>
                <a:rPr lang="ru-RU" sz="1500" dirty="0" err="1"/>
                <a:t>досягнення</a:t>
              </a:r>
              <a:r>
                <a:rPr lang="ru-RU" sz="1500" dirty="0"/>
                <a:t> </a:t>
              </a:r>
              <a:r>
                <a:rPr lang="ru-RU" sz="1500" dirty="0" err="1"/>
                <a:t>Талантів</a:t>
              </a:r>
              <a:r>
                <a:rPr lang="ru-RU" sz="1500" dirty="0"/>
                <a:t> і </a:t>
              </a:r>
              <a:r>
                <a:rPr lang="ru-RU" sz="1500" dirty="0" err="1"/>
                <a:t>Педагогів</a:t>
              </a:r>
              <a:r>
                <a:rPr lang="ru-RU" sz="1500" dirty="0"/>
                <a:t>.</a:t>
              </a:r>
              <a:endParaRPr lang="ru-RU" sz="1500" dirty="0"/>
            </a:p>
          </p:txBody>
        </p:sp>
        <p:pic>
          <p:nvPicPr>
            <p:cNvPr id="162" name="Рисунок 161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35486" y="246447"/>
              <a:ext cx="3926610" cy="2880556"/>
            </a:xfrm>
            <a:prstGeom prst="rect">
              <a:avLst/>
            </a:prstGeom>
            <a:effectLst/>
          </p:spPr>
        </p:pic>
      </p:grpSp>
      <p:grpSp>
        <p:nvGrpSpPr>
          <p:cNvPr id="167" name="Group 167"/>
          <p:cNvGrpSpPr/>
          <p:nvPr/>
        </p:nvGrpSpPr>
        <p:grpSpPr>
          <a:xfrm>
            <a:off x="8847833" y="4018569"/>
            <a:ext cx="3815298" cy="3157668"/>
            <a:chOff x="-280760" y="-526974"/>
            <a:chExt cx="3815296" cy="3789330"/>
          </a:xfrm>
        </p:grpSpPr>
        <p:sp>
          <p:nvSpPr>
            <p:cNvPr id="166" name="Shape 166"/>
            <p:cNvSpPr/>
            <p:nvPr/>
          </p:nvSpPr>
          <p:spPr>
            <a:xfrm>
              <a:off x="-238596" y="-518198"/>
              <a:ext cx="3659507" cy="310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7" y="0"/>
                  </a:moveTo>
                  <a:cubicBezTo>
                    <a:pt x="173" y="0"/>
                    <a:pt x="0" y="187"/>
                    <a:pt x="0" y="419"/>
                  </a:cubicBezTo>
                  <a:lnTo>
                    <a:pt x="0" y="17315"/>
                  </a:lnTo>
                  <a:cubicBezTo>
                    <a:pt x="0" y="17546"/>
                    <a:pt x="173" y="17733"/>
                    <a:pt x="387" y="17733"/>
                  </a:cubicBezTo>
                  <a:lnTo>
                    <a:pt x="3903" y="17733"/>
                  </a:lnTo>
                  <a:lnTo>
                    <a:pt x="4677" y="21600"/>
                  </a:lnTo>
                  <a:lnTo>
                    <a:pt x="5451" y="17733"/>
                  </a:lnTo>
                  <a:lnTo>
                    <a:pt x="21213" y="17733"/>
                  </a:lnTo>
                  <a:cubicBezTo>
                    <a:pt x="21427" y="17733"/>
                    <a:pt x="21600" y="17546"/>
                    <a:pt x="21600" y="17315"/>
                  </a:cubicBezTo>
                  <a:lnTo>
                    <a:pt x="21600" y="419"/>
                  </a:lnTo>
                  <a:cubicBezTo>
                    <a:pt x="21600" y="187"/>
                    <a:pt x="21427" y="0"/>
                    <a:pt x="21213" y="0"/>
                  </a:cubicBezTo>
                  <a:lnTo>
                    <a:pt x="387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/>
                <a:t>Входить до складу </a:t>
              </a:r>
              <a:r>
                <a:rPr lang="ru-RU" sz="1500" dirty="0" err="1"/>
                <a:t>групи</a:t>
              </a:r>
              <a:r>
                <a:rPr lang="ru-RU" sz="1500" dirty="0"/>
                <a:t> «Аристотель» - </a:t>
              </a:r>
              <a:r>
                <a:rPr lang="ru-RU" sz="1500" dirty="0" err="1"/>
                <a:t>Педагогів</a:t>
              </a:r>
              <a:r>
                <a:rPr lang="ru-RU" sz="1500" dirty="0"/>
                <a:t> </a:t>
              </a:r>
              <a:r>
                <a:rPr lang="ru-RU" sz="1500" dirty="0" err="1"/>
                <a:t>програми</a:t>
              </a:r>
              <a:r>
                <a:rPr lang="ru-RU" sz="1500" dirty="0"/>
                <a:t> </a:t>
              </a:r>
              <a:r>
                <a:rPr lang="ru-RU" sz="1500" dirty="0" err="1"/>
                <a:t>розкриття</a:t>
              </a:r>
              <a:r>
                <a:rPr lang="ru-RU" sz="1500" dirty="0"/>
                <a:t> </a:t>
              </a:r>
              <a:r>
                <a:rPr lang="ru-RU" sz="1500" dirty="0" err="1"/>
                <a:t>видатних</a:t>
              </a:r>
              <a:r>
                <a:rPr lang="ru-RU" sz="1500" dirty="0"/>
                <a:t> </a:t>
              </a:r>
              <a:r>
                <a:rPr lang="ru-RU" sz="1500" dirty="0" err="1"/>
                <a:t>Талантів</a:t>
              </a:r>
              <a:r>
                <a:rPr lang="ru-RU" sz="1500" dirty="0"/>
                <a:t> «Клото».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Взаємодіє</a:t>
              </a:r>
              <a:r>
                <a:rPr lang="ru-RU" sz="1500" dirty="0"/>
                <a:t> з </a:t>
              </a:r>
              <a:r>
                <a:rPr lang="ru-RU" sz="1500" dirty="0" err="1"/>
                <a:t>видатними</a:t>
              </a:r>
              <a:r>
                <a:rPr lang="ru-RU" sz="1500" dirty="0"/>
                <a:t> Талантами за персональною </a:t>
              </a:r>
              <a:r>
                <a:rPr lang="ru-RU" sz="1500" dirty="0" err="1"/>
                <a:t>програмою</a:t>
              </a:r>
              <a:r>
                <a:rPr lang="ru-RU" sz="1500" dirty="0"/>
                <a:t>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Координується</a:t>
              </a:r>
              <a:r>
                <a:rPr lang="ru-RU" sz="1500" dirty="0"/>
                <a:t> Центром </a:t>
              </a:r>
              <a:r>
                <a:rPr lang="ru-RU" sz="1500" dirty="0" err="1"/>
                <a:t>Розвитку</a:t>
              </a:r>
              <a:r>
                <a:rPr lang="ru-RU" sz="1500" dirty="0"/>
                <a:t> та </a:t>
              </a:r>
              <a:r>
                <a:rPr lang="ru-RU" sz="1500" dirty="0" err="1"/>
                <a:t>інформує</a:t>
              </a:r>
              <a:r>
                <a:rPr lang="ru-RU" sz="1500" dirty="0"/>
                <a:t> </a:t>
              </a:r>
              <a:r>
                <a:rPr lang="ru-RU" sz="1500" dirty="0" err="1"/>
                <a:t>його</a:t>
              </a:r>
              <a:r>
                <a:rPr lang="ru-RU" sz="1500" dirty="0"/>
                <a:t> про </a:t>
              </a:r>
              <a:r>
                <a:rPr lang="ru-RU" sz="1500" dirty="0" err="1"/>
                <a:t>хід</a:t>
              </a:r>
              <a:r>
                <a:rPr lang="ru-RU" sz="1500" dirty="0"/>
                <a:t> </a:t>
              </a:r>
              <a:r>
                <a:rPr lang="ru-RU" sz="1500" dirty="0" err="1"/>
                <a:t>реалізації</a:t>
              </a:r>
              <a:r>
                <a:rPr lang="ru-RU" sz="1500" dirty="0"/>
                <a:t> </a:t>
              </a:r>
              <a:r>
                <a:rPr lang="ru-RU" sz="1500" dirty="0" err="1"/>
                <a:t>Програми</a:t>
              </a:r>
              <a:r>
                <a:rPr lang="ru-RU" sz="1500" dirty="0"/>
                <a:t> </a:t>
              </a:r>
              <a:r>
                <a:rPr lang="ru-RU" sz="1500" dirty="0" err="1"/>
                <a:t>розкриття</a:t>
              </a:r>
              <a:r>
                <a:rPr lang="ru-RU" sz="1500" dirty="0"/>
                <a:t> </a:t>
              </a:r>
              <a:r>
                <a:rPr lang="ru-RU" sz="1500" dirty="0" err="1"/>
                <a:t>Талантів</a:t>
              </a:r>
              <a:r>
                <a:rPr lang="ru-RU" sz="1500" dirty="0"/>
                <a:t>.</a:t>
              </a:r>
              <a:endParaRPr lang="ru-RU" sz="1500" dirty="0"/>
            </a:p>
          </p:txBody>
        </p:sp>
        <p:pic>
          <p:nvPicPr>
            <p:cNvPr id="165" name="Рисунок 164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280760" y="-526974"/>
              <a:ext cx="3815296" cy="3789330"/>
            </a:xfrm>
            <a:prstGeom prst="rect">
              <a:avLst/>
            </a:prstGeom>
            <a:effectLst/>
          </p:spPr>
        </p:pic>
      </p:grpSp>
      <p:grpSp>
        <p:nvGrpSpPr>
          <p:cNvPr id="170" name="Group 170"/>
          <p:cNvGrpSpPr/>
          <p:nvPr/>
        </p:nvGrpSpPr>
        <p:grpSpPr>
          <a:xfrm>
            <a:off x="7674687" y="116693"/>
            <a:ext cx="5030608" cy="3488985"/>
            <a:chOff x="73119" y="-254330"/>
            <a:chExt cx="5030607" cy="3488983"/>
          </a:xfrm>
        </p:grpSpPr>
        <p:sp>
          <p:nvSpPr>
            <p:cNvPr id="169" name="Shape 169"/>
            <p:cNvSpPr/>
            <p:nvPr/>
          </p:nvSpPr>
          <p:spPr>
            <a:xfrm>
              <a:off x="246860" y="-205903"/>
              <a:ext cx="4683125" cy="2838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3" y="0"/>
                  </a:moveTo>
                  <a:cubicBezTo>
                    <a:pt x="131" y="0"/>
                    <a:pt x="0" y="164"/>
                    <a:pt x="0" y="366"/>
                  </a:cubicBezTo>
                  <a:lnTo>
                    <a:pt x="0" y="18142"/>
                  </a:lnTo>
                  <a:cubicBezTo>
                    <a:pt x="0" y="18200"/>
                    <a:pt x="14" y="18253"/>
                    <a:pt x="33" y="18302"/>
                  </a:cubicBezTo>
                  <a:lnTo>
                    <a:pt x="101" y="21600"/>
                  </a:lnTo>
                  <a:lnTo>
                    <a:pt x="513" y="18508"/>
                  </a:lnTo>
                  <a:lnTo>
                    <a:pt x="21307" y="18508"/>
                  </a:lnTo>
                  <a:cubicBezTo>
                    <a:pt x="21469" y="18508"/>
                    <a:pt x="21600" y="18344"/>
                    <a:pt x="21600" y="18142"/>
                  </a:cubicBezTo>
                  <a:lnTo>
                    <a:pt x="21600" y="366"/>
                  </a:lnTo>
                  <a:cubicBezTo>
                    <a:pt x="21600" y="164"/>
                    <a:pt x="21469" y="0"/>
                    <a:pt x="21307" y="0"/>
                  </a:cubicBezTo>
                  <a:lnTo>
                    <a:pt x="293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Реалізує</a:t>
              </a:r>
              <a:r>
                <a:rPr lang="ru-RU" sz="1500" dirty="0"/>
                <a:t> </a:t>
              </a:r>
              <a:r>
                <a:rPr lang="ru-RU" sz="1500" dirty="0" err="1"/>
                <a:t>програму</a:t>
              </a:r>
              <a:r>
                <a:rPr lang="ru-RU" sz="1500" dirty="0"/>
                <a:t> «Клото» - </a:t>
              </a:r>
              <a:r>
                <a:rPr lang="ru-RU" sz="1500" dirty="0" err="1"/>
                <a:t>пошуку</a:t>
              </a:r>
              <a:r>
                <a:rPr lang="ru-RU" sz="1500" dirty="0"/>
                <a:t>, </a:t>
              </a:r>
              <a:r>
                <a:rPr lang="ru-RU" sz="1500" dirty="0" err="1"/>
                <a:t>відбору</a:t>
              </a:r>
              <a:r>
                <a:rPr lang="ru-RU" sz="1500" dirty="0"/>
                <a:t> та </a:t>
              </a:r>
              <a:r>
                <a:rPr lang="ru-RU" sz="1500" dirty="0" err="1"/>
                <a:t>розкриття</a:t>
              </a:r>
              <a:r>
                <a:rPr lang="ru-RU" sz="1500" dirty="0"/>
                <a:t> </a:t>
              </a:r>
              <a:r>
                <a:rPr lang="ru-RU" sz="1500" dirty="0" err="1"/>
                <a:t>видатних</a:t>
              </a:r>
              <a:r>
                <a:rPr lang="ru-RU" sz="1500" dirty="0"/>
                <a:t> </a:t>
              </a:r>
              <a:r>
                <a:rPr lang="ru-RU" sz="1500" dirty="0" err="1"/>
                <a:t>Талантів</a:t>
              </a:r>
              <a:r>
                <a:rPr lang="ru-RU" sz="1500" dirty="0"/>
                <a:t>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Залучає</a:t>
              </a:r>
              <a:r>
                <a:rPr lang="ru-RU" sz="1500" dirty="0"/>
                <a:t> </a:t>
              </a:r>
              <a:r>
                <a:rPr lang="ru-RU" sz="1500" dirty="0" err="1"/>
                <a:t>кращих</a:t>
              </a:r>
              <a:r>
                <a:rPr lang="ru-RU" sz="1500" dirty="0"/>
                <a:t> </a:t>
              </a:r>
              <a:r>
                <a:rPr lang="ru-RU" sz="1500" dirty="0" err="1"/>
                <a:t>Педагогів</a:t>
              </a:r>
              <a:r>
                <a:rPr lang="ru-RU" sz="1500" dirty="0"/>
                <a:t> для </a:t>
              </a:r>
              <a:r>
                <a:rPr lang="ru-RU" sz="1500" dirty="0" err="1" smtClean="0"/>
                <a:t>розкриття</a:t>
              </a:r>
              <a:r>
                <a:rPr lang="ru-RU" sz="1500" dirty="0" smtClean="0"/>
                <a:t> </a:t>
              </a:r>
              <a:r>
                <a:rPr lang="ru-RU" sz="1500" dirty="0" err="1" smtClean="0"/>
                <a:t>Талантів</a:t>
              </a:r>
              <a:r>
                <a:rPr lang="ru-RU" sz="1500" dirty="0" smtClean="0"/>
                <a:t>, </a:t>
              </a:r>
              <a:r>
                <a:rPr lang="ru-RU" sz="1500" dirty="0" err="1"/>
                <a:t>які</a:t>
              </a:r>
              <a:r>
                <a:rPr lang="ru-RU" sz="1500" dirty="0"/>
                <a:t> </a:t>
              </a:r>
              <a:r>
                <a:rPr lang="ru-RU" sz="1500" dirty="0" err="1"/>
                <a:t>пройшли</a:t>
              </a:r>
              <a:r>
                <a:rPr lang="ru-RU" sz="1500" dirty="0"/>
                <a:t> </a:t>
              </a:r>
              <a:r>
                <a:rPr lang="ru-RU" sz="1500" dirty="0" err="1" smtClean="0"/>
                <a:t>відбір</a:t>
              </a:r>
              <a:r>
                <a:rPr lang="ru-RU" sz="1500" dirty="0" smtClean="0"/>
                <a:t>.</a:t>
              </a:r>
              <a:endParaRPr lang="ru-RU" sz="1500" dirty="0"/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Сприяє</a:t>
              </a:r>
              <a:r>
                <a:rPr lang="ru-RU" sz="1500" dirty="0"/>
                <a:t> </a:t>
              </a:r>
              <a:r>
                <a:rPr lang="ru-RU" sz="1500" dirty="0" err="1"/>
                <a:t>створенню</a:t>
              </a:r>
              <a:r>
                <a:rPr lang="ru-RU" sz="1500" dirty="0"/>
                <a:t> </a:t>
              </a:r>
              <a:r>
                <a:rPr lang="ru-RU" sz="1500" dirty="0" err="1"/>
                <a:t>оптимальних</a:t>
              </a:r>
              <a:r>
                <a:rPr lang="ru-RU" sz="1500" dirty="0"/>
                <a:t> умов для </a:t>
              </a:r>
              <a:r>
                <a:rPr lang="ru-RU" sz="1500" dirty="0" err="1"/>
                <a:t>взаємодії</a:t>
              </a:r>
              <a:r>
                <a:rPr lang="ru-RU" sz="1500" dirty="0"/>
                <a:t> Таланту і Педагога.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Відстежує</a:t>
              </a:r>
              <a:r>
                <a:rPr lang="ru-RU" sz="1500" dirty="0"/>
                <a:t> і </a:t>
              </a:r>
              <a:r>
                <a:rPr lang="ru-RU" sz="1500" dirty="0" err="1"/>
                <a:t>координує</a:t>
              </a:r>
              <a:r>
                <a:rPr lang="ru-RU" sz="1500" dirty="0"/>
                <a:t> </a:t>
              </a:r>
              <a:r>
                <a:rPr lang="ru-RU" sz="1500" dirty="0" err="1"/>
                <a:t>процес</a:t>
              </a:r>
              <a:r>
                <a:rPr lang="ru-RU" sz="1500" dirty="0"/>
                <a:t> </a:t>
              </a:r>
              <a:r>
                <a:rPr lang="ru-RU" sz="1500" dirty="0" err="1"/>
                <a:t>розкриття</a:t>
              </a:r>
              <a:r>
                <a:rPr lang="ru-RU" sz="1500" dirty="0"/>
                <a:t> Таланту Педагогом.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Акумулює</a:t>
              </a:r>
              <a:r>
                <a:rPr lang="ru-RU" sz="1500" dirty="0"/>
                <a:t> </a:t>
              </a:r>
              <a:r>
                <a:rPr lang="ru-RU" sz="1500" dirty="0" err="1"/>
                <a:t>благодійні</a:t>
              </a:r>
              <a:r>
                <a:rPr lang="ru-RU" sz="1500" dirty="0"/>
                <a:t> </a:t>
              </a:r>
              <a:r>
                <a:rPr lang="ru-RU" sz="1500" dirty="0" err="1"/>
                <a:t>кошти</a:t>
              </a:r>
              <a:r>
                <a:rPr lang="ru-RU" sz="1500" dirty="0"/>
                <a:t> і </a:t>
              </a:r>
              <a:r>
                <a:rPr lang="ru-RU" sz="1500" dirty="0" err="1"/>
                <a:t>направляє</a:t>
              </a:r>
              <a:r>
                <a:rPr lang="ru-RU" sz="1500" dirty="0"/>
                <a:t> </a:t>
              </a:r>
              <a:r>
                <a:rPr lang="ru-RU" sz="1500" dirty="0" err="1"/>
                <a:t>їх</a:t>
              </a:r>
              <a:r>
                <a:rPr lang="ru-RU" sz="1500" dirty="0"/>
                <a:t> на </a:t>
              </a:r>
              <a:r>
                <a:rPr lang="ru-RU" sz="1500" dirty="0" err="1"/>
                <a:t>програму</a:t>
              </a:r>
              <a:r>
                <a:rPr lang="ru-RU" sz="1500" dirty="0"/>
                <a:t> «Клото».</a:t>
              </a:r>
            </a:p>
            <a:p>
              <a:pPr marL="213894" indent="-213894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500" dirty="0" err="1"/>
                <a:t>Звітує</a:t>
              </a:r>
              <a:r>
                <a:rPr lang="ru-RU" sz="1500" dirty="0"/>
                <a:t> про </a:t>
              </a:r>
              <a:r>
                <a:rPr lang="ru-RU" sz="1500" dirty="0" err="1"/>
                <a:t>хід</a:t>
              </a:r>
              <a:r>
                <a:rPr lang="ru-RU" sz="1500" dirty="0"/>
                <a:t> </a:t>
              </a:r>
              <a:r>
                <a:rPr lang="ru-RU" sz="1500" dirty="0" err="1"/>
                <a:t>Програми</a:t>
              </a:r>
              <a:r>
                <a:rPr lang="ru-RU" sz="1500" dirty="0"/>
                <a:t> «Клото» за </a:t>
              </a:r>
              <a:r>
                <a:rPr lang="ru-RU" sz="1500" dirty="0" err="1"/>
                <a:t>напрямками</a:t>
              </a:r>
              <a:r>
                <a:rPr lang="ru-RU" sz="1500" dirty="0"/>
                <a:t>, </a:t>
              </a:r>
              <a:r>
                <a:rPr lang="ru-RU" sz="1500" dirty="0" err="1"/>
                <a:t>забезпеченим</a:t>
              </a:r>
              <a:r>
                <a:rPr lang="ru-RU" sz="1500" dirty="0"/>
                <a:t> Меценатами.</a:t>
              </a:r>
              <a:endParaRPr lang="ru-RU" sz="1500" dirty="0"/>
            </a:p>
          </p:txBody>
        </p:sp>
        <p:pic>
          <p:nvPicPr>
            <p:cNvPr id="168" name="Рисунок 167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3119" y="-254330"/>
              <a:ext cx="5030607" cy="348898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6"/>
          <p:cNvGrpSpPr/>
          <p:nvPr/>
        </p:nvGrpSpPr>
        <p:grpSpPr>
          <a:xfrm>
            <a:off x="1576081" y="6988241"/>
            <a:ext cx="2553318" cy="2491925"/>
            <a:chOff x="-494923" y="-392878"/>
            <a:chExt cx="2553316" cy="2491923"/>
          </a:xfrm>
        </p:grpSpPr>
        <p:sp>
          <p:nvSpPr>
            <p:cNvPr id="145" name="Shape 145"/>
            <p:cNvSpPr/>
            <p:nvPr/>
          </p:nvSpPr>
          <p:spPr>
            <a:xfrm>
              <a:off x="-474301" y="-324504"/>
              <a:ext cx="2532694" cy="2383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54750"/>
                      <a:satOff val="-1697"/>
                      <a:lumOff val="-18038"/>
                    </a:schemeClr>
                  </a:solidFill>
                </a:defRPr>
              </a:lvl1pPr>
            </a:lstStyle>
            <a:p>
              <a:r>
                <a:rPr lang="ru-RU" sz="1700" b="1" dirty="0" err="1"/>
                <a:t>Суспільні</a:t>
              </a:r>
              <a:r>
                <a:rPr lang="ru-RU" sz="1700" b="1" dirty="0"/>
                <a:t> та </a:t>
              </a:r>
              <a:r>
                <a:rPr lang="ru-RU" sz="1700" b="1" dirty="0" err="1"/>
                <a:t>гуманітарні</a:t>
              </a:r>
              <a:r>
                <a:rPr lang="ru-RU" sz="1700" b="1" dirty="0"/>
                <a:t> науки</a:t>
              </a:r>
              <a:endParaRPr lang="ru-RU" sz="1700" b="1" dirty="0"/>
            </a:p>
          </p:txBody>
        </p:sp>
        <p:pic>
          <p:nvPicPr>
            <p:cNvPr id="144" name="Рисунок 143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94923" y="-392878"/>
              <a:ext cx="2547343" cy="2491923"/>
            </a:xfrm>
            <a:prstGeom prst="rect">
              <a:avLst/>
            </a:prstGeom>
            <a:effectLst/>
          </p:spPr>
        </p:pic>
      </p:grpSp>
      <p:pic>
        <p:nvPicPr>
          <p:cNvPr id="171" name="Рисунок 170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807" y="2468810"/>
            <a:ext cx="2578754" cy="5125374"/>
          </a:xfrm>
          <a:prstGeom prst="rect">
            <a:avLst/>
          </a:prstGeom>
        </p:spPr>
      </p:pic>
      <p:pic>
        <p:nvPicPr>
          <p:cNvPr id="173" name="Рисунок 172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1678" y="2457253"/>
            <a:ext cx="2603252" cy="5070921"/>
          </a:xfrm>
          <a:prstGeom prst="rect">
            <a:avLst/>
          </a:prstGeom>
        </p:spPr>
      </p:pic>
      <p:pic>
        <p:nvPicPr>
          <p:cNvPr id="175" name="Рисунок 174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29906" y="7704501"/>
            <a:ext cx="4933467" cy="345519"/>
          </a:xfrm>
          <a:prstGeom prst="rect">
            <a:avLst/>
          </a:prstGeom>
        </p:spPr>
      </p:pic>
      <p:grpSp>
        <p:nvGrpSpPr>
          <p:cNvPr id="158" name="Group 158"/>
          <p:cNvGrpSpPr/>
          <p:nvPr/>
        </p:nvGrpSpPr>
        <p:grpSpPr>
          <a:xfrm>
            <a:off x="4325819" y="3671934"/>
            <a:ext cx="4503281" cy="4493869"/>
            <a:chOff x="-37492" y="-1"/>
            <a:chExt cx="4503279" cy="4493867"/>
          </a:xfrm>
        </p:grpSpPr>
        <p:sp>
          <p:nvSpPr>
            <p:cNvPr id="157" name="Shape 157"/>
            <p:cNvSpPr/>
            <p:nvPr/>
          </p:nvSpPr>
          <p:spPr>
            <a:xfrm>
              <a:off x="25400" y="25400"/>
              <a:ext cx="4440387" cy="44430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54750"/>
                      <a:satOff val="-1697"/>
                      <a:lumOff val="-18038"/>
                    </a:schemeClr>
                  </a:solidFill>
                </a:defRPr>
              </a:lvl1pPr>
            </a:lstStyle>
            <a:p>
              <a:r>
                <a:rPr lang="ru-RU" dirty="0"/>
                <a:t>Центр </a:t>
              </a:r>
              <a:r>
                <a:rPr lang="ru-RU" dirty="0" err="1"/>
                <a:t>розвитку</a:t>
              </a:r>
              <a:r>
                <a:rPr lang="ru-RU" dirty="0"/>
                <a:t> для </a:t>
              </a:r>
              <a:r>
                <a:rPr lang="ru-RU" dirty="0" err="1"/>
                <a:t>обдарованих</a:t>
              </a:r>
              <a:r>
                <a:rPr lang="ru-RU" dirty="0"/>
                <a:t> дітей</a:t>
              </a:r>
              <a:endParaRPr dirty="0"/>
            </a:p>
          </p:txBody>
        </p:sp>
        <p:pic>
          <p:nvPicPr>
            <p:cNvPr id="156" name="Рисунок 155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37492" y="-1"/>
              <a:ext cx="4491187" cy="4493867"/>
            </a:xfrm>
            <a:prstGeom prst="rect">
              <a:avLst/>
            </a:prstGeom>
            <a:effectLst/>
          </p:spPr>
        </p:pic>
      </p:grpSp>
      <p:grpSp>
        <p:nvGrpSpPr>
          <p:cNvPr id="29" name="Group 164"/>
          <p:cNvGrpSpPr/>
          <p:nvPr/>
        </p:nvGrpSpPr>
        <p:grpSpPr>
          <a:xfrm>
            <a:off x="941810" y="5212575"/>
            <a:ext cx="3188697" cy="1674891"/>
            <a:chOff x="-1228868" y="-3290639"/>
            <a:chExt cx="4251597" cy="4253886"/>
          </a:xfrm>
        </p:grpSpPr>
        <p:sp>
          <p:nvSpPr>
            <p:cNvPr id="30" name="Shape 163"/>
            <p:cNvSpPr/>
            <p:nvPr/>
          </p:nvSpPr>
          <p:spPr>
            <a:xfrm>
              <a:off x="-805244" y="-3120602"/>
              <a:ext cx="3827973" cy="328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7" y="0"/>
                  </a:moveTo>
                  <a:cubicBezTo>
                    <a:pt x="173" y="0"/>
                    <a:pt x="0" y="187"/>
                    <a:pt x="0" y="418"/>
                  </a:cubicBezTo>
                  <a:lnTo>
                    <a:pt x="0" y="17788"/>
                  </a:lnTo>
                  <a:cubicBezTo>
                    <a:pt x="0" y="18019"/>
                    <a:pt x="173" y="18206"/>
                    <a:pt x="387" y="18206"/>
                  </a:cubicBezTo>
                  <a:lnTo>
                    <a:pt x="15839" y="18206"/>
                  </a:lnTo>
                  <a:lnTo>
                    <a:pt x="16613" y="21600"/>
                  </a:lnTo>
                  <a:lnTo>
                    <a:pt x="17387" y="18206"/>
                  </a:lnTo>
                  <a:lnTo>
                    <a:pt x="21213" y="18206"/>
                  </a:lnTo>
                  <a:cubicBezTo>
                    <a:pt x="21427" y="18206"/>
                    <a:pt x="21600" y="18019"/>
                    <a:pt x="21600" y="17788"/>
                  </a:cubicBezTo>
                  <a:lnTo>
                    <a:pt x="21600" y="418"/>
                  </a:lnTo>
                  <a:cubicBezTo>
                    <a:pt x="21600" y="187"/>
                    <a:pt x="21427" y="0"/>
                    <a:pt x="21213" y="0"/>
                  </a:cubicBezTo>
                  <a:lnTo>
                    <a:pt x="387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160420" indent="-160420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800" dirty="0" err="1"/>
                <a:t>Економіка</a:t>
              </a:r>
              <a:endParaRPr lang="ru-RU" sz="1800" dirty="0"/>
            </a:p>
            <a:p>
              <a:pPr marL="160420" indent="-160420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800" dirty="0" smtClean="0"/>
                <a:t>Слово</a:t>
              </a:r>
              <a:endParaRPr lang="ru-RU" sz="1800" dirty="0"/>
            </a:p>
          </p:txBody>
        </p:sp>
        <p:pic>
          <p:nvPicPr>
            <p:cNvPr id="31" name="Рисунок 30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228868" y="-3290639"/>
              <a:ext cx="3229322" cy="4253886"/>
            </a:xfrm>
            <a:prstGeom prst="rect">
              <a:avLst/>
            </a:prstGeom>
            <a:effectLst/>
          </p:spPr>
        </p:pic>
      </p:grpSp>
      <p:grpSp>
        <p:nvGrpSpPr>
          <p:cNvPr id="32" name="Group 161"/>
          <p:cNvGrpSpPr/>
          <p:nvPr/>
        </p:nvGrpSpPr>
        <p:grpSpPr>
          <a:xfrm>
            <a:off x="2533417" y="760188"/>
            <a:ext cx="2711252" cy="1218629"/>
            <a:chOff x="1557109" y="3801134"/>
            <a:chExt cx="7565142" cy="2988985"/>
          </a:xfrm>
        </p:grpSpPr>
        <p:sp>
          <p:nvSpPr>
            <p:cNvPr id="33" name="Shape 160"/>
            <p:cNvSpPr/>
            <p:nvPr/>
          </p:nvSpPr>
          <p:spPr>
            <a:xfrm>
              <a:off x="2030644" y="3801134"/>
              <a:ext cx="6442142" cy="291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2" y="0"/>
                  </a:moveTo>
                  <a:cubicBezTo>
                    <a:pt x="117" y="0"/>
                    <a:pt x="0" y="192"/>
                    <a:pt x="0" y="428"/>
                  </a:cubicBezTo>
                  <a:lnTo>
                    <a:pt x="0" y="21172"/>
                  </a:lnTo>
                  <a:cubicBezTo>
                    <a:pt x="0" y="21408"/>
                    <a:pt x="117" y="21600"/>
                    <a:pt x="262" y="21600"/>
                  </a:cubicBezTo>
                  <a:lnTo>
                    <a:pt x="17536" y="21600"/>
                  </a:lnTo>
                  <a:cubicBezTo>
                    <a:pt x="17681" y="21600"/>
                    <a:pt x="17799" y="21408"/>
                    <a:pt x="17799" y="21172"/>
                  </a:cubicBezTo>
                  <a:lnTo>
                    <a:pt x="17799" y="12657"/>
                  </a:lnTo>
                  <a:lnTo>
                    <a:pt x="21600" y="11799"/>
                  </a:lnTo>
                  <a:lnTo>
                    <a:pt x="17799" y="10943"/>
                  </a:lnTo>
                  <a:lnTo>
                    <a:pt x="17799" y="428"/>
                  </a:lnTo>
                  <a:cubicBezTo>
                    <a:pt x="17799" y="192"/>
                    <a:pt x="17681" y="0"/>
                    <a:pt x="17536" y="0"/>
                  </a:cubicBezTo>
                  <a:lnTo>
                    <a:pt x="262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160420" indent="-160420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800" dirty="0"/>
                <a:t>Математика</a:t>
              </a:r>
            </a:p>
            <a:p>
              <a:pPr marL="160420" indent="-160420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it-IT" sz="1800" dirty="0"/>
                <a:t>IT-</a:t>
              </a:r>
              <a:r>
                <a:rPr lang="ru-RU" sz="1800" dirty="0" err="1"/>
                <a:t>технології</a:t>
              </a:r>
              <a:endParaRPr lang="ru-RU" sz="1800" dirty="0" smtClean="0"/>
            </a:p>
          </p:txBody>
        </p:sp>
        <p:pic>
          <p:nvPicPr>
            <p:cNvPr id="34" name="Рисунок 33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557109" y="3852835"/>
              <a:ext cx="7565142" cy="2937284"/>
            </a:xfrm>
            <a:prstGeom prst="rect">
              <a:avLst/>
            </a:prstGeom>
            <a:effectLst/>
          </p:spPr>
        </p:pic>
      </p:grpSp>
      <p:grpSp>
        <p:nvGrpSpPr>
          <p:cNvPr id="35" name="Group 167"/>
          <p:cNvGrpSpPr/>
          <p:nvPr/>
        </p:nvGrpSpPr>
        <p:grpSpPr>
          <a:xfrm>
            <a:off x="9441149" y="5176021"/>
            <a:ext cx="2972541" cy="2180923"/>
            <a:chOff x="-407784" y="12700"/>
            <a:chExt cx="3963388" cy="3276600"/>
          </a:xfrm>
        </p:grpSpPr>
        <p:sp>
          <p:nvSpPr>
            <p:cNvPr id="36" name="Shape 166"/>
            <p:cNvSpPr/>
            <p:nvPr/>
          </p:nvSpPr>
          <p:spPr>
            <a:xfrm>
              <a:off x="12700" y="12700"/>
              <a:ext cx="3542904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7" y="0"/>
                  </a:moveTo>
                  <a:cubicBezTo>
                    <a:pt x="173" y="0"/>
                    <a:pt x="0" y="187"/>
                    <a:pt x="0" y="419"/>
                  </a:cubicBezTo>
                  <a:lnTo>
                    <a:pt x="0" y="17315"/>
                  </a:lnTo>
                  <a:cubicBezTo>
                    <a:pt x="0" y="17546"/>
                    <a:pt x="173" y="17733"/>
                    <a:pt x="387" y="17733"/>
                  </a:cubicBezTo>
                  <a:lnTo>
                    <a:pt x="3903" y="17733"/>
                  </a:lnTo>
                  <a:lnTo>
                    <a:pt x="4677" y="21600"/>
                  </a:lnTo>
                  <a:lnTo>
                    <a:pt x="5451" y="17733"/>
                  </a:lnTo>
                  <a:lnTo>
                    <a:pt x="21213" y="17733"/>
                  </a:lnTo>
                  <a:cubicBezTo>
                    <a:pt x="21427" y="17733"/>
                    <a:pt x="21600" y="17546"/>
                    <a:pt x="21600" y="17315"/>
                  </a:cubicBezTo>
                  <a:lnTo>
                    <a:pt x="21600" y="419"/>
                  </a:lnTo>
                  <a:cubicBezTo>
                    <a:pt x="21600" y="187"/>
                    <a:pt x="21427" y="0"/>
                    <a:pt x="21213" y="0"/>
                  </a:cubicBezTo>
                  <a:lnTo>
                    <a:pt x="387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160420" indent="-160420" algn="l">
                <a:buClr>
                  <a:srgbClr val="5C86B9"/>
                </a:buClr>
                <a:buSzPct val="70000"/>
                <a:buFont typeface="Zapf Dingbats"/>
                <a:buChar char="✤"/>
                <a:defRPr sz="1600">
                  <a:solidFill>
                    <a:srgbClr val="202020"/>
                  </a:solidFill>
                </a:defRPr>
              </a:pPr>
              <a:r>
                <a:rPr lang="ru-RU" sz="1800" dirty="0" err="1" smtClean="0"/>
                <a:t>Фізика</a:t>
              </a:r>
              <a:endParaRPr lang="ru-RU" sz="1800" dirty="0"/>
            </a:p>
          </p:txBody>
        </p:sp>
        <p:pic>
          <p:nvPicPr>
            <p:cNvPr id="37" name="Рисунок 36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407784" y="785477"/>
              <a:ext cx="3103878" cy="2046516"/>
            </a:xfrm>
            <a:prstGeom prst="rect">
              <a:avLst/>
            </a:prstGeom>
            <a:effectLst/>
          </p:spPr>
        </p:pic>
      </p:grpSp>
      <p:grpSp>
        <p:nvGrpSpPr>
          <p:cNvPr id="38" name="Group 170"/>
          <p:cNvGrpSpPr/>
          <p:nvPr/>
        </p:nvGrpSpPr>
        <p:grpSpPr>
          <a:xfrm>
            <a:off x="8010125" y="993093"/>
            <a:ext cx="4336850" cy="2997664"/>
            <a:chOff x="-108105" y="-490757"/>
            <a:chExt cx="5415375" cy="4664219"/>
          </a:xfrm>
        </p:grpSpPr>
        <p:sp>
          <p:nvSpPr>
            <p:cNvPr id="39" name="Shape 169"/>
            <p:cNvSpPr/>
            <p:nvPr/>
          </p:nvSpPr>
          <p:spPr>
            <a:xfrm>
              <a:off x="263714" y="35379"/>
              <a:ext cx="4683124" cy="2807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3" y="0"/>
                  </a:moveTo>
                  <a:cubicBezTo>
                    <a:pt x="131" y="0"/>
                    <a:pt x="0" y="164"/>
                    <a:pt x="0" y="366"/>
                  </a:cubicBezTo>
                  <a:lnTo>
                    <a:pt x="0" y="18142"/>
                  </a:lnTo>
                  <a:cubicBezTo>
                    <a:pt x="0" y="18200"/>
                    <a:pt x="14" y="18253"/>
                    <a:pt x="33" y="18302"/>
                  </a:cubicBezTo>
                  <a:lnTo>
                    <a:pt x="101" y="21600"/>
                  </a:lnTo>
                  <a:lnTo>
                    <a:pt x="513" y="18508"/>
                  </a:lnTo>
                  <a:lnTo>
                    <a:pt x="21307" y="18508"/>
                  </a:lnTo>
                  <a:cubicBezTo>
                    <a:pt x="21469" y="18508"/>
                    <a:pt x="21600" y="18344"/>
                    <a:pt x="21600" y="18142"/>
                  </a:cubicBezTo>
                  <a:lnTo>
                    <a:pt x="21600" y="366"/>
                  </a:lnTo>
                  <a:cubicBezTo>
                    <a:pt x="21600" y="164"/>
                    <a:pt x="21469" y="0"/>
                    <a:pt x="21307" y="0"/>
                  </a:cubicBezTo>
                  <a:lnTo>
                    <a:pt x="293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buClr>
                  <a:srgbClr val="5C86B9"/>
                </a:buClr>
                <a:buSzPct val="70000"/>
                <a:defRPr sz="1600">
                  <a:solidFill>
                    <a:srgbClr val="202020"/>
                  </a:solidFill>
                </a:defRPr>
              </a:pPr>
              <a:r>
                <a:rPr lang="ru-RU" sz="1750" dirty="0"/>
                <a:t>Структура </a:t>
              </a:r>
              <a:r>
                <a:rPr lang="ru-RU" sz="1750" dirty="0" err="1"/>
                <a:t>роботи</a:t>
              </a:r>
              <a:r>
                <a:rPr lang="ru-RU" sz="1750" dirty="0"/>
                <a:t> Центру </a:t>
              </a:r>
              <a:r>
                <a:rPr lang="ru-RU" sz="1750" dirty="0" err="1"/>
                <a:t>розвитку</a:t>
              </a:r>
              <a:r>
                <a:rPr lang="ru-RU" sz="1750" dirty="0"/>
                <a:t> </a:t>
              </a:r>
              <a:r>
                <a:rPr lang="ru-RU" sz="1750" dirty="0" err="1"/>
                <a:t>включає</a:t>
              </a:r>
              <a:r>
                <a:rPr lang="ru-RU" sz="1750" dirty="0"/>
                <a:t> в себе </a:t>
              </a:r>
              <a:r>
                <a:rPr lang="ru-RU" sz="1750" dirty="0" err="1"/>
                <a:t>загальну</a:t>
              </a:r>
              <a:r>
                <a:rPr lang="ru-RU" sz="1750" dirty="0"/>
                <a:t> </a:t>
              </a:r>
              <a:r>
                <a:rPr lang="ru-RU" sz="1750" dirty="0" err="1"/>
                <a:t>єдину</a:t>
              </a:r>
              <a:r>
                <a:rPr lang="ru-RU" sz="1750" dirty="0"/>
                <a:t> систему </a:t>
              </a:r>
              <a:r>
                <a:rPr lang="ru-RU" sz="1750" dirty="0" err="1"/>
                <a:t>внутрішнього</a:t>
              </a:r>
              <a:r>
                <a:rPr lang="ru-RU" sz="1750" dirty="0"/>
                <a:t> </a:t>
              </a:r>
              <a:r>
                <a:rPr lang="ru-RU" sz="1750" dirty="0" err="1"/>
                <a:t>розпорядку</a:t>
              </a:r>
              <a:r>
                <a:rPr lang="ru-RU" sz="1750" dirty="0"/>
                <a:t> Центру, </a:t>
              </a:r>
              <a:r>
                <a:rPr lang="ru-RU" sz="1750" dirty="0" err="1"/>
                <a:t>його</a:t>
              </a:r>
              <a:r>
                <a:rPr lang="ru-RU" sz="1750" dirty="0"/>
                <a:t> правил і </a:t>
              </a:r>
              <a:r>
                <a:rPr lang="ru-RU" sz="1750" dirty="0" err="1"/>
                <a:t>графіка</a:t>
              </a:r>
              <a:r>
                <a:rPr lang="ru-RU" sz="1750" dirty="0"/>
                <a:t> </a:t>
              </a:r>
              <a:r>
                <a:rPr lang="ru-RU" sz="1750" dirty="0" err="1"/>
                <a:t>роботи</a:t>
              </a:r>
              <a:r>
                <a:rPr lang="ru-RU" sz="1750" dirty="0"/>
                <a:t> </a:t>
              </a:r>
              <a:r>
                <a:rPr lang="ru-RU" sz="1750" dirty="0" err="1"/>
                <a:t>відповідно</a:t>
              </a:r>
              <a:r>
                <a:rPr lang="ru-RU" sz="1750" dirty="0"/>
                <a:t> до </a:t>
              </a:r>
              <a:r>
                <a:rPr lang="ru-RU" sz="1750" dirty="0" err="1" smtClean="0"/>
                <a:t>взаємни</a:t>
              </a:r>
              <a:r>
                <a:rPr lang="uk-UA" sz="1750" dirty="0"/>
                <a:t>х</a:t>
              </a:r>
              <a:r>
                <a:rPr lang="ru-RU" sz="1750" dirty="0" smtClean="0"/>
                <a:t> </a:t>
              </a:r>
              <a:r>
                <a:rPr lang="ru-RU" sz="1750" dirty="0" err="1"/>
                <a:t>вимог</a:t>
              </a:r>
              <a:r>
                <a:rPr lang="ru-RU" sz="1750" dirty="0"/>
                <a:t> </a:t>
              </a:r>
              <a:r>
                <a:rPr lang="ru-RU" sz="1750" dirty="0" err="1"/>
                <a:t>усіх</a:t>
              </a:r>
              <a:r>
                <a:rPr lang="ru-RU" sz="1750" dirty="0"/>
                <a:t> </a:t>
              </a:r>
              <a:r>
                <a:rPr lang="ru-RU" sz="1750" dirty="0" err="1"/>
                <a:t>учасників</a:t>
              </a:r>
              <a:r>
                <a:rPr lang="ru-RU" sz="1750" dirty="0"/>
                <a:t> </a:t>
              </a:r>
              <a:r>
                <a:rPr lang="ru-RU" sz="1750" dirty="0" err="1"/>
                <a:t>процесу</a:t>
              </a:r>
              <a:r>
                <a:rPr lang="ru-RU" sz="1750" dirty="0"/>
                <a:t>.</a:t>
              </a:r>
              <a:endParaRPr sz="1750" dirty="0"/>
            </a:p>
          </p:txBody>
        </p:sp>
        <p:pic>
          <p:nvPicPr>
            <p:cNvPr id="40" name="Рисунок 39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08105" y="-490757"/>
              <a:ext cx="5415375" cy="4664219"/>
            </a:xfrm>
            <a:prstGeom prst="rect">
              <a:avLst/>
            </a:prstGeom>
            <a:effectLst/>
          </p:spPr>
        </p:pic>
      </p:grpSp>
      <p:grpSp>
        <p:nvGrpSpPr>
          <p:cNvPr id="41" name="Group 146"/>
          <p:cNvGrpSpPr/>
          <p:nvPr/>
        </p:nvGrpSpPr>
        <p:grpSpPr>
          <a:xfrm>
            <a:off x="8861372" y="7056615"/>
            <a:ext cx="2547345" cy="2491925"/>
            <a:chOff x="-474301" y="-425812"/>
            <a:chExt cx="2547343" cy="2491923"/>
          </a:xfrm>
        </p:grpSpPr>
        <p:sp>
          <p:nvSpPr>
            <p:cNvPr id="42" name="Shape 145"/>
            <p:cNvSpPr/>
            <p:nvPr/>
          </p:nvSpPr>
          <p:spPr>
            <a:xfrm>
              <a:off x="-474301" y="-324504"/>
              <a:ext cx="2532694" cy="2383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54750"/>
                      <a:satOff val="-1697"/>
                      <a:lumOff val="-18038"/>
                    </a:schemeClr>
                  </a:solidFill>
                </a:defRPr>
              </a:lvl1pPr>
            </a:lstStyle>
            <a:p>
              <a:r>
                <a:rPr lang="ru-RU" sz="1800" b="1" dirty="0" err="1"/>
                <a:t>Природничі</a:t>
              </a:r>
              <a:r>
                <a:rPr lang="ru-RU" sz="1800" b="1" dirty="0"/>
                <a:t> науки</a:t>
              </a:r>
            </a:p>
          </p:txBody>
        </p:sp>
        <p:pic>
          <p:nvPicPr>
            <p:cNvPr id="43" name="Рисунок 42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74301" y="-425812"/>
              <a:ext cx="2547343" cy="2491923"/>
            </a:xfrm>
            <a:prstGeom prst="rect">
              <a:avLst/>
            </a:prstGeom>
            <a:effectLst/>
          </p:spPr>
        </p:pic>
      </p:grpSp>
      <p:grpSp>
        <p:nvGrpSpPr>
          <p:cNvPr id="44" name="Group 146"/>
          <p:cNvGrpSpPr/>
          <p:nvPr/>
        </p:nvGrpSpPr>
        <p:grpSpPr>
          <a:xfrm>
            <a:off x="5244669" y="0"/>
            <a:ext cx="2551588" cy="2491925"/>
            <a:chOff x="-474301" y="-399028"/>
            <a:chExt cx="2551586" cy="2491923"/>
          </a:xfrm>
        </p:grpSpPr>
        <p:sp>
          <p:nvSpPr>
            <p:cNvPr id="45" name="Shape 145"/>
            <p:cNvSpPr/>
            <p:nvPr/>
          </p:nvSpPr>
          <p:spPr>
            <a:xfrm>
              <a:off x="-474301" y="-324504"/>
              <a:ext cx="2532694" cy="2383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54750"/>
                      <a:satOff val="-1697"/>
                      <a:lumOff val="-18038"/>
                    </a:schemeClr>
                  </a:solidFill>
                </a:defRPr>
              </a:lvl1pPr>
            </a:lstStyle>
            <a:p>
              <a:r>
                <a:rPr lang="ru-RU" sz="1800" b="1" dirty="0" err="1"/>
                <a:t>Точні</a:t>
              </a:r>
              <a:r>
                <a:rPr lang="ru-RU" sz="1800" b="1" dirty="0"/>
                <a:t> науки</a:t>
              </a:r>
              <a:endParaRPr lang="ru-RU" sz="1800" b="1" dirty="0"/>
            </a:p>
          </p:txBody>
        </p:sp>
        <p:pic>
          <p:nvPicPr>
            <p:cNvPr id="46" name="Рисунок 45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70058" y="-399028"/>
              <a:ext cx="2547343" cy="2491923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647685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645459" y="221161"/>
            <a:ext cx="11689976" cy="522129"/>
          </a:xfrm>
          <a:prstGeom prst="roundRect">
            <a:avLst/>
          </a:prstGeom>
          <a:noFill/>
          <a:ln w="28575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необхідно</a:t>
            </a:r>
            <a:r>
              <a:rPr lang="ru-RU" sz="2400" dirty="0"/>
              <a:t> </a:t>
            </a:r>
            <a:r>
              <a:rPr lang="ru-RU" sz="2400" dirty="0" err="1"/>
              <a:t>враховувати</a:t>
            </a:r>
            <a:r>
              <a:rPr lang="ru-RU" sz="2400" dirty="0"/>
              <a:t> при </a:t>
            </a:r>
            <a:r>
              <a:rPr lang="ru-RU" sz="2400" dirty="0" err="1"/>
              <a:t>поданні</a:t>
            </a:r>
            <a:r>
              <a:rPr lang="ru-RU" sz="2400" dirty="0"/>
              <a:t> заявки:</a:t>
            </a:r>
            <a:endParaRPr lang="uk-UA" sz="2400" dirty="0"/>
          </a:p>
        </p:txBody>
      </p:sp>
      <p:sp>
        <p:nvSpPr>
          <p:cNvPr id="49" name="Shape 163"/>
          <p:cNvSpPr/>
          <p:nvPr/>
        </p:nvSpPr>
        <p:spPr>
          <a:xfrm>
            <a:off x="645459" y="6487977"/>
            <a:ext cx="6950032" cy="519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7" y="0"/>
                </a:moveTo>
                <a:cubicBezTo>
                  <a:pt x="173" y="0"/>
                  <a:pt x="0" y="187"/>
                  <a:pt x="0" y="418"/>
                </a:cubicBezTo>
                <a:lnTo>
                  <a:pt x="0" y="17788"/>
                </a:lnTo>
                <a:cubicBezTo>
                  <a:pt x="0" y="18019"/>
                  <a:pt x="173" y="18206"/>
                  <a:pt x="387" y="18206"/>
                </a:cubicBezTo>
                <a:lnTo>
                  <a:pt x="15839" y="18206"/>
                </a:lnTo>
                <a:lnTo>
                  <a:pt x="16613" y="21600"/>
                </a:lnTo>
                <a:lnTo>
                  <a:pt x="17387" y="18206"/>
                </a:lnTo>
                <a:lnTo>
                  <a:pt x="21213" y="18206"/>
                </a:lnTo>
                <a:cubicBezTo>
                  <a:pt x="21427" y="18206"/>
                  <a:pt x="21600" y="18019"/>
                  <a:pt x="21600" y="17788"/>
                </a:cubicBezTo>
                <a:lnTo>
                  <a:pt x="21600" y="418"/>
                </a:lnTo>
                <a:cubicBezTo>
                  <a:pt x="21600" y="187"/>
                  <a:pt x="21427" y="0"/>
                  <a:pt x="21213" y="0"/>
                </a:cubicBezTo>
                <a:lnTo>
                  <a:pt x="387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noAutofit/>
          </a:bodyPr>
          <a:lstStyle/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r>
              <a:rPr lang="ru-RU" sz="2400" b="1" dirty="0" err="1">
                <a:solidFill>
                  <a:schemeClr val="tx1"/>
                </a:solidFill>
              </a:rPr>
              <a:t>Природничі</a:t>
            </a:r>
            <a:r>
              <a:rPr lang="ru-RU" sz="2400" b="1" dirty="0">
                <a:solidFill>
                  <a:schemeClr val="tx1"/>
                </a:solidFill>
              </a:rPr>
              <a:t> науки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1" name="Shape 163"/>
          <p:cNvSpPr/>
          <p:nvPr/>
        </p:nvSpPr>
        <p:spPr>
          <a:xfrm>
            <a:off x="645459" y="3658343"/>
            <a:ext cx="6755439" cy="592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7" y="0"/>
                </a:moveTo>
                <a:cubicBezTo>
                  <a:pt x="173" y="0"/>
                  <a:pt x="0" y="187"/>
                  <a:pt x="0" y="418"/>
                </a:cubicBezTo>
                <a:lnTo>
                  <a:pt x="0" y="17788"/>
                </a:lnTo>
                <a:cubicBezTo>
                  <a:pt x="0" y="18019"/>
                  <a:pt x="173" y="18206"/>
                  <a:pt x="387" y="18206"/>
                </a:cubicBezTo>
                <a:lnTo>
                  <a:pt x="15839" y="18206"/>
                </a:lnTo>
                <a:lnTo>
                  <a:pt x="16613" y="21600"/>
                </a:lnTo>
                <a:lnTo>
                  <a:pt x="17387" y="18206"/>
                </a:lnTo>
                <a:lnTo>
                  <a:pt x="21213" y="18206"/>
                </a:lnTo>
                <a:cubicBezTo>
                  <a:pt x="21427" y="18206"/>
                  <a:pt x="21600" y="18019"/>
                  <a:pt x="21600" y="17788"/>
                </a:cubicBezTo>
                <a:lnTo>
                  <a:pt x="21600" y="418"/>
                </a:lnTo>
                <a:cubicBezTo>
                  <a:pt x="21600" y="187"/>
                  <a:pt x="21427" y="0"/>
                  <a:pt x="21213" y="0"/>
                </a:cubicBezTo>
                <a:lnTo>
                  <a:pt x="387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noAutofit/>
          </a:bodyPr>
          <a:lstStyle/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r>
              <a:rPr lang="ru-RU" sz="2400" b="1" dirty="0" err="1">
                <a:solidFill>
                  <a:schemeClr val="tx1"/>
                </a:solidFill>
              </a:rPr>
              <a:t>Точні</a:t>
            </a:r>
            <a:r>
              <a:rPr lang="ru-RU" sz="2400" b="1" dirty="0">
                <a:solidFill>
                  <a:schemeClr val="tx1"/>
                </a:solidFill>
              </a:rPr>
              <a:t> науки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2" name="Shape 163"/>
          <p:cNvSpPr/>
          <p:nvPr/>
        </p:nvSpPr>
        <p:spPr>
          <a:xfrm>
            <a:off x="645459" y="882686"/>
            <a:ext cx="8465312" cy="586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7" y="0"/>
                </a:moveTo>
                <a:cubicBezTo>
                  <a:pt x="173" y="0"/>
                  <a:pt x="0" y="187"/>
                  <a:pt x="0" y="418"/>
                </a:cubicBezTo>
                <a:lnTo>
                  <a:pt x="0" y="17788"/>
                </a:lnTo>
                <a:cubicBezTo>
                  <a:pt x="0" y="18019"/>
                  <a:pt x="173" y="18206"/>
                  <a:pt x="387" y="18206"/>
                </a:cubicBezTo>
                <a:lnTo>
                  <a:pt x="15839" y="18206"/>
                </a:lnTo>
                <a:lnTo>
                  <a:pt x="16613" y="21600"/>
                </a:lnTo>
                <a:lnTo>
                  <a:pt x="17387" y="18206"/>
                </a:lnTo>
                <a:lnTo>
                  <a:pt x="21213" y="18206"/>
                </a:lnTo>
                <a:cubicBezTo>
                  <a:pt x="21427" y="18206"/>
                  <a:pt x="21600" y="18019"/>
                  <a:pt x="21600" y="17788"/>
                </a:cubicBezTo>
                <a:lnTo>
                  <a:pt x="21600" y="418"/>
                </a:lnTo>
                <a:cubicBezTo>
                  <a:pt x="21600" y="187"/>
                  <a:pt x="21427" y="0"/>
                  <a:pt x="21213" y="0"/>
                </a:cubicBezTo>
                <a:lnTo>
                  <a:pt x="387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noAutofit/>
          </a:bodyPr>
          <a:lstStyle/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r>
              <a:rPr lang="ru-RU" sz="2400" b="1" dirty="0" err="1">
                <a:solidFill>
                  <a:schemeClr val="tx1"/>
                </a:solidFill>
              </a:rPr>
              <a:t>Суспільні</a:t>
            </a:r>
            <a:r>
              <a:rPr lang="ru-RU" sz="2400" b="1" dirty="0">
                <a:solidFill>
                  <a:schemeClr val="tx1"/>
                </a:solidFill>
              </a:rPr>
              <a:t> та </a:t>
            </a:r>
            <a:r>
              <a:rPr lang="ru-RU" sz="2400" b="1" dirty="0" err="1">
                <a:solidFill>
                  <a:schemeClr val="tx1"/>
                </a:solidFill>
              </a:rPr>
              <a:t>гуманітарні</a:t>
            </a:r>
            <a:r>
              <a:rPr lang="ru-RU" sz="2400" b="1" dirty="0">
                <a:solidFill>
                  <a:schemeClr val="tx1"/>
                </a:solidFill>
              </a:rPr>
              <a:t> науки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8" name="Shape 163"/>
          <p:cNvSpPr/>
          <p:nvPr/>
        </p:nvSpPr>
        <p:spPr>
          <a:xfrm>
            <a:off x="645459" y="1377285"/>
            <a:ext cx="11689976" cy="2410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7" y="0"/>
                </a:moveTo>
                <a:cubicBezTo>
                  <a:pt x="173" y="0"/>
                  <a:pt x="0" y="187"/>
                  <a:pt x="0" y="418"/>
                </a:cubicBezTo>
                <a:lnTo>
                  <a:pt x="0" y="17788"/>
                </a:lnTo>
                <a:cubicBezTo>
                  <a:pt x="0" y="18019"/>
                  <a:pt x="173" y="18206"/>
                  <a:pt x="387" y="18206"/>
                </a:cubicBezTo>
                <a:lnTo>
                  <a:pt x="15839" y="18206"/>
                </a:lnTo>
                <a:lnTo>
                  <a:pt x="16613" y="21600"/>
                </a:lnTo>
                <a:lnTo>
                  <a:pt x="17387" y="18206"/>
                </a:lnTo>
                <a:lnTo>
                  <a:pt x="21213" y="18206"/>
                </a:lnTo>
                <a:cubicBezTo>
                  <a:pt x="21427" y="18206"/>
                  <a:pt x="21600" y="18019"/>
                  <a:pt x="21600" y="17788"/>
                </a:cubicBezTo>
                <a:lnTo>
                  <a:pt x="21600" y="418"/>
                </a:lnTo>
                <a:cubicBezTo>
                  <a:pt x="21600" y="187"/>
                  <a:pt x="21427" y="0"/>
                  <a:pt x="21213" y="0"/>
                </a:cubicBezTo>
                <a:lnTo>
                  <a:pt x="387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noAutofit/>
          </a:bodyPr>
          <a:lstStyle/>
          <a:p>
            <a:pPr marL="160420" indent="-160420" algn="l">
              <a:buClr>
                <a:srgbClr val="5C86B9"/>
              </a:buClr>
              <a:buSzPct val="70000"/>
              <a:buFont typeface="Zapf Dingbats"/>
              <a:buChar char="✤"/>
              <a:defRPr sz="1600">
                <a:solidFill>
                  <a:srgbClr val="202020"/>
                </a:solidFill>
              </a:defRPr>
            </a:pPr>
            <a:r>
              <a:rPr lang="ru-RU" sz="1800" u="sng" dirty="0" err="1">
                <a:solidFill>
                  <a:srgbClr val="202020"/>
                </a:solidFill>
              </a:rPr>
              <a:t>Економіка</a:t>
            </a:r>
            <a:endParaRPr lang="ru-RU" sz="1800" u="sng" dirty="0">
              <a:solidFill>
                <a:srgbClr val="202020"/>
              </a:solidFill>
            </a:endParaRPr>
          </a:p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r>
              <a:rPr lang="ru-RU" sz="1800" dirty="0" err="1">
                <a:solidFill>
                  <a:srgbClr val="202020"/>
                </a:solidFill>
              </a:rPr>
              <a:t>Дитина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самостійно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вивчає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теоретичні</a:t>
            </a:r>
            <a:r>
              <a:rPr lang="ru-RU" sz="1800" dirty="0">
                <a:solidFill>
                  <a:srgbClr val="202020"/>
                </a:solidFill>
              </a:rPr>
              <a:t> та </a:t>
            </a:r>
            <a:r>
              <a:rPr lang="ru-RU" sz="1800" dirty="0" err="1">
                <a:solidFill>
                  <a:srgbClr val="202020"/>
                </a:solidFill>
              </a:rPr>
              <a:t>прикладні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економічні</a:t>
            </a:r>
            <a:r>
              <a:rPr lang="ru-RU" sz="1800" dirty="0">
                <a:solidFill>
                  <a:srgbClr val="202020"/>
                </a:solidFill>
              </a:rPr>
              <a:t> науки, </a:t>
            </a:r>
            <a:r>
              <a:rPr lang="ru-RU" sz="1800" dirty="0" err="1">
                <a:solidFill>
                  <a:srgbClr val="202020"/>
                </a:solidFill>
              </a:rPr>
              <a:t>її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цікавить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сучасна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економіка</a:t>
            </a:r>
            <a:r>
              <a:rPr lang="ru-RU" sz="1800" dirty="0">
                <a:solidFill>
                  <a:srgbClr val="202020"/>
                </a:solidFill>
              </a:rPr>
              <a:t>, </a:t>
            </a:r>
            <a:r>
              <a:rPr lang="ru-RU" sz="1800" dirty="0" smtClean="0">
                <a:solidFill>
                  <a:srgbClr val="202020"/>
                </a:solidFill>
              </a:rPr>
              <a:t>вона </a:t>
            </a:r>
            <a:r>
              <a:rPr lang="ru-RU" sz="1800" dirty="0" err="1">
                <a:solidFill>
                  <a:srgbClr val="202020"/>
                </a:solidFill>
              </a:rPr>
              <a:t>здійснює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спроби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теоретичних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розробок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оптимізації</a:t>
            </a:r>
            <a:r>
              <a:rPr lang="ru-RU" sz="1800" dirty="0">
                <a:solidFill>
                  <a:srgbClr val="202020"/>
                </a:solidFill>
              </a:rPr>
              <a:t> </a:t>
            </a:r>
            <a:r>
              <a:rPr lang="ru-RU" sz="1800" dirty="0" err="1">
                <a:solidFill>
                  <a:srgbClr val="202020"/>
                </a:solidFill>
              </a:rPr>
              <a:t>функціонуючих</a:t>
            </a:r>
            <a:r>
              <a:rPr lang="ru-RU" sz="1800" dirty="0">
                <a:solidFill>
                  <a:srgbClr val="202020"/>
                </a:solidFill>
              </a:rPr>
              <a:t> систем </a:t>
            </a:r>
            <a:r>
              <a:rPr lang="ru-RU" sz="1800" dirty="0" err="1" smtClean="0">
                <a:solidFill>
                  <a:srgbClr val="202020"/>
                </a:solidFill>
              </a:rPr>
              <a:t>управління</a:t>
            </a:r>
            <a:endParaRPr lang="ru-RU" sz="1800" dirty="0" smtClean="0">
              <a:solidFill>
                <a:srgbClr val="202020"/>
              </a:solidFill>
            </a:endParaRPr>
          </a:p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endParaRPr lang="ru-RU" sz="1600" dirty="0">
              <a:solidFill>
                <a:srgbClr val="202020"/>
              </a:solidFill>
            </a:endParaRPr>
          </a:p>
          <a:p>
            <a:pPr marL="160420" indent="-160420" algn="l">
              <a:buClr>
                <a:srgbClr val="5C86B9"/>
              </a:buClr>
              <a:buSzPct val="70000"/>
              <a:buFont typeface="Zapf Dingbats"/>
              <a:buChar char="✤"/>
              <a:defRPr sz="1600">
                <a:solidFill>
                  <a:srgbClr val="202020"/>
                </a:solidFill>
              </a:defRPr>
            </a:pPr>
            <a:r>
              <a:rPr lang="ru-RU" sz="1800" u="sng" dirty="0" smtClean="0"/>
              <a:t>Слово</a:t>
            </a:r>
            <a:endParaRPr lang="ru-RU" sz="1800" u="sng" dirty="0"/>
          </a:p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r>
              <a:rPr lang="ru-RU" sz="1800" dirty="0" err="1"/>
              <a:t>Дитина</a:t>
            </a:r>
            <a:r>
              <a:rPr lang="ru-RU" sz="1800" dirty="0"/>
              <a:t> </a:t>
            </a:r>
            <a:r>
              <a:rPr lang="ru-RU" sz="1800" dirty="0" err="1"/>
              <a:t>має</a:t>
            </a:r>
            <a:r>
              <a:rPr lang="ru-RU" sz="1800" dirty="0"/>
              <a:t> </a:t>
            </a:r>
            <a:r>
              <a:rPr lang="ru-RU" sz="1800" dirty="0" err="1"/>
              <a:t>обдарованості</a:t>
            </a:r>
            <a:r>
              <a:rPr lang="ru-RU" sz="1800" dirty="0"/>
              <a:t> в </a:t>
            </a:r>
            <a:r>
              <a:rPr lang="ru-RU" sz="1800" dirty="0" err="1" smtClean="0"/>
              <a:t>галузі</a:t>
            </a:r>
            <a:r>
              <a:rPr lang="ru-RU" sz="1800" dirty="0" smtClean="0"/>
              <a:t> </a:t>
            </a:r>
            <a:r>
              <a:rPr lang="ru-RU" sz="1800" dirty="0" err="1" smtClean="0"/>
              <a:t>написання</a:t>
            </a:r>
            <a:r>
              <a:rPr lang="ru-RU" sz="1800" dirty="0" smtClean="0"/>
              <a:t> </a:t>
            </a:r>
            <a:r>
              <a:rPr lang="ru-RU" sz="1800" dirty="0" err="1"/>
              <a:t>творів</a:t>
            </a:r>
            <a:r>
              <a:rPr lang="ru-RU" sz="1800" dirty="0"/>
              <a:t>, </a:t>
            </a:r>
            <a:r>
              <a:rPr lang="ru-RU" sz="1800" dirty="0" err="1"/>
              <a:t>володіє</a:t>
            </a:r>
            <a:r>
              <a:rPr lang="ru-RU" sz="1800" dirty="0"/>
              <a:t> </a:t>
            </a:r>
            <a:r>
              <a:rPr lang="ru-RU" sz="1800" dirty="0" err="1"/>
              <a:t>знаннями</a:t>
            </a:r>
            <a:r>
              <a:rPr lang="ru-RU" sz="1800" dirty="0"/>
              <a:t> </a:t>
            </a:r>
            <a:r>
              <a:rPr lang="ru-RU" sz="1800" dirty="0" err="1"/>
              <a:t>літературної</a:t>
            </a:r>
            <a:r>
              <a:rPr lang="ru-RU" sz="1800" dirty="0"/>
              <a:t> </a:t>
            </a:r>
            <a:r>
              <a:rPr lang="ru-RU" sz="1800" dirty="0" err="1"/>
              <a:t>мови</a:t>
            </a:r>
            <a:r>
              <a:rPr lang="ru-RU" sz="1800" dirty="0"/>
              <a:t>, </a:t>
            </a:r>
            <a:r>
              <a:rPr lang="ru-RU" sz="1800" dirty="0" err="1"/>
              <a:t>має</a:t>
            </a:r>
            <a:r>
              <a:rPr lang="ru-RU" sz="1800" dirty="0"/>
              <a:t> </a:t>
            </a:r>
            <a:r>
              <a:rPr lang="ru-RU" sz="1800" dirty="0" err="1"/>
              <a:t>поетичний</a:t>
            </a:r>
            <a:r>
              <a:rPr lang="ru-RU" sz="1800" dirty="0"/>
              <a:t> дар.</a:t>
            </a:r>
            <a:endParaRPr lang="ru-RU" sz="1600" dirty="0"/>
          </a:p>
        </p:txBody>
      </p:sp>
      <p:sp>
        <p:nvSpPr>
          <p:cNvPr id="61" name="Shape 160"/>
          <p:cNvSpPr/>
          <p:nvPr/>
        </p:nvSpPr>
        <p:spPr>
          <a:xfrm>
            <a:off x="645459" y="4413013"/>
            <a:ext cx="11689976" cy="1799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2" y="0"/>
                </a:moveTo>
                <a:cubicBezTo>
                  <a:pt x="117" y="0"/>
                  <a:pt x="0" y="192"/>
                  <a:pt x="0" y="428"/>
                </a:cubicBezTo>
                <a:lnTo>
                  <a:pt x="0" y="21172"/>
                </a:lnTo>
                <a:cubicBezTo>
                  <a:pt x="0" y="21408"/>
                  <a:pt x="117" y="21600"/>
                  <a:pt x="262" y="21600"/>
                </a:cubicBezTo>
                <a:lnTo>
                  <a:pt x="17536" y="21600"/>
                </a:lnTo>
                <a:cubicBezTo>
                  <a:pt x="17681" y="21600"/>
                  <a:pt x="17799" y="21408"/>
                  <a:pt x="17799" y="21172"/>
                </a:cubicBezTo>
                <a:lnTo>
                  <a:pt x="17799" y="12657"/>
                </a:lnTo>
                <a:lnTo>
                  <a:pt x="21600" y="11799"/>
                </a:lnTo>
                <a:lnTo>
                  <a:pt x="17799" y="10943"/>
                </a:lnTo>
                <a:lnTo>
                  <a:pt x="17799" y="428"/>
                </a:lnTo>
                <a:cubicBezTo>
                  <a:pt x="17799" y="192"/>
                  <a:pt x="17681" y="0"/>
                  <a:pt x="17536" y="0"/>
                </a:cubicBezTo>
                <a:lnTo>
                  <a:pt x="262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noAutofit/>
          </a:bodyPr>
          <a:lstStyle/>
          <a:p>
            <a:pPr marL="160420" indent="-160420" algn="l">
              <a:buClr>
                <a:srgbClr val="5C86B9"/>
              </a:buClr>
              <a:buSzPct val="70000"/>
              <a:buFont typeface="Zapf Dingbats"/>
              <a:buChar char="✤"/>
              <a:defRPr sz="1600">
                <a:solidFill>
                  <a:srgbClr val="202020"/>
                </a:solidFill>
              </a:defRPr>
            </a:pPr>
            <a:r>
              <a:rPr lang="ru-RU" sz="2000" u="sng" dirty="0">
                <a:solidFill>
                  <a:srgbClr val="202020"/>
                </a:solidFill>
              </a:rPr>
              <a:t>Математика</a:t>
            </a:r>
            <a:endParaRPr lang="ru-RU" sz="2000" u="sng" dirty="0" smtClean="0">
              <a:solidFill>
                <a:srgbClr val="202020"/>
              </a:solidFill>
            </a:endParaRPr>
          </a:p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r>
              <a:rPr lang="ru-RU" sz="1800" dirty="0" err="1"/>
              <a:t>Дитина</a:t>
            </a:r>
            <a:r>
              <a:rPr lang="ru-RU" sz="1800" dirty="0"/>
              <a:t> </a:t>
            </a:r>
            <a:r>
              <a:rPr lang="ru-RU" sz="1800" dirty="0" err="1"/>
              <a:t>володіє</a:t>
            </a:r>
            <a:r>
              <a:rPr lang="ru-RU" sz="1800" dirty="0"/>
              <a:t> </a:t>
            </a:r>
            <a:r>
              <a:rPr lang="ru-RU" sz="1800" dirty="0" err="1"/>
              <a:t>знаннями</a:t>
            </a:r>
            <a:r>
              <a:rPr lang="ru-RU" sz="1800" dirty="0"/>
              <a:t> в </a:t>
            </a:r>
            <a:r>
              <a:rPr lang="ru-RU" sz="1800" dirty="0" err="1" smtClean="0"/>
              <a:t>галузі</a:t>
            </a:r>
            <a:r>
              <a:rPr lang="ru-RU" sz="1800" dirty="0" smtClean="0"/>
              <a:t> </a:t>
            </a:r>
            <a:r>
              <a:rPr lang="ru-RU" sz="1800" dirty="0"/>
              <a:t>математики </a:t>
            </a:r>
            <a:r>
              <a:rPr lang="ru-RU" sz="1800" dirty="0" err="1"/>
              <a:t>вище</a:t>
            </a:r>
            <a:r>
              <a:rPr lang="ru-RU" sz="1800" dirty="0"/>
              <a:t> </a:t>
            </a:r>
            <a:r>
              <a:rPr lang="ru-RU" sz="1800" dirty="0" err="1"/>
              <a:t>середнього</a:t>
            </a:r>
            <a:r>
              <a:rPr lang="ru-RU" sz="1800" dirty="0"/>
              <a:t> </a:t>
            </a:r>
            <a:r>
              <a:rPr lang="ru-RU" sz="1800" dirty="0" err="1"/>
              <a:t>рівня</a:t>
            </a:r>
            <a:r>
              <a:rPr lang="ru-RU" sz="1800" dirty="0"/>
              <a:t>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значно</a:t>
            </a:r>
            <a:r>
              <a:rPr lang="ru-RU" sz="1800" dirty="0"/>
              <a:t> </a:t>
            </a:r>
            <a:r>
              <a:rPr lang="ru-RU" sz="1800" dirty="0" err="1"/>
              <a:t>перевищує</a:t>
            </a:r>
            <a:r>
              <a:rPr lang="ru-RU" sz="1800" dirty="0"/>
              <a:t> </a:t>
            </a:r>
            <a:r>
              <a:rPr lang="ru-RU" sz="1800" dirty="0" err="1"/>
              <a:t>знання</a:t>
            </a:r>
            <a:r>
              <a:rPr lang="ru-RU" sz="1800" dirty="0"/>
              <a:t> </a:t>
            </a:r>
            <a:r>
              <a:rPr lang="ru-RU" sz="1800" dirty="0" err="1"/>
              <a:t>шкільної</a:t>
            </a:r>
            <a:r>
              <a:rPr lang="ru-RU" sz="1800" dirty="0"/>
              <a:t> </a:t>
            </a:r>
            <a:r>
              <a:rPr lang="ru-RU" sz="1800" dirty="0" err="1"/>
              <a:t>програми</a:t>
            </a:r>
            <a:r>
              <a:rPr lang="ru-RU" sz="1800" dirty="0"/>
              <a:t>. </a:t>
            </a:r>
            <a:r>
              <a:rPr lang="ru-RU" sz="1800" dirty="0" err="1"/>
              <a:t>Самостійно</a:t>
            </a:r>
            <a:r>
              <a:rPr lang="ru-RU" sz="1800" dirty="0"/>
              <a:t> </a:t>
            </a:r>
            <a:r>
              <a:rPr lang="ru-RU" sz="1800" dirty="0" err="1"/>
              <a:t>вивчає</a:t>
            </a:r>
            <a:r>
              <a:rPr lang="ru-RU" sz="1800" dirty="0"/>
              <a:t> </a:t>
            </a:r>
            <a:r>
              <a:rPr lang="ru-RU" sz="1800" dirty="0" err="1" smtClean="0"/>
              <a:t>галузі</a:t>
            </a:r>
            <a:r>
              <a:rPr lang="ru-RU" sz="1800" dirty="0" smtClean="0"/>
              <a:t> </a:t>
            </a:r>
            <a:r>
              <a:rPr lang="ru-RU" sz="1800" dirty="0" err="1"/>
              <a:t>вищої</a:t>
            </a:r>
            <a:r>
              <a:rPr lang="ru-RU" sz="1800" dirty="0"/>
              <a:t> математики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endParaRPr lang="ru-RU" sz="1800" dirty="0">
              <a:solidFill>
                <a:srgbClr val="202020"/>
              </a:solidFill>
            </a:endParaRPr>
          </a:p>
          <a:p>
            <a:pPr marL="160420" indent="-160420" algn="l">
              <a:buClr>
                <a:srgbClr val="5C86B9"/>
              </a:buClr>
              <a:buSzPct val="70000"/>
              <a:buFont typeface="Zapf Dingbats"/>
              <a:buChar char="✤"/>
              <a:defRPr sz="1600">
                <a:solidFill>
                  <a:srgbClr val="202020"/>
                </a:solidFill>
              </a:defRPr>
            </a:pPr>
            <a:r>
              <a:rPr lang="it-IT" sz="2000" u="sng" dirty="0">
                <a:solidFill>
                  <a:srgbClr val="202020"/>
                </a:solidFill>
              </a:rPr>
              <a:t>IT-</a:t>
            </a:r>
            <a:r>
              <a:rPr lang="ru-RU" sz="2000" u="sng" dirty="0" err="1">
                <a:solidFill>
                  <a:srgbClr val="202020"/>
                </a:solidFill>
              </a:rPr>
              <a:t>технології</a:t>
            </a:r>
            <a:endParaRPr lang="ru-RU" sz="2000" u="sng" dirty="0" smtClean="0">
              <a:solidFill>
                <a:srgbClr val="202020"/>
              </a:solidFill>
            </a:endParaRPr>
          </a:p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r>
              <a:rPr lang="ru-RU" sz="1800" dirty="0" err="1"/>
              <a:t>Дитина</a:t>
            </a:r>
            <a:r>
              <a:rPr lang="ru-RU" sz="1800" dirty="0"/>
              <a:t> </a:t>
            </a:r>
            <a:r>
              <a:rPr lang="ru-RU" sz="1800" dirty="0" err="1"/>
              <a:t>володіє</a:t>
            </a:r>
            <a:r>
              <a:rPr lang="ru-RU" sz="1800" dirty="0"/>
              <a:t> </a:t>
            </a:r>
            <a:r>
              <a:rPr lang="ru-RU" sz="1800" dirty="0" err="1"/>
              <a:t>комп'ютерними</a:t>
            </a:r>
            <a:r>
              <a:rPr lang="ru-RU" sz="1800" dirty="0"/>
              <a:t> </a:t>
            </a:r>
            <a:r>
              <a:rPr lang="ru-RU" sz="1800" dirty="0" err="1"/>
              <a:t>технологіями</a:t>
            </a:r>
            <a:r>
              <a:rPr lang="ru-RU" sz="1800" dirty="0"/>
              <a:t> на </a:t>
            </a:r>
            <a:r>
              <a:rPr lang="ru-RU" sz="1800" dirty="0" err="1"/>
              <a:t>рівні</a:t>
            </a:r>
            <a:r>
              <a:rPr lang="ru-RU" sz="1800" dirty="0"/>
              <a:t> продвинутого </a:t>
            </a:r>
            <a:r>
              <a:rPr lang="ru-RU" sz="1800" dirty="0" err="1"/>
              <a:t>користувача</a:t>
            </a:r>
            <a:r>
              <a:rPr lang="ru-RU" sz="1800" dirty="0"/>
              <a:t>, </a:t>
            </a:r>
            <a:r>
              <a:rPr lang="ru-RU" sz="1800" dirty="0" err="1"/>
              <a:t>знає</a:t>
            </a:r>
            <a:r>
              <a:rPr lang="ru-RU" sz="1800" dirty="0"/>
              <a:t> </a:t>
            </a:r>
            <a:r>
              <a:rPr lang="ru-RU" sz="1800" dirty="0" err="1"/>
              <a:t>мови</a:t>
            </a:r>
            <a:r>
              <a:rPr lang="ru-RU" sz="1800" dirty="0"/>
              <a:t> </a:t>
            </a:r>
            <a:r>
              <a:rPr lang="ru-RU" sz="1800" dirty="0" err="1"/>
              <a:t>програмування</a:t>
            </a:r>
            <a:r>
              <a:rPr lang="ru-RU" sz="1800" dirty="0"/>
              <a:t>, </a:t>
            </a:r>
            <a:r>
              <a:rPr lang="ru-RU" sz="1800" dirty="0" err="1" smtClean="0"/>
              <a:t>ознайомлена</a:t>
            </a:r>
            <a:r>
              <a:rPr lang="ru-RU" sz="1800" dirty="0" smtClean="0"/>
              <a:t> </a:t>
            </a:r>
            <a:r>
              <a:rPr lang="ru-RU" sz="1800" dirty="0"/>
              <a:t>з </a:t>
            </a:r>
            <a:r>
              <a:rPr lang="ru-RU" sz="1800" dirty="0" err="1"/>
              <a:t>інноваційними</a:t>
            </a:r>
            <a:r>
              <a:rPr lang="ru-RU" sz="1800" dirty="0"/>
              <a:t> </a:t>
            </a:r>
            <a:r>
              <a:rPr lang="ru-RU" sz="1800" dirty="0" err="1"/>
              <a:t>розробками</a:t>
            </a:r>
            <a:r>
              <a:rPr lang="ru-RU" sz="1800" dirty="0"/>
              <a:t> </a:t>
            </a:r>
            <a:r>
              <a:rPr lang="ru-RU" sz="1800" dirty="0" smtClean="0"/>
              <a:t>в </a:t>
            </a:r>
            <a:r>
              <a:rPr lang="ru-RU" sz="1800" dirty="0" err="1" smtClean="0"/>
              <a:t>галузі</a:t>
            </a:r>
            <a:r>
              <a:rPr lang="ru-RU" sz="1800" dirty="0" smtClean="0"/>
              <a:t> </a:t>
            </a:r>
            <a:r>
              <a:rPr lang="ru-RU" sz="1800" dirty="0" err="1"/>
              <a:t>інформаційних</a:t>
            </a:r>
            <a:r>
              <a:rPr lang="ru-RU" sz="1800" dirty="0"/>
              <a:t> </a:t>
            </a:r>
            <a:r>
              <a:rPr lang="ru-RU" sz="1800" dirty="0" err="1"/>
              <a:t>технологій</a:t>
            </a:r>
            <a:r>
              <a:rPr lang="ru-RU" sz="1800" dirty="0" smtClean="0"/>
              <a:t>.</a:t>
            </a:r>
            <a:endParaRPr lang="ru-RU" sz="2000" dirty="0" smtClean="0">
              <a:solidFill>
                <a:srgbClr val="202020"/>
              </a:solidFill>
            </a:endParaRPr>
          </a:p>
        </p:txBody>
      </p:sp>
      <p:sp>
        <p:nvSpPr>
          <p:cNvPr id="64" name="Shape 166"/>
          <p:cNvSpPr/>
          <p:nvPr/>
        </p:nvSpPr>
        <p:spPr>
          <a:xfrm>
            <a:off x="645459" y="7302495"/>
            <a:ext cx="11689976" cy="89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7" y="0"/>
                </a:moveTo>
                <a:cubicBezTo>
                  <a:pt x="173" y="0"/>
                  <a:pt x="0" y="187"/>
                  <a:pt x="0" y="419"/>
                </a:cubicBezTo>
                <a:lnTo>
                  <a:pt x="0" y="17315"/>
                </a:lnTo>
                <a:cubicBezTo>
                  <a:pt x="0" y="17546"/>
                  <a:pt x="173" y="17733"/>
                  <a:pt x="387" y="17733"/>
                </a:cubicBezTo>
                <a:lnTo>
                  <a:pt x="3903" y="17733"/>
                </a:lnTo>
                <a:lnTo>
                  <a:pt x="4677" y="21600"/>
                </a:lnTo>
                <a:lnTo>
                  <a:pt x="5451" y="17733"/>
                </a:lnTo>
                <a:lnTo>
                  <a:pt x="21213" y="17733"/>
                </a:lnTo>
                <a:cubicBezTo>
                  <a:pt x="21427" y="17733"/>
                  <a:pt x="21600" y="17546"/>
                  <a:pt x="21600" y="17315"/>
                </a:cubicBezTo>
                <a:lnTo>
                  <a:pt x="21600" y="419"/>
                </a:lnTo>
                <a:cubicBezTo>
                  <a:pt x="21600" y="187"/>
                  <a:pt x="21427" y="0"/>
                  <a:pt x="21213" y="0"/>
                </a:cubicBezTo>
                <a:lnTo>
                  <a:pt x="387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noAutofit/>
          </a:bodyPr>
          <a:lstStyle/>
          <a:p>
            <a:pPr marL="160420" indent="-160420" algn="l">
              <a:buClr>
                <a:srgbClr val="5C86B9"/>
              </a:buClr>
              <a:buSzPct val="70000"/>
              <a:buFont typeface="Zapf Dingbats"/>
              <a:buChar char="✤"/>
              <a:defRPr sz="1600">
                <a:solidFill>
                  <a:srgbClr val="202020"/>
                </a:solidFill>
              </a:defRPr>
            </a:pPr>
            <a:r>
              <a:rPr lang="ru-RU" sz="2000" u="sng" dirty="0" err="1"/>
              <a:t>Фізика</a:t>
            </a:r>
            <a:endParaRPr lang="ru-RU" sz="2000" u="sng" dirty="0" smtClean="0"/>
          </a:p>
          <a:p>
            <a:pPr algn="l">
              <a:buClr>
                <a:srgbClr val="5C86B9"/>
              </a:buClr>
              <a:buSzPct val="70000"/>
              <a:defRPr sz="1600">
                <a:solidFill>
                  <a:srgbClr val="202020"/>
                </a:solidFill>
              </a:defRPr>
            </a:pPr>
            <a:r>
              <a:rPr lang="ru-RU" sz="1800" dirty="0" err="1"/>
              <a:t>Дитина</a:t>
            </a:r>
            <a:r>
              <a:rPr lang="ru-RU" sz="1800" dirty="0"/>
              <a:t> </a:t>
            </a:r>
            <a:r>
              <a:rPr lang="ru-RU" sz="1800" dirty="0" err="1"/>
              <a:t>володіє</a:t>
            </a:r>
            <a:r>
              <a:rPr lang="ru-RU" sz="1800" dirty="0"/>
              <a:t> </a:t>
            </a:r>
            <a:r>
              <a:rPr lang="ru-RU" sz="1800" dirty="0" err="1"/>
              <a:t>глибинними</a:t>
            </a:r>
            <a:r>
              <a:rPr lang="ru-RU" sz="1800" dirty="0"/>
              <a:t> </a:t>
            </a:r>
            <a:r>
              <a:rPr lang="ru-RU" sz="1800" dirty="0" err="1"/>
              <a:t>фундаментальними</a:t>
            </a:r>
            <a:r>
              <a:rPr lang="ru-RU" sz="1800" dirty="0"/>
              <a:t> </a:t>
            </a:r>
            <a:r>
              <a:rPr lang="ru-RU" sz="1800" dirty="0" err="1"/>
              <a:t>знаннями</a:t>
            </a:r>
            <a:r>
              <a:rPr lang="ru-RU" sz="1800" dirty="0"/>
              <a:t> в </a:t>
            </a:r>
            <a:r>
              <a:rPr lang="ru-RU" sz="1800" dirty="0" err="1"/>
              <a:t>галузі</a:t>
            </a:r>
            <a:r>
              <a:rPr lang="ru-RU" sz="1800" dirty="0"/>
              <a:t> </a:t>
            </a:r>
            <a:r>
              <a:rPr lang="ru-RU" sz="1800" dirty="0" err="1"/>
              <a:t>традиційної</a:t>
            </a:r>
            <a:r>
              <a:rPr lang="ru-RU" sz="1800" dirty="0"/>
              <a:t> і </a:t>
            </a:r>
            <a:r>
              <a:rPr lang="ru-RU" sz="1800" dirty="0" err="1"/>
              <a:t>квантової</a:t>
            </a:r>
            <a:r>
              <a:rPr lang="ru-RU" sz="1800" dirty="0"/>
              <a:t> </a:t>
            </a:r>
            <a:r>
              <a:rPr lang="ru-RU" sz="1800" dirty="0" err="1"/>
              <a:t>фізики</a:t>
            </a:r>
            <a:r>
              <a:rPr lang="ru-RU" sz="1800" dirty="0"/>
              <a:t>, </a:t>
            </a:r>
            <a:r>
              <a:rPr lang="ru-RU" sz="1800" dirty="0" err="1"/>
              <a:t>має</a:t>
            </a:r>
            <a:r>
              <a:rPr lang="ru-RU" sz="1800" dirty="0"/>
              <a:t> </a:t>
            </a:r>
            <a:r>
              <a:rPr lang="ru-RU" sz="1800" dirty="0" err="1"/>
              <a:t>бажання</a:t>
            </a:r>
            <a:r>
              <a:rPr lang="ru-RU" sz="1800" dirty="0"/>
              <a:t> </a:t>
            </a:r>
            <a:r>
              <a:rPr lang="ru-RU" sz="1800" dirty="0" err="1"/>
              <a:t>розширювати</a:t>
            </a:r>
            <a:r>
              <a:rPr lang="ru-RU" sz="1800" dirty="0"/>
              <a:t> </a:t>
            </a:r>
            <a:r>
              <a:rPr lang="ru-RU" sz="1800" dirty="0" err="1"/>
              <a:t>своє</a:t>
            </a:r>
            <a:r>
              <a:rPr lang="ru-RU" sz="1800" dirty="0"/>
              <a:t> </a:t>
            </a:r>
            <a:r>
              <a:rPr lang="ru-RU" sz="1800" dirty="0" err="1"/>
              <a:t>пізнання</a:t>
            </a:r>
            <a:r>
              <a:rPr lang="ru-RU" sz="1800" dirty="0"/>
              <a:t> з </a:t>
            </a:r>
            <a:r>
              <a:rPr lang="ru-RU" sz="1800" dirty="0" err="1"/>
              <a:t>практичним</a:t>
            </a:r>
            <a:r>
              <a:rPr lang="ru-RU" sz="1800" dirty="0"/>
              <a:t> </a:t>
            </a:r>
            <a:r>
              <a:rPr lang="ru-RU" sz="1800" dirty="0" err="1"/>
              <a:t>застосуванням</a:t>
            </a:r>
            <a:r>
              <a:rPr lang="ru-RU" sz="1800" dirty="0"/>
              <a:t> </a:t>
            </a:r>
            <a:r>
              <a:rPr lang="ru-RU" sz="1800" dirty="0" err="1"/>
              <a:t>його</a:t>
            </a:r>
            <a:r>
              <a:rPr lang="ru-RU" sz="1800" dirty="0"/>
              <a:t> в </a:t>
            </a:r>
            <a:r>
              <a:rPr lang="ru-RU" sz="1800" dirty="0" err="1"/>
              <a:t>лабораторних</a:t>
            </a:r>
            <a:r>
              <a:rPr lang="ru-RU" sz="1800" dirty="0"/>
              <a:t> </a:t>
            </a:r>
            <a:r>
              <a:rPr lang="ru-RU" sz="1800" dirty="0" err="1"/>
              <a:t>умовах</a:t>
            </a:r>
            <a:r>
              <a:rPr lang="ru-RU" sz="1800" dirty="0" smtClean="0"/>
              <a:t>.</a:t>
            </a:r>
            <a:endParaRPr sz="20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45459" y="8818615"/>
            <a:ext cx="11689976" cy="794544"/>
          </a:xfrm>
          <a:prstGeom prst="roundRect">
            <a:avLst/>
          </a:prstGeom>
          <a:noFill/>
          <a:ln w="28575" cap="flat">
            <a:solidFill>
              <a:schemeClr val="tx1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000" dirty="0"/>
              <a:t>Ми </a:t>
            </a:r>
            <a:r>
              <a:rPr lang="ru-RU" sz="2000" dirty="0" err="1"/>
              <a:t>об'єднуємо</a:t>
            </a:r>
            <a:r>
              <a:rPr lang="ru-RU" sz="2000" dirty="0"/>
              <a:t> дітей </a:t>
            </a:r>
            <a:endParaRPr lang="ru-RU" sz="2000" dirty="0" smtClean="0"/>
          </a:p>
          <a:p>
            <a:r>
              <a:rPr lang="ru-RU" sz="2000" dirty="0" smtClean="0"/>
              <a:t>з </a:t>
            </a:r>
            <a:r>
              <a:rPr lang="ru-RU" sz="2000" dirty="0" err="1"/>
              <a:t>бажанням</a:t>
            </a:r>
            <a:r>
              <a:rPr lang="ru-RU" sz="2000" dirty="0"/>
              <a:t> </a:t>
            </a:r>
            <a:r>
              <a:rPr lang="ru-RU" sz="2000" dirty="0" err="1"/>
              <a:t>пізнавати</a:t>
            </a:r>
            <a:r>
              <a:rPr lang="ru-RU" sz="2000" dirty="0"/>
              <a:t> </a:t>
            </a:r>
            <a:r>
              <a:rPr lang="ru-RU" sz="2000" dirty="0" err="1"/>
              <a:t>глибше</a:t>
            </a:r>
            <a:r>
              <a:rPr lang="ru-RU" sz="2000" dirty="0"/>
              <a:t> та </a:t>
            </a:r>
            <a:r>
              <a:rPr lang="ru-RU" sz="2000" dirty="0" err="1"/>
              <a:t>розвивати</a:t>
            </a:r>
            <a:r>
              <a:rPr lang="ru-RU" sz="2000" dirty="0"/>
              <a:t> </a:t>
            </a:r>
            <a:r>
              <a:rPr lang="ru-RU" sz="2000" dirty="0" err="1"/>
              <a:t>свої</a:t>
            </a:r>
            <a:r>
              <a:rPr lang="ru-RU" sz="2000" dirty="0"/>
              <a:t> </a:t>
            </a:r>
            <a:r>
              <a:rPr lang="ru-RU" sz="2000" dirty="0" err="1"/>
              <a:t>унікальні</a:t>
            </a:r>
            <a:r>
              <a:rPr lang="ru-RU" sz="2000" dirty="0"/>
              <a:t> </a:t>
            </a:r>
            <a:r>
              <a:rPr lang="ru-RU" sz="2000" dirty="0" err="1"/>
              <a:t>можливості</a:t>
            </a:r>
            <a:r>
              <a:rPr lang="ru-RU" sz="2000" dirty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146173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3"/>
          </p:nvPr>
        </p:nvSpPr>
        <p:spPr>
          <a:xfrm>
            <a:off x="1270000" y="4327971"/>
            <a:ext cx="10464800" cy="564257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«</a:t>
            </a:r>
            <a:r>
              <a:rPr lang="ru-RU" dirty="0"/>
              <a:t>У 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людині</a:t>
            </a:r>
            <a:r>
              <a:rPr lang="ru-RU" dirty="0"/>
              <a:t> </a:t>
            </a:r>
            <a:r>
              <a:rPr lang="ru-RU" dirty="0" err="1"/>
              <a:t>сонце</a:t>
            </a:r>
            <a:r>
              <a:rPr lang="ru-RU" dirty="0"/>
              <a:t>. </a:t>
            </a:r>
            <a:r>
              <a:rPr lang="ru-RU" dirty="0" err="1"/>
              <a:t>Тільки</a:t>
            </a:r>
            <a:r>
              <a:rPr lang="ru-RU" dirty="0"/>
              <a:t> дайте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світити</a:t>
            </a:r>
            <a:r>
              <a:rPr lang="ru-RU" dirty="0"/>
              <a:t>!</a:t>
            </a:r>
            <a:r>
              <a:rPr dirty="0" smtClean="0"/>
              <a:t>»</a:t>
            </a:r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body" idx="14"/>
          </p:nvPr>
        </p:nvSpPr>
        <p:spPr>
          <a:xfrm>
            <a:off x="1270000" y="6362700"/>
            <a:ext cx="10464800" cy="564257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–</a:t>
            </a:r>
            <a:r>
              <a:rPr lang="uk-UA" dirty="0" smtClean="0"/>
              <a:t> </a:t>
            </a:r>
            <a:r>
              <a:rPr lang="ru-RU" dirty="0"/>
              <a:t>Сократ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464</Words>
  <Application>Microsoft Office PowerPoint</Application>
  <PresentationFormat>Произвольный</PresentationFormat>
  <Paragraphs>62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Baskerville</vt:lpstr>
      <vt:lpstr>Helvetica</vt:lpstr>
      <vt:lpstr>Helvetica Neue</vt:lpstr>
      <vt:lpstr>Palatino</vt:lpstr>
      <vt:lpstr>Zapf Dingbats</vt:lpstr>
      <vt:lpstr>Editorial</vt:lpstr>
      <vt:lpstr>Центр розвитку для обдарованих дітей</vt:lpstr>
      <vt:lpstr>У деяких дітей є Дар.  Талант, який може згаснути в забутті і звичної метушні байдужості, або розкритися і назавжди змінити їх долю. Ми прагнемо дати шанс цим дітям реалізувати свій Дар і зробити наш світ кращим.  Приєднуйтесь до нас.  Створюйте Майбутнє.</vt:lpstr>
      <vt:lpstr>Центр розвитку для обдарованих дітей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Академия Будущего</dc:title>
  <dc:creator>user</dc:creator>
  <cp:lastModifiedBy>user</cp:lastModifiedBy>
  <cp:revision>32</cp:revision>
  <dcterms:modified xsi:type="dcterms:W3CDTF">2018-03-15T14:52:03Z</dcterms:modified>
</cp:coreProperties>
</file>