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86eeeac9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a86eeeac9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86eeeac9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86eeeac9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86eeeac9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86eeeac9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a86eeeac9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a86eeeac9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86eeeac9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a86eeeac9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a86eeeac9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a86eeeac9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a86eeeac9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a86eeeac9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86eeeac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86eeeac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86eeeac9_1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a86eeeac9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a86eeeac9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a86eeeac9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86eeeac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a86eeeac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86eeeac9_1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a86eeeac9_1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a86eeeac9_1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a86eeeac9_1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86eeeac9_1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a86eeeac9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86eeeac9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a86eeeac9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a86eeeac9_1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a86eeeac9_1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86eeeac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a86eeeac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86eeeac9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86eeeac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86eeeac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86eeeac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a86eeeac9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a86eeeac9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a86eeeac9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a86eeeac9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a86eeeac9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a86eeeac9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86eeeac9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86eeeac9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ammy2211/PyAutoLen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7.png"/><Relationship Id="rId6" Type="http://schemas.openxmlformats.org/officeDocument/2006/relationships/image" Target="../media/image22.png"/><Relationship Id="rId7" Type="http://schemas.openxmlformats.org/officeDocument/2006/relationships/image" Target="../media/image40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1.png"/><Relationship Id="rId13" Type="http://schemas.openxmlformats.org/officeDocument/2006/relationships/image" Target="../media/image36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7.png"/><Relationship Id="rId15" Type="http://schemas.openxmlformats.org/officeDocument/2006/relationships/image" Target="../media/image43.png"/><Relationship Id="rId14" Type="http://schemas.openxmlformats.org/officeDocument/2006/relationships/image" Target="../media/image41.png"/><Relationship Id="rId17" Type="http://schemas.openxmlformats.org/officeDocument/2006/relationships/image" Target="../media/image44.png"/><Relationship Id="rId16" Type="http://schemas.openxmlformats.org/officeDocument/2006/relationships/image" Target="../media/image42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125575"/>
            <a:ext cx="8520600" cy="22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Astronomical data processing using </a:t>
            </a:r>
            <a:r>
              <a:rPr lang="en" sz="3200"/>
              <a:t>Artificial Intelligence.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</a:t>
            </a:r>
            <a:r>
              <a:rPr lang="en" sz="3200"/>
              <a:t>utoencoders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S. Mirzoyan</a:t>
            </a:r>
            <a:endParaRPr sz="1400"/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464100" y="4555925"/>
            <a:ext cx="85206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IV Matinyan Workshop, 8-10 January, Yerevan, Armenia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Multiplicity and Contamination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549225"/>
            <a:ext cx="85206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EFIGI defines the </a:t>
            </a:r>
            <a:r>
              <a:rPr b="1" lang="en" sz="1600"/>
              <a:t>Multiplicity </a:t>
            </a:r>
            <a:r>
              <a:rPr lang="en" sz="1600"/>
              <a:t>as a quantity describing the abundance of galaxies in the vicinity of the main galaxy. Only galaxies that have magnitudes less than that of the main galaxy plus </a:t>
            </a:r>
            <a:r>
              <a:rPr b="1" lang="en" sz="1600"/>
              <a:t>∼5 mag</a:t>
            </a:r>
            <a:r>
              <a:rPr lang="en" sz="1600"/>
              <a:t>, and whose centre lies within </a:t>
            </a:r>
            <a:r>
              <a:rPr b="1" lang="en" sz="1600"/>
              <a:t>0.75·D</a:t>
            </a:r>
            <a:r>
              <a:rPr b="1" baseline="-25000" lang="en" sz="1600"/>
              <a:t>25</a:t>
            </a:r>
            <a:r>
              <a:rPr lang="en" sz="1600"/>
              <a:t> from the image centre are counted.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EFIGI defines the </a:t>
            </a:r>
            <a:r>
              <a:rPr b="1" lang="en" sz="1600"/>
              <a:t>Contamination </a:t>
            </a:r>
            <a:r>
              <a:rPr lang="en" sz="1600"/>
              <a:t>the severity of the contamination by bright stars or image artifacts (diffraction spikes, star halos, satellite trails, electronic defects etc).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Only 1337 images out of 4458 are not contaminated (no satellite galaxies, bright stars, image artifacts, etc.)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 variety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954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891246"/>
            <a:ext cx="1975325" cy="1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975" y="891250"/>
            <a:ext cx="1950400" cy="1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315" y="891250"/>
            <a:ext cx="2005610" cy="1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5" y="897696"/>
            <a:ext cx="2005600" cy="193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871075"/>
            <a:ext cx="1950400" cy="19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2500" y="2877475"/>
            <a:ext cx="1950400" cy="1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3300" y="2880225"/>
            <a:ext cx="2005600" cy="19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39300" y="2880225"/>
            <a:ext cx="2005600" cy="19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941550"/>
            <a:ext cx="85206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B3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Autoencoders are an unsupervised learning technique leveraging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feedforward neural networks where the input is the same as the output. </a:t>
            </a:r>
            <a:b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They compress the input into a lower-dimensional 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code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then reconstruct the output from this representation.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25" y="2195650"/>
            <a:ext cx="5129301" cy="2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2787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Autoencoders are mainly a dimensionality reduction (or compression) algorithm with a couple of important properties: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Data-specific: Autoencoders are only able to meaningfully compress data similar to what they have been trained 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Lossy: The output of the autoencoder will not be exactly the same as the input, it will be a close but degraded representation.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Unsupervised: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Autoencoders are considered an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unsupervised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learning technique since they don’t need explicit labels to train on. But to be more precise they are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self-supervised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because they generate their own labels from the training data.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Autoencoders?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1633400"/>
            <a:ext cx="85206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Autoencoder, by design, reduces data dimensions by learning how to ignore the noise in the data.</a:t>
            </a:r>
            <a:endParaRPr sz="19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❖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Autoencoders for anomaly detection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❖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Image Denoising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023025"/>
            <a:ext cx="8520600" cy="3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 order to have all the possible variety of images, simulation was done using 1337 images, that are the ones without any contamination</a:t>
            </a:r>
            <a:r>
              <a:rPr b="1" i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1" i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PyAutoLense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open source package has been used for secondary galaxy simulation (</a:t>
            </a:r>
            <a:r>
              <a:rPr b="1" i="1" lang="en" sz="1400" u="sng">
                <a:solidFill>
                  <a:schemeClr val="hlink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https://github.com/Jammy2211/PyAutoLens/</a:t>
            </a:r>
            <a:r>
              <a:rPr lang="en" sz="14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4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galaxies superimposed on real images are simulated with the following strategy: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light profile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the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galaxy centre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ellipticity ratio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intensity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effective radius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Random choice of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Sersic index 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1597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11700" y="1088950"/>
            <a:ext cx="8520600" cy="3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Random number of galaxies are superimposed on each image.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Those galaxies are of different light profiles: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Ell. Gaussian, Sph. Gaussian, Ell. Sersic, Sph. Sersic, Ell. Exponential, Sph. Exponential, Ell. DeVaucouleurs, Sph. DeVaucouleurs.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</a:t>
            </a:r>
            <a:r>
              <a:rPr b="1" lang="en" sz="22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---&gt;&gt;&gt;</a:t>
            </a:r>
            <a:endParaRPr b="1" sz="22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8" y="2680525"/>
            <a:ext cx="1819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950" y="2671000"/>
            <a:ext cx="18288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750" y="2671000"/>
            <a:ext cx="18097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835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767250"/>
            <a:ext cx="8520600" cy="4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</a:t>
            </a:r>
            <a:br>
              <a:rPr b="1" lang="en" sz="22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" sz="22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---&gt;&gt;&gt;</a:t>
            </a:r>
            <a:endParaRPr b="1" sz="22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</a:t>
            </a:r>
            <a:r>
              <a:rPr b="1" lang="en" sz="22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---&gt;&gt;&gt;</a:t>
            </a:r>
            <a:endParaRPr sz="16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3688"/>
            <a:ext cx="18478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650" y="1014163"/>
            <a:ext cx="18097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288" y="1018938"/>
            <a:ext cx="18192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75" y="2963213"/>
            <a:ext cx="18192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2350" y="2963213"/>
            <a:ext cx="18097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1775" y="2963213"/>
            <a:ext cx="18288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38835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587075"/>
            <a:ext cx="85206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More than 5</a:t>
            </a: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k  simulated images, each of 150x150 </a:t>
            </a: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pixels </a:t>
            </a: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 size.</a:t>
            </a:r>
            <a:br>
              <a:rPr lang="en">
                <a:solidFill>
                  <a:srgbClr val="292929"/>
                </a:solidFill>
                <a:highlight>
                  <a:schemeClr val="lt1"/>
                </a:highlight>
              </a:rPr>
            </a:b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Original images contain all types of target galaxies.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chemeClr val="lt1"/>
                </a:highlight>
              </a:rPr>
              <a:t>Simulated galaxies that are added to the original ones are of all above mentioned light profiles.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241550"/>
            <a:ext cx="8520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		Autoencoder </a:t>
            </a:r>
            <a:r>
              <a:rPr lang="en">
                <a:solidFill>
                  <a:srgbClr val="313B3F"/>
                </a:solidFill>
                <a:highlight>
                  <a:srgbClr val="FFFFFF"/>
                </a:highlight>
              </a:rPr>
              <a:t>architecture 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25150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Encoder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convolutional</a:t>
            </a:r>
            <a:r>
              <a:rPr b="1" lang="en" sz="1500"/>
              <a:t> </a:t>
            </a:r>
            <a:r>
              <a:rPr lang="en" sz="1500"/>
              <a:t>layers with (32, 16, 8, 8) channels, correspondingly. Between those layers we apply </a:t>
            </a:r>
            <a:r>
              <a:rPr lang="en" sz="1500"/>
              <a:t>MaxPooling </a:t>
            </a:r>
            <a:r>
              <a:rPr lang="en" sz="1500"/>
              <a:t>layers for downsampling.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Decoder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6</a:t>
            </a:r>
            <a:r>
              <a:rPr lang="en" sz="1500"/>
              <a:t> convolutional</a:t>
            </a:r>
            <a:r>
              <a:rPr lang="en" sz="1500"/>
              <a:t> layers with (64, 32, 16, 8, 8, 1) channels, correspondingly. Between some of those layers we apply </a:t>
            </a:r>
            <a:r>
              <a:rPr lang="en" sz="1500"/>
              <a:t>Upsampling </a:t>
            </a:r>
            <a:r>
              <a:rPr lang="en" sz="1500"/>
              <a:t>layers (4 upsampling layers).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architecture, firstly results to dimensionality reduction of the original image size from 150x150 pixels to 14x14 pixels,  preserving the important information,</a:t>
            </a:r>
            <a:r>
              <a:rPr lang="en" sz="2000"/>
              <a:t> </a:t>
            </a:r>
            <a:r>
              <a:rPr lang="en" sz="1500"/>
              <a:t>then increasing it up to the original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1359750"/>
            <a:ext cx="85206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EFIGI catalogue, a multi-wavelength database specifically designed to densely sample all Hubble types.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catalogue merges data from standard surveys and catalogues (</a:t>
            </a:r>
            <a:r>
              <a:rPr b="1" lang="en" sz="2000"/>
              <a:t>Principal Galaxy Catalogue, Sloan Digital Sky Survey, Value-Added Galaxy Catalogue, HyperLeda, and the NASA Extragalactic Database</a:t>
            </a:r>
            <a:r>
              <a:rPr lang="en" sz="2000"/>
              <a:t>) and provides detailed morphological information.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Imaging data were obtained from the </a:t>
            </a:r>
            <a:r>
              <a:rPr b="1" lang="en" sz="2000"/>
              <a:t>SDSS DR4</a:t>
            </a:r>
            <a:r>
              <a:rPr lang="en" sz="2000"/>
              <a:t> in the </a:t>
            </a:r>
            <a:r>
              <a:rPr b="1" lang="en" sz="2000"/>
              <a:t>u, g, r, i, and z</a:t>
            </a:r>
            <a:r>
              <a:rPr lang="en" sz="2000"/>
              <a:t> bands for a sample of </a:t>
            </a:r>
            <a:r>
              <a:rPr b="1" lang="en" sz="2000"/>
              <a:t>4458 PGC</a:t>
            </a:r>
            <a:r>
              <a:rPr lang="en" sz="2000"/>
              <a:t> galaxies, whereas photometric and spectroscopic data were obtained from the </a:t>
            </a:r>
            <a:r>
              <a:rPr b="1" lang="en" sz="2000"/>
              <a:t>SDSS DR5</a:t>
            </a:r>
            <a:r>
              <a:rPr lang="en" sz="2000"/>
              <a:t> catalogue.</a:t>
            </a:r>
            <a:endParaRPr sz="2000"/>
          </a:p>
        </p:txBody>
      </p: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311700" y="642450"/>
            <a:ext cx="85206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Galaxies Data Set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EFIGI catalogue of 4458 nearby galaxies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271861"/>
            <a:ext cx="8520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5348 simulated grayscale images of 150x150 pixel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Images are scaled in a way, that  pixel values are within [0, 1] interval.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whole dataset is splitted in 3 portions: train, validation and test sets, in order to avoid overfitting.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number of each set is 4290, 758 and 300, </a:t>
            </a:r>
            <a:r>
              <a:rPr lang="en"/>
              <a:t>respectively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quality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25" y="1602149"/>
            <a:ext cx="2639600" cy="8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609325" cy="339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712925"/>
            <a:ext cx="85206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Denoised</a:t>
            </a:r>
            <a:endParaRPr/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63" y="712913"/>
            <a:ext cx="11906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563" y="2061388"/>
            <a:ext cx="1209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563" y="3409875"/>
            <a:ext cx="12096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6788" y="708163"/>
            <a:ext cx="12096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6800" y="2061388"/>
            <a:ext cx="12192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2025" y="3405088"/>
            <a:ext cx="12287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8063" y="698650"/>
            <a:ext cx="12287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8538" y="2070925"/>
            <a:ext cx="12287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8513" y="3371763"/>
            <a:ext cx="1219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2188" y="708163"/>
            <a:ext cx="12668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19813" y="2051875"/>
            <a:ext cx="12382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05500" y="3405100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59663" y="698650"/>
            <a:ext cx="12477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40613" y="2070913"/>
            <a:ext cx="12477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21513" y="3381288"/>
            <a:ext cx="12477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505975"/>
            <a:ext cx="85206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Astronomical data processing is a very time and resource consuming process and the automation of this process can be achieved via AI, particularly using autoencoders.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Usage of denoised astronomical data helped us achieving about 90% of </a:t>
            </a:r>
            <a:r>
              <a:rPr lang="en"/>
              <a:t>accuracy</a:t>
            </a:r>
            <a:r>
              <a:rPr lang="en"/>
              <a:t> instead of ~82%.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311700" y="413850"/>
            <a:ext cx="85206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Galaxies Data Set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EFIGI catalogue of 4458 nearby galaxies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311700" y="1280950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4825"/>
            <a:ext cx="8212526" cy="38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311700" y="1232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EFIGI Attributes</a:t>
            </a:r>
            <a:endParaRPr sz="3600"/>
          </a:p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311700" y="1103575"/>
            <a:ext cx="85206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Appearance: inclination/elongation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Environment: multiplicity, contamination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Bulge: B/T ratio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Spiral arm properties: arm strength, arm curvature, rotation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Textural aspect: visible dust, dust dispersion, flocculence, hot spots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Dynamical features: bar length, inner ring, outer ring, pseudo-ring, perturbation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Baillard et al. 2011</a:t>
            </a:r>
            <a:r>
              <a:rPr lang="en" sz="1600">
                <a:solidFill>
                  <a:srgbClr val="FFFF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3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ctrTitle"/>
          </p:nvPr>
        </p:nvSpPr>
        <p:spPr>
          <a:xfrm>
            <a:off x="311700" y="647450"/>
            <a:ext cx="85206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Galaxy Distribution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5" name="Google Shape;125;p29"/>
          <p:cNvSpPr txBox="1"/>
          <p:nvPr>
            <p:ph idx="1" type="subTitle"/>
          </p:nvPr>
        </p:nvSpPr>
        <p:spPr>
          <a:xfrm>
            <a:off x="311700" y="1098175"/>
            <a:ext cx="85206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0" y="1326050"/>
            <a:ext cx="4696425" cy="3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838" y="2099075"/>
            <a:ext cx="33242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140225"/>
            <a:ext cx="85206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Previous Results for ML algorithms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" y="847150"/>
            <a:ext cx="2963695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type="title"/>
          </p:nvPr>
        </p:nvSpPr>
        <p:spPr>
          <a:xfrm>
            <a:off x="4294750" y="2350025"/>
            <a:ext cx="42864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best classification accuracy of 98% was reached for XGB algorithm. </a:t>
            </a:r>
            <a:r>
              <a:rPr lang="en" sz="1600"/>
              <a:t>Although all the algorithms show more or less comparable results.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Previous Results for </a:t>
            </a:r>
            <a:r>
              <a:rPr lang="en" sz="2400"/>
              <a:t>Deep Learning approach</a:t>
            </a:r>
            <a:endParaRPr sz="2400"/>
          </a:p>
        </p:txBody>
      </p:sp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0" y="1139975"/>
            <a:ext cx="4412700" cy="33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0" y="1892825"/>
            <a:ext cx="4412700" cy="1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Custom architecture provided about 71% accuracy, while VGG16 achieved 82.3% classification accuracy.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3542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Results, </a:t>
            </a:r>
            <a:r>
              <a:rPr lang="en"/>
              <a:t>Problems and dealing with them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552325"/>
            <a:ext cx="8520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DL model provides ~82% accuracy, that are 555 incorrectly classified galaxies out of 4458.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58% of misclassified galaxies </a:t>
            </a:r>
            <a:r>
              <a:rPr lang="en"/>
              <a:t>are those with Multiplicity and Contamination.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292625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Results, Problems and dealing with them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images used in CNN are contaminated. There are comparably large objects that are not  parts of galaxies, which strongly changes the overall notion of CNN about pixel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can be overcome by using  </a:t>
            </a:r>
            <a:r>
              <a:rPr b="1" lang="en" sz="1600"/>
              <a:t>Autoencoders - </a:t>
            </a:r>
            <a:r>
              <a:rPr lang="en" sz="1600"/>
              <a:t>an unsupervised learning technique in which we leverage neural networks for the task of representation learning.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88" y="2311900"/>
            <a:ext cx="14954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725" y="2321425"/>
            <a:ext cx="1524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725" y="2311900"/>
            <a:ext cx="1560723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1450" y="2311900"/>
            <a:ext cx="1524000" cy="15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