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D2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68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4200"/>
              <a:t>Лямбда исчисление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200"/>
          </a:p>
        </p:txBody>
      </p:sp>
      <p:pic>
        <p:nvPicPr>
          <p:cNvPr descr="gerb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750" y="1156451"/>
            <a:ext cx="1652499" cy="14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chemeClr val="dk2"/>
                </a:solidFill>
              </a:rPr>
              <a:t>Лямбда исчисление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30225"/>
            <a:ext cx="8745000" cy="28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Теорема Карри (теорема о редукции)</a:t>
            </a:r>
            <a:r>
              <a:rPr b="1" lang="ru">
                <a:solidFill>
                  <a:srgbClr val="434343"/>
                </a:solidFill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Если у терма есть нормальная форма, то последовательное сокращение самого левого внешнего редекса приводит к ней.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Эта стратегия редукции называется </a:t>
            </a:r>
            <a:r>
              <a:rPr b="1" lang="ru">
                <a:solidFill>
                  <a:srgbClr val="434343"/>
                </a:solidFill>
              </a:rPr>
              <a:t>нормальной стратегией </a:t>
            </a:r>
            <a:r>
              <a:rPr lang="ru">
                <a:solidFill>
                  <a:srgbClr val="434343"/>
                </a:solidFill>
              </a:rPr>
              <a:t>и сходна с передачей параметров в функции по имени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Пример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(λxy.x) z ((λx.xx)(λx.xx))</a:t>
            </a:r>
            <a:r>
              <a:rPr lang="ru">
                <a:solidFill>
                  <a:srgbClr val="434343"/>
                </a:solidFill>
              </a:rPr>
              <a:t> </a:t>
            </a:r>
            <a:r>
              <a:rPr b="1" lang="ru">
                <a:solidFill>
                  <a:srgbClr val="434343"/>
                </a:solidFill>
              </a:rPr>
              <a:t>=</a:t>
            </a:r>
            <a:r>
              <a:rPr b="1" baseline="-25000" lang="ru">
                <a:solidFill>
                  <a:srgbClr val="434343"/>
                </a:solidFill>
              </a:rPr>
              <a:t>β  </a:t>
            </a:r>
            <a:r>
              <a:rPr b="1" lang="ru">
                <a:solidFill>
                  <a:srgbClr val="434343"/>
                </a:solidFill>
              </a:rPr>
              <a:t>z</a:t>
            </a:r>
            <a:r>
              <a:rPr lang="ru">
                <a:solidFill>
                  <a:srgbClr val="434343"/>
                </a:solidFill>
              </a:rPr>
              <a:t>,</a:t>
            </a:r>
            <a:r>
              <a:rPr b="1" lang="ru">
                <a:solidFill>
                  <a:srgbClr val="434343"/>
                </a:solidFill>
              </a:rPr>
              <a:t> </a:t>
            </a:r>
            <a:r>
              <a:rPr lang="ru">
                <a:solidFill>
                  <a:srgbClr val="434343"/>
                </a:solidFill>
              </a:rPr>
              <a:t>если редуцировать левый внешний терм, зацикливания не будет, т.к. после редукции, неразрешимые термы будут удалены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(λxy.x) z ((λx.xx)(λx.xx)) </a:t>
            </a:r>
            <a:r>
              <a:rPr lang="ru">
                <a:solidFill>
                  <a:srgbClr val="434343"/>
                </a:solidFill>
              </a:rPr>
              <a:t> </a:t>
            </a:r>
            <a:r>
              <a:rPr b="1" lang="ru">
                <a:solidFill>
                  <a:srgbClr val="434343"/>
                </a:solidFill>
              </a:rPr>
              <a:t>=</a:t>
            </a:r>
            <a:r>
              <a:rPr b="1" baseline="-25000" lang="ru">
                <a:solidFill>
                  <a:srgbClr val="434343"/>
                </a:solidFill>
              </a:rPr>
              <a:t>β </a:t>
            </a:r>
            <a:r>
              <a:rPr b="1" lang="ru" sz="2400">
                <a:solidFill>
                  <a:srgbClr val="434343"/>
                </a:solidFill>
              </a:rPr>
              <a:t>∞</a:t>
            </a:r>
            <a:r>
              <a:rPr lang="ru">
                <a:solidFill>
                  <a:srgbClr val="434343"/>
                </a:solidFill>
              </a:rPr>
              <a:t>,</a:t>
            </a:r>
            <a:r>
              <a:rPr b="1" baseline="-25000" lang="ru">
                <a:solidFill>
                  <a:srgbClr val="434343"/>
                </a:solidFill>
              </a:rPr>
              <a:t> </a:t>
            </a:r>
            <a:r>
              <a:rPr lang="ru">
                <a:solidFill>
                  <a:srgbClr val="434343"/>
                </a:solidFill>
              </a:rPr>
              <a:t>если с начала редуцировать параметры левого терма (аналог передачи по значению)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chemeClr val="dk2"/>
                </a:solidFill>
              </a:rPr>
              <a:t>Лямбда исчисление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054025"/>
            <a:ext cx="8745000" cy="28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Натуральные числа</a:t>
            </a:r>
            <a:r>
              <a:rPr b="1" lang="ru">
                <a:solidFill>
                  <a:srgbClr val="434343"/>
                </a:solidFill>
              </a:rPr>
              <a:t> Чёрча.</a:t>
            </a:r>
            <a:r>
              <a:rPr lang="ru">
                <a:solidFill>
                  <a:srgbClr val="434343"/>
                </a:solidFill>
              </a:rPr>
              <a:t> Идея состоит в том, что каждое натуральное число кодируется 0-ым термом </a:t>
            </a:r>
            <a:r>
              <a:rPr b="1" lang="ru">
                <a:solidFill>
                  <a:srgbClr val="434343"/>
                </a:solidFill>
              </a:rPr>
              <a:t>z </a:t>
            </a:r>
            <a:r>
              <a:rPr lang="ru">
                <a:solidFill>
                  <a:srgbClr val="434343"/>
                </a:solidFill>
              </a:rPr>
              <a:t>или определенным количеством аппликацией </a:t>
            </a:r>
            <a:r>
              <a:rPr b="1" lang="ru">
                <a:solidFill>
                  <a:srgbClr val="434343"/>
                </a:solidFill>
              </a:rPr>
              <a:t>z </a:t>
            </a:r>
            <a:r>
              <a:rPr lang="ru">
                <a:solidFill>
                  <a:srgbClr val="434343"/>
                </a:solidFill>
              </a:rPr>
              <a:t>к функций получения следующего элемента. Количество аппликаций равно значению натурального числа </a:t>
            </a:r>
            <a:r>
              <a:rPr lang="ru">
                <a:solidFill>
                  <a:srgbClr val="434343"/>
                </a:solidFill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0</a:t>
            </a:r>
            <a:r>
              <a:rPr lang="ru">
                <a:solidFill>
                  <a:srgbClr val="434343"/>
                </a:solidFill>
              </a:rPr>
              <a:t> = </a:t>
            </a:r>
            <a:r>
              <a:rPr b="1" lang="ru">
                <a:solidFill>
                  <a:srgbClr val="434343"/>
                </a:solidFill>
              </a:rPr>
              <a:t>λsz.z </a:t>
            </a:r>
            <a:r>
              <a:rPr lang="ru">
                <a:solidFill>
                  <a:srgbClr val="434343"/>
                </a:solidFill>
              </a:rPr>
              <a:t>- константная функция, возвращающая нулевой терм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Succ</a:t>
            </a:r>
            <a:r>
              <a:rPr lang="ru">
                <a:solidFill>
                  <a:srgbClr val="434343"/>
                </a:solidFill>
              </a:rPr>
              <a:t> = </a:t>
            </a:r>
            <a:r>
              <a:rPr b="1" lang="ru">
                <a:solidFill>
                  <a:srgbClr val="434343"/>
                </a:solidFill>
              </a:rPr>
              <a:t>λnsz.s(nsz) - </a:t>
            </a:r>
            <a:r>
              <a:rPr lang="ru">
                <a:solidFill>
                  <a:srgbClr val="434343"/>
                </a:solidFill>
              </a:rPr>
              <a:t>порождающая функция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1 </a:t>
            </a:r>
            <a:r>
              <a:rPr lang="ru">
                <a:solidFill>
                  <a:srgbClr val="434343"/>
                </a:solidFill>
              </a:rPr>
              <a:t>=</a:t>
            </a:r>
            <a:r>
              <a:rPr b="1" lang="ru">
                <a:solidFill>
                  <a:srgbClr val="434343"/>
                </a:solidFill>
              </a:rPr>
              <a:t> (Succ) Zero = λsz.s((λSZ.Z)sz) = λsz.sz</a:t>
            </a:r>
            <a:r>
              <a:rPr lang="ru">
                <a:solidFill>
                  <a:srgbClr val="434343"/>
                </a:solidFill>
              </a:rPr>
              <a:t> 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2</a:t>
            </a:r>
            <a:r>
              <a:rPr lang="ru">
                <a:solidFill>
                  <a:srgbClr val="434343"/>
                </a:solidFill>
              </a:rPr>
              <a:t> = </a:t>
            </a:r>
            <a:r>
              <a:rPr b="1" lang="ru">
                <a:solidFill>
                  <a:srgbClr val="434343"/>
                </a:solidFill>
              </a:rPr>
              <a:t>(Succ)(Succ)Zero</a:t>
            </a:r>
            <a:r>
              <a:rPr lang="ru">
                <a:solidFill>
                  <a:srgbClr val="434343"/>
                </a:solidFill>
              </a:rPr>
              <a:t> = </a:t>
            </a:r>
            <a:r>
              <a:rPr b="1" lang="ru">
                <a:solidFill>
                  <a:srgbClr val="434343"/>
                </a:solidFill>
              </a:rPr>
              <a:t>λsz.s(sz)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3</a:t>
            </a:r>
            <a:r>
              <a:rPr lang="ru">
                <a:solidFill>
                  <a:srgbClr val="434343"/>
                </a:solidFill>
              </a:rPr>
              <a:t> =</a:t>
            </a:r>
            <a:r>
              <a:rPr b="1" lang="ru">
                <a:solidFill>
                  <a:srgbClr val="434343"/>
                </a:solidFill>
              </a:rPr>
              <a:t> λsz.s(s(sz))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4</a:t>
            </a:r>
            <a:r>
              <a:rPr lang="ru">
                <a:solidFill>
                  <a:srgbClr val="434343"/>
                </a:solidFill>
              </a:rPr>
              <a:t> = </a:t>
            </a:r>
            <a:r>
              <a:rPr b="1" lang="ru">
                <a:solidFill>
                  <a:srgbClr val="434343"/>
                </a:solidFill>
              </a:rPr>
              <a:t>λsz.s(s(s(sz)))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chemeClr val="dk2"/>
                </a:solidFill>
              </a:rPr>
              <a:t>Лямбда исчисление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054025"/>
            <a:ext cx="8745000" cy="359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Натуральные числа Чёрча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Сложение Add M 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Мы знаем, что: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2 = Succ(Succ Zero)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3 = Succ(Succ(Succ Zero))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(Succ (Succ (Succ (Succ (Succ Zero))))) = (Succ (Succ 3)) = Add 2 3 = 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Отсюда можно сделать вывод, что сложение, это лямбда, которая передает вместо z в первый операнд, второй операнд т.е: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</a:rPr>
              <a:t>Add = λ m n s z.m s (n s z)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Задание: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проверить, сложение на примере чисел 2 и 3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убедится, что оно коммутативно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chemeClr val="dk2"/>
                </a:solidFill>
              </a:rPr>
              <a:t>Лямбда исчисление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054025"/>
            <a:ext cx="8745000" cy="359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Натуральные числа Чёрча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Умножение Mul M 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Мы знаем, что: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2 = Succ(Succ Zero)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3 = Succ(Succ(Succ Zero))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Mul 3 2 = 2(2(2)) =  (Succ(Succ Zero))(Succ(Succ Zero)(Succ(Succ Zero)))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Видно, что умножение можно представить, например, как терм, складывающий M раз, свой второй операнд - N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Отсюда можно вывести, что: </a:t>
            </a:r>
            <a:r>
              <a:rPr b="1" lang="ru">
                <a:solidFill>
                  <a:srgbClr val="434343"/>
                </a:solidFill>
              </a:rPr>
              <a:t> Mul = λm n s z.m (Add n) Zero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Задание: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проверить, умножение на примере чисел 2 и 3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убедится, что оно коммутативно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chemeClr val="dk2"/>
                </a:solidFill>
              </a:rPr>
              <a:t>Лямбда исчисление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054025"/>
            <a:ext cx="8745000" cy="28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Логические выражения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Пусть: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True=λt f.t  </a:t>
            </a:r>
            <a:r>
              <a:rPr lang="ru">
                <a:solidFill>
                  <a:srgbClr val="434343"/>
                </a:solidFill>
              </a:rPr>
              <a:t>Истина - это терм, всегда возвращающий свой левый операнд</a:t>
            </a:r>
            <a:r>
              <a:rPr b="1" lang="ru">
                <a:solidFill>
                  <a:srgbClr val="434343"/>
                </a:solidFill>
              </a:rPr>
              <a:t>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False=λt f.f </a:t>
            </a:r>
            <a:r>
              <a:rPr lang="ru">
                <a:solidFill>
                  <a:srgbClr val="434343"/>
                </a:solidFill>
              </a:rPr>
              <a:t>Ложь - это терм, всегда возвращающий свой правый операнд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IF=λbxy.bxy </a:t>
            </a:r>
            <a:r>
              <a:rPr lang="ru">
                <a:solidFill>
                  <a:srgbClr val="434343"/>
                </a:solidFill>
              </a:rPr>
              <a:t>IF, это трехместный терм, первым параметром он принимает один из логических термов. Если </a:t>
            </a:r>
            <a:r>
              <a:rPr b="1" lang="ru">
                <a:solidFill>
                  <a:srgbClr val="434343"/>
                </a:solidFill>
              </a:rPr>
              <a:t>b == True </a:t>
            </a:r>
            <a:r>
              <a:rPr lang="ru">
                <a:solidFill>
                  <a:srgbClr val="434343"/>
                </a:solidFill>
              </a:rPr>
              <a:t>терм будет редуцирован до </a:t>
            </a:r>
            <a:r>
              <a:rPr b="1" lang="ru">
                <a:solidFill>
                  <a:srgbClr val="434343"/>
                </a:solidFill>
              </a:rPr>
              <a:t>x</a:t>
            </a:r>
            <a:r>
              <a:rPr lang="ru">
                <a:solidFill>
                  <a:srgbClr val="434343"/>
                </a:solidFill>
              </a:rPr>
              <a:t>, если </a:t>
            </a:r>
            <a:r>
              <a:rPr b="1" lang="ru">
                <a:solidFill>
                  <a:srgbClr val="434343"/>
                </a:solidFill>
              </a:rPr>
              <a:t>b == False</a:t>
            </a:r>
            <a:r>
              <a:rPr lang="ru">
                <a:solidFill>
                  <a:srgbClr val="434343"/>
                </a:solidFill>
              </a:rPr>
              <a:t>, до </a:t>
            </a:r>
            <a:r>
              <a:rPr b="1" lang="ru">
                <a:solidFill>
                  <a:srgbClr val="434343"/>
                </a:solidFill>
              </a:rPr>
              <a:t>y</a:t>
            </a:r>
            <a:r>
              <a:rPr lang="ru">
                <a:solidFill>
                  <a:srgbClr val="434343"/>
                </a:solidFill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Таким образом термы </a:t>
            </a:r>
            <a:r>
              <a:rPr b="1" lang="ru">
                <a:solidFill>
                  <a:srgbClr val="434343"/>
                </a:solidFill>
              </a:rPr>
              <a:t>x</a:t>
            </a:r>
            <a:r>
              <a:rPr lang="ru">
                <a:solidFill>
                  <a:srgbClr val="434343"/>
                </a:solidFill>
              </a:rPr>
              <a:t> и </a:t>
            </a:r>
            <a:r>
              <a:rPr b="1" lang="ru">
                <a:solidFill>
                  <a:srgbClr val="434343"/>
                </a:solidFill>
              </a:rPr>
              <a:t>y</a:t>
            </a:r>
            <a:r>
              <a:rPr lang="ru">
                <a:solidFill>
                  <a:srgbClr val="434343"/>
                </a:solidFill>
              </a:rPr>
              <a:t> можно воспринимать как ветки условного оператора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Задание: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проверить, что </a:t>
            </a:r>
            <a:r>
              <a:rPr b="1" lang="ru">
                <a:solidFill>
                  <a:srgbClr val="434343"/>
                </a:solidFill>
              </a:rPr>
              <a:t>IF True X Y  =  X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chemeClr val="dk2"/>
                </a:solidFill>
              </a:rPr>
              <a:t>Лямбда исчисление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959550"/>
            <a:ext cx="8745000" cy="28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Логические выражения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And = λa b.a b False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Or = λa b.a True 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Для And логика такая: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Если a - True, то значение финального выражения зависит от значения b и =&gt; все выражение будет True, если и тоже равно True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Если a - False, не имеет значения, что передано во втором параметра, терм будет редуцирован в False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Задание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объяснить логику терма Or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выполнить </a:t>
            </a:r>
            <a:r>
              <a:rPr b="1" lang="ru">
                <a:solidFill>
                  <a:srgbClr val="434343"/>
                </a:solidFill>
              </a:rPr>
              <a:t>lectures.types.lambda.Booleans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chemeClr val="dk2"/>
                </a:solidFill>
              </a:rPr>
              <a:t>Лямбда исчисление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06375"/>
            <a:ext cx="8520600" cy="339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Лямбда исчисление (ЛИ) - </a:t>
            </a:r>
            <a:r>
              <a:rPr lang="ru">
                <a:solidFill>
                  <a:srgbClr val="434343"/>
                </a:solidFill>
              </a:rPr>
              <a:t>наряду с машиной Тьюринга, одна из формальных систем, созданных для описания вычислений и исследования вычислимости алгоритмов.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Конструктивными элементами системы являются так называемые термы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Термы бывают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𝛌x.y - </a:t>
            </a:r>
            <a:r>
              <a:rPr lang="ru">
                <a:solidFill>
                  <a:srgbClr val="434343"/>
                </a:solidFill>
              </a:rPr>
              <a:t>лямбда абстракция или, если более привычно, анонимная функция одного переменного. Где </a:t>
            </a:r>
            <a:r>
              <a:rPr b="1" lang="ru">
                <a:solidFill>
                  <a:srgbClr val="434343"/>
                </a:solidFill>
              </a:rPr>
              <a:t> x- </a:t>
            </a:r>
            <a:r>
              <a:rPr lang="ru">
                <a:solidFill>
                  <a:srgbClr val="434343"/>
                </a:solidFill>
              </a:rPr>
              <a:t>входной параметр (терм), </a:t>
            </a:r>
            <a:r>
              <a:rPr b="1" lang="ru">
                <a:solidFill>
                  <a:srgbClr val="434343"/>
                </a:solidFill>
              </a:rPr>
              <a:t>y</a:t>
            </a:r>
            <a:r>
              <a:rPr lang="ru">
                <a:solidFill>
                  <a:srgbClr val="434343"/>
                </a:solidFill>
              </a:rPr>
              <a:t> - терм, описывающий тело функции </a:t>
            </a:r>
            <a:r>
              <a:rPr b="1" lang="ru">
                <a:solidFill>
                  <a:srgbClr val="434343"/>
                </a:solidFill>
              </a:rPr>
              <a:t> </a:t>
            </a:r>
            <a:r>
              <a:rPr lang="ru">
                <a:solidFill>
                  <a:srgbClr val="434343"/>
                </a:solidFill>
              </a:rPr>
              <a:t>  </a:t>
            </a:r>
            <a:r>
              <a:rPr b="1" lang="ru">
                <a:solidFill>
                  <a:srgbClr val="434343"/>
                </a:solidFill>
              </a:rPr>
              <a:t>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(XY) - </a:t>
            </a:r>
            <a:r>
              <a:rPr lang="ru">
                <a:solidFill>
                  <a:srgbClr val="434343"/>
                </a:solidFill>
              </a:rPr>
              <a:t>это аппликация или, иначе, вызов терма </a:t>
            </a:r>
            <a:r>
              <a:rPr b="1" lang="ru">
                <a:solidFill>
                  <a:srgbClr val="434343"/>
                </a:solidFill>
              </a:rPr>
              <a:t>X</a:t>
            </a:r>
            <a:r>
              <a:rPr lang="ru">
                <a:solidFill>
                  <a:srgbClr val="434343"/>
                </a:solidFill>
              </a:rPr>
              <a:t> с параметром </a:t>
            </a:r>
            <a:r>
              <a:rPr b="1" lang="ru">
                <a:solidFill>
                  <a:srgbClr val="434343"/>
                </a:solidFill>
              </a:rPr>
              <a:t>Y </a:t>
            </a:r>
            <a:r>
              <a:rPr lang="ru">
                <a:solidFill>
                  <a:srgbClr val="434343"/>
                </a:solidFill>
              </a:rPr>
              <a:t>применение терма. В качестве терма X - может выступать любая абстракция. В качестве терма Y может выступать любой терм (в том числе и абстракция)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a</a:t>
            </a:r>
            <a:r>
              <a:rPr lang="ru">
                <a:solidFill>
                  <a:srgbClr val="434343"/>
                </a:solidFill>
              </a:rPr>
              <a:t>,</a:t>
            </a:r>
            <a:r>
              <a:rPr b="1" lang="ru">
                <a:solidFill>
                  <a:srgbClr val="434343"/>
                </a:solidFill>
              </a:rPr>
              <a:t> b</a:t>
            </a:r>
            <a:r>
              <a:rPr lang="ru">
                <a:solidFill>
                  <a:srgbClr val="434343"/>
                </a:solidFill>
              </a:rPr>
              <a:t>,</a:t>
            </a:r>
            <a:r>
              <a:rPr b="1" lang="ru">
                <a:solidFill>
                  <a:srgbClr val="434343"/>
                </a:solidFill>
              </a:rPr>
              <a:t> c </a:t>
            </a:r>
            <a:r>
              <a:rPr lang="ru">
                <a:solidFill>
                  <a:srgbClr val="434343"/>
                </a:solidFill>
              </a:rPr>
              <a:t>или любая другая цифро-буквенная строка. Это термы переменные    </a:t>
            </a:r>
            <a:r>
              <a:rPr b="1" lang="ru">
                <a:solidFill>
                  <a:srgbClr val="434343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chemeClr val="dk2"/>
                </a:solidFill>
              </a:rPr>
              <a:t>Лямбда исчисление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06375"/>
            <a:ext cx="8520600" cy="339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Примеры термов ЛИ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λx.x</a:t>
            </a:r>
            <a:r>
              <a:rPr lang="ru">
                <a:solidFill>
                  <a:srgbClr val="434343"/>
                </a:solidFill>
              </a:rPr>
              <a:t> или </a:t>
            </a:r>
            <a:r>
              <a:rPr b="1" lang="ru">
                <a:solidFill>
                  <a:srgbClr val="434343"/>
                </a:solidFill>
              </a:rPr>
              <a:t>(λx.x) -</a:t>
            </a:r>
            <a:r>
              <a:rPr lang="ru">
                <a:solidFill>
                  <a:srgbClr val="434343"/>
                </a:solidFill>
              </a:rPr>
              <a:t> определение абстракции (анонимной функции)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fghx</a:t>
            </a:r>
            <a:r>
              <a:rPr lang="ru">
                <a:solidFill>
                  <a:srgbClr val="434343"/>
                </a:solidFill>
              </a:rPr>
              <a:t> или </a:t>
            </a:r>
            <a:r>
              <a:rPr b="1" lang="ru">
                <a:solidFill>
                  <a:srgbClr val="434343"/>
                </a:solidFill>
              </a:rPr>
              <a:t>((fg)h)x</a:t>
            </a:r>
            <a:r>
              <a:rPr lang="ru">
                <a:solidFill>
                  <a:srgbClr val="434343"/>
                </a:solidFill>
              </a:rPr>
              <a:t> </a:t>
            </a:r>
            <a:r>
              <a:rPr b="1" lang="ru">
                <a:solidFill>
                  <a:srgbClr val="434343"/>
                </a:solidFill>
              </a:rPr>
              <a:t>- </a:t>
            </a:r>
            <a:r>
              <a:rPr lang="ru">
                <a:solidFill>
                  <a:srgbClr val="434343"/>
                </a:solidFill>
              </a:rPr>
              <a:t>аппликация; применение термов к другим термам. В применении группируем скобки влево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λx.λy.x</a:t>
            </a:r>
            <a:r>
              <a:rPr lang="ru">
                <a:solidFill>
                  <a:srgbClr val="434343"/>
                </a:solidFill>
              </a:rPr>
              <a:t> или </a:t>
            </a:r>
            <a:r>
              <a:rPr b="1" lang="ru">
                <a:solidFill>
                  <a:srgbClr val="434343"/>
                </a:solidFill>
              </a:rPr>
              <a:t>(λx.(λy.x)) - </a:t>
            </a:r>
            <a:r>
              <a:rPr lang="ru">
                <a:solidFill>
                  <a:srgbClr val="434343"/>
                </a:solidFill>
              </a:rPr>
              <a:t>определение лямбды, которая возвращает другую лямбду. В определении функций группируем скобки вправо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λxy.x</a:t>
            </a:r>
            <a:r>
              <a:rPr lang="ru">
                <a:solidFill>
                  <a:srgbClr val="434343"/>
                </a:solidFill>
              </a:rPr>
              <a:t> - сокращенная запись лямбды из предыдущего примера. Каррирование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λfxy.fyx</a:t>
            </a:r>
            <a:r>
              <a:rPr lang="ru">
                <a:solidFill>
                  <a:srgbClr val="434343"/>
                </a:solidFill>
              </a:rPr>
              <a:t> или </a:t>
            </a:r>
            <a:r>
              <a:rPr b="1" lang="ru">
                <a:solidFill>
                  <a:srgbClr val="434343"/>
                </a:solidFill>
              </a:rPr>
              <a:t>λf.λxy.fyx </a:t>
            </a:r>
            <a:r>
              <a:rPr lang="ru">
                <a:solidFill>
                  <a:srgbClr val="434343"/>
                </a:solidFill>
              </a:rPr>
              <a:t>- Так называемая функция, </a:t>
            </a:r>
            <a:r>
              <a:rPr b="1" lang="ru">
                <a:solidFill>
                  <a:srgbClr val="434343"/>
                </a:solidFill>
              </a:rPr>
              <a:t>FLIP,</a:t>
            </a:r>
            <a:r>
              <a:rPr lang="ru">
                <a:solidFill>
                  <a:srgbClr val="434343"/>
                </a:solidFill>
              </a:rPr>
              <a:t> которая применяет параметры лямбды в обратном порядке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chemeClr val="dk2"/>
                </a:solidFill>
              </a:rPr>
              <a:t>Лямбда исчисление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06375"/>
            <a:ext cx="8520600" cy="339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Редукция. Вычисление термов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Связанная переменная (связанный терм) - </a:t>
            </a:r>
            <a:r>
              <a:rPr lang="ru">
                <a:solidFill>
                  <a:srgbClr val="434343"/>
                </a:solidFill>
              </a:rPr>
              <a:t>это терм, содержащийся во входных параметрах лямбды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Свободная переменная( свободный терм) - </a:t>
            </a:r>
            <a:r>
              <a:rPr lang="ru">
                <a:solidFill>
                  <a:srgbClr val="434343"/>
                </a:solidFill>
              </a:rPr>
              <a:t>это терм, не перечисленный во входных  параметрах лямбды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В выражении </a:t>
            </a:r>
            <a:r>
              <a:rPr b="1" lang="ru">
                <a:solidFill>
                  <a:srgbClr val="434343"/>
                </a:solidFill>
              </a:rPr>
              <a:t>λx.fx</a:t>
            </a:r>
            <a:r>
              <a:rPr lang="ru">
                <a:solidFill>
                  <a:srgbClr val="434343"/>
                </a:solidFill>
              </a:rPr>
              <a:t> - </a:t>
            </a:r>
            <a:r>
              <a:rPr b="1" lang="ru">
                <a:solidFill>
                  <a:srgbClr val="434343"/>
                </a:solidFill>
              </a:rPr>
              <a:t>f, </a:t>
            </a:r>
            <a:r>
              <a:rPr lang="ru">
                <a:solidFill>
                  <a:srgbClr val="434343"/>
                </a:solidFill>
              </a:rPr>
              <a:t>является свободной переменной, а </a:t>
            </a:r>
            <a:r>
              <a:rPr b="1" lang="ru">
                <a:solidFill>
                  <a:srgbClr val="434343"/>
                </a:solidFill>
              </a:rPr>
              <a:t>x</a:t>
            </a:r>
            <a:r>
              <a:rPr lang="ru">
                <a:solidFill>
                  <a:srgbClr val="434343"/>
                </a:solidFill>
              </a:rPr>
              <a:t>  -  связанной</a:t>
            </a:r>
            <a:r>
              <a:rPr b="1" lang="ru">
                <a:solidFill>
                  <a:srgbClr val="434343"/>
                </a:solidFill>
              </a:rPr>
              <a:t>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chemeClr val="dk2"/>
                </a:solidFill>
              </a:rPr>
              <a:t>Лямбда исчисление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06375"/>
            <a:ext cx="8520600" cy="339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Редукция. Вычисление термов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α - переименование (αП) и α - эквивалентность ( =</a:t>
            </a:r>
            <a:r>
              <a:rPr b="1" baseline="-25000" lang="ru">
                <a:solidFill>
                  <a:srgbClr val="434343"/>
                </a:solidFill>
              </a:rPr>
              <a:t>α</a:t>
            </a:r>
            <a:r>
              <a:rPr b="1" lang="ru">
                <a:solidFill>
                  <a:srgbClr val="434343"/>
                </a:solidFill>
              </a:rPr>
              <a:t> ; αЭ)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αЭ </a:t>
            </a:r>
            <a:r>
              <a:rPr lang="ru">
                <a:solidFill>
                  <a:srgbClr val="434343"/>
                </a:solidFill>
              </a:rPr>
              <a:t>- определяет отношение эквивалентности между двумя термами.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Терм P </a:t>
            </a:r>
            <a:r>
              <a:rPr b="1" lang="ru">
                <a:solidFill>
                  <a:srgbClr val="434343"/>
                </a:solidFill>
              </a:rPr>
              <a:t>=</a:t>
            </a:r>
            <a:r>
              <a:rPr b="1" baseline="-25000" lang="ru">
                <a:solidFill>
                  <a:srgbClr val="434343"/>
                </a:solidFill>
              </a:rPr>
              <a:t>α </a:t>
            </a:r>
            <a:r>
              <a:rPr lang="ru">
                <a:solidFill>
                  <a:srgbClr val="434343"/>
                </a:solidFill>
              </a:rPr>
              <a:t>P` ∀P ⇔ </a:t>
            </a:r>
            <a:r>
              <a:rPr b="1" lang="ru">
                <a:solidFill>
                  <a:srgbClr val="434343"/>
                </a:solidFill>
              </a:rPr>
              <a:t>λ</a:t>
            </a:r>
            <a:r>
              <a:rPr lang="ru">
                <a:solidFill>
                  <a:srgbClr val="434343"/>
                </a:solidFill>
              </a:rPr>
              <a:t>x.P </a:t>
            </a:r>
            <a:r>
              <a:rPr b="1" lang="ru">
                <a:solidFill>
                  <a:srgbClr val="434343"/>
                </a:solidFill>
              </a:rPr>
              <a:t>=</a:t>
            </a:r>
            <a:r>
              <a:rPr b="1" baseline="-25000" lang="ru">
                <a:solidFill>
                  <a:srgbClr val="434343"/>
                </a:solidFill>
              </a:rPr>
              <a:t>α </a:t>
            </a:r>
            <a:r>
              <a:rPr b="1" lang="ru">
                <a:solidFill>
                  <a:srgbClr val="434343"/>
                </a:solidFill>
              </a:rPr>
              <a:t>λ</a:t>
            </a:r>
            <a:r>
              <a:rPr lang="ru">
                <a:solidFill>
                  <a:srgbClr val="434343"/>
                </a:solidFill>
              </a:rPr>
              <a:t>y</a:t>
            </a:r>
            <a:r>
              <a:rPr b="1" lang="ru">
                <a:solidFill>
                  <a:srgbClr val="434343"/>
                </a:solidFill>
              </a:rPr>
              <a:t>.</a:t>
            </a:r>
            <a:r>
              <a:rPr lang="ru">
                <a:solidFill>
                  <a:srgbClr val="434343"/>
                </a:solidFill>
              </a:rPr>
              <a:t>P[x:=y] при условии, что y не входит в число свободных термов.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αП </a:t>
            </a:r>
            <a:r>
              <a:rPr lang="ru">
                <a:solidFill>
                  <a:srgbClr val="434343"/>
                </a:solidFill>
              </a:rPr>
              <a:t>- это процесс переименования свободных</a:t>
            </a:r>
            <a:r>
              <a:rPr b="1" lang="ru">
                <a:solidFill>
                  <a:srgbClr val="434343"/>
                </a:solidFill>
              </a:rPr>
              <a:t> </a:t>
            </a:r>
            <a:r>
              <a:rPr lang="ru">
                <a:solidFill>
                  <a:srgbClr val="434343"/>
                </a:solidFill>
              </a:rPr>
              <a:t>термов перед аппликацией, необходимый для того, чтобы сохранить смысл терма после аппликации.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Пример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β -редукция -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η-преобразование, η-расширение и η-редукция -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chemeClr val="dk2"/>
                </a:solidFill>
              </a:rPr>
              <a:t>Лямбда исчисление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06375"/>
            <a:ext cx="8520600" cy="339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Редукция. Вычисление термов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α - переименование (αП) и α - эквивалентность ( =</a:t>
            </a:r>
            <a:r>
              <a:rPr b="1" baseline="-25000" lang="ru">
                <a:solidFill>
                  <a:srgbClr val="434343"/>
                </a:solidFill>
              </a:rPr>
              <a:t>α</a:t>
            </a:r>
            <a:r>
              <a:rPr b="1" lang="ru">
                <a:solidFill>
                  <a:srgbClr val="434343"/>
                </a:solidFill>
              </a:rPr>
              <a:t> ; αЭ)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αЭ </a:t>
            </a:r>
            <a:r>
              <a:rPr lang="ru">
                <a:solidFill>
                  <a:srgbClr val="434343"/>
                </a:solidFill>
              </a:rPr>
              <a:t>- определяет отношение эквивалентности между двумя термами.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Терм P </a:t>
            </a:r>
            <a:r>
              <a:rPr b="1" lang="ru">
                <a:solidFill>
                  <a:srgbClr val="434343"/>
                </a:solidFill>
              </a:rPr>
              <a:t>=</a:t>
            </a:r>
            <a:r>
              <a:rPr b="1" baseline="-25000" lang="ru">
                <a:solidFill>
                  <a:srgbClr val="434343"/>
                </a:solidFill>
              </a:rPr>
              <a:t>α </a:t>
            </a:r>
            <a:r>
              <a:rPr lang="ru">
                <a:solidFill>
                  <a:srgbClr val="434343"/>
                </a:solidFill>
              </a:rPr>
              <a:t>P` ∀P ⇔ </a:t>
            </a:r>
            <a:r>
              <a:rPr b="1" lang="ru">
                <a:solidFill>
                  <a:srgbClr val="434343"/>
                </a:solidFill>
              </a:rPr>
              <a:t>λ</a:t>
            </a:r>
            <a:r>
              <a:rPr lang="ru">
                <a:solidFill>
                  <a:srgbClr val="434343"/>
                </a:solidFill>
              </a:rPr>
              <a:t>x.P </a:t>
            </a:r>
            <a:r>
              <a:rPr b="1" lang="ru">
                <a:solidFill>
                  <a:srgbClr val="434343"/>
                </a:solidFill>
              </a:rPr>
              <a:t>=</a:t>
            </a:r>
            <a:r>
              <a:rPr b="1" baseline="-25000" lang="ru">
                <a:solidFill>
                  <a:srgbClr val="434343"/>
                </a:solidFill>
              </a:rPr>
              <a:t>α </a:t>
            </a:r>
            <a:r>
              <a:rPr b="1" lang="ru">
                <a:solidFill>
                  <a:srgbClr val="434343"/>
                </a:solidFill>
              </a:rPr>
              <a:t>λ</a:t>
            </a:r>
            <a:r>
              <a:rPr lang="ru">
                <a:solidFill>
                  <a:srgbClr val="434343"/>
                </a:solidFill>
              </a:rPr>
              <a:t>y</a:t>
            </a:r>
            <a:r>
              <a:rPr b="1" lang="ru">
                <a:solidFill>
                  <a:srgbClr val="434343"/>
                </a:solidFill>
              </a:rPr>
              <a:t>.</a:t>
            </a:r>
            <a:r>
              <a:rPr lang="ru">
                <a:solidFill>
                  <a:srgbClr val="434343"/>
                </a:solidFill>
              </a:rPr>
              <a:t>P[x:=y] при условии, что y не входит в число свободных термов.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αП </a:t>
            </a:r>
            <a:r>
              <a:rPr lang="ru">
                <a:solidFill>
                  <a:srgbClr val="434343"/>
                </a:solidFill>
              </a:rPr>
              <a:t>- это процесс переименования свободных</a:t>
            </a:r>
            <a:r>
              <a:rPr b="1" lang="ru">
                <a:solidFill>
                  <a:srgbClr val="434343"/>
                </a:solidFill>
              </a:rPr>
              <a:t> </a:t>
            </a:r>
            <a:r>
              <a:rPr lang="ru">
                <a:solidFill>
                  <a:srgbClr val="434343"/>
                </a:solidFill>
              </a:rPr>
              <a:t>термов перед аппликацией, необходимый для того, чтобы сохранить смысл терма после аппликации.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Пример: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Терм </a:t>
            </a:r>
            <a:r>
              <a:rPr b="1" lang="ru">
                <a:solidFill>
                  <a:srgbClr val="434343"/>
                </a:solidFill>
              </a:rPr>
              <a:t>(λxy.x) y</a:t>
            </a:r>
            <a:r>
              <a:rPr b="1" lang="ru">
                <a:solidFill>
                  <a:srgbClr val="434343"/>
                </a:solidFill>
              </a:rPr>
              <a:t>  == λy.y </a:t>
            </a:r>
            <a:r>
              <a:rPr lang="ru">
                <a:solidFill>
                  <a:srgbClr val="434343"/>
                </a:solidFill>
              </a:rPr>
              <a:t>после аппликации, что неверно. Так произошло из-за того, что свободный терм y, после аппликации, стал связанным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(λxy.x) =</a:t>
            </a:r>
            <a:r>
              <a:rPr b="1" baseline="-25000" lang="ru">
                <a:solidFill>
                  <a:srgbClr val="434343"/>
                </a:solidFill>
              </a:rPr>
              <a:t>α  </a:t>
            </a:r>
            <a:r>
              <a:rPr b="1" lang="ru">
                <a:solidFill>
                  <a:srgbClr val="434343"/>
                </a:solidFill>
              </a:rPr>
              <a:t>(λxz.x) </a:t>
            </a:r>
            <a:r>
              <a:rPr lang="ru">
                <a:solidFill>
                  <a:srgbClr val="434343"/>
                </a:solidFill>
              </a:rPr>
              <a:t>- проведем </a:t>
            </a:r>
            <a:r>
              <a:rPr b="1" lang="ru">
                <a:solidFill>
                  <a:srgbClr val="434343"/>
                </a:solidFill>
              </a:rPr>
              <a:t>αП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Теперь </a:t>
            </a:r>
            <a:r>
              <a:rPr b="1" lang="ru">
                <a:solidFill>
                  <a:srgbClr val="434343"/>
                </a:solidFill>
              </a:rPr>
              <a:t>(λxz.x) y  == λyz.y, </a:t>
            </a:r>
            <a:r>
              <a:rPr lang="ru"/>
              <a:t>что верно.</a:t>
            </a:r>
            <a:r>
              <a:rPr b="1" lang="ru">
                <a:solidFill>
                  <a:srgbClr val="434343"/>
                </a:solidFill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chemeClr val="dk2"/>
                </a:solidFill>
              </a:rPr>
              <a:t>Лямбда исчисление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054025"/>
            <a:ext cx="8745000" cy="339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Редукция. Вычисление термов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β -редукция - </a:t>
            </a:r>
            <a:r>
              <a:rPr lang="ru">
                <a:solidFill>
                  <a:srgbClr val="434343"/>
                </a:solidFill>
              </a:rPr>
              <a:t>это процесс подстановки аргументов в функции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(λx.M)N</a:t>
            </a:r>
            <a:r>
              <a:rPr lang="ru">
                <a:solidFill>
                  <a:srgbClr val="434343"/>
                </a:solidFill>
              </a:rPr>
              <a:t> Термы такой формы называются редексами и обозначают то, что к функции </a:t>
            </a:r>
            <a:r>
              <a:rPr b="1" lang="ru">
                <a:solidFill>
                  <a:srgbClr val="434343"/>
                </a:solidFill>
              </a:rPr>
              <a:t>λx.M </a:t>
            </a:r>
            <a:r>
              <a:rPr lang="ru">
                <a:solidFill>
                  <a:srgbClr val="434343"/>
                </a:solidFill>
              </a:rPr>
              <a:t>будет применен аргумент </a:t>
            </a:r>
            <a:r>
              <a:rPr b="1" lang="ru">
                <a:solidFill>
                  <a:srgbClr val="434343"/>
                </a:solidFill>
              </a:rPr>
              <a:t>N.  </a:t>
            </a:r>
            <a:r>
              <a:rPr lang="ru">
                <a:solidFill>
                  <a:srgbClr val="434343"/>
                </a:solidFill>
              </a:rPr>
              <a:t>Запись </a:t>
            </a:r>
            <a:r>
              <a:rPr b="1" lang="ru">
                <a:solidFill>
                  <a:srgbClr val="434343"/>
                </a:solidFill>
              </a:rPr>
              <a:t>(λx.M)N =</a:t>
            </a:r>
            <a:r>
              <a:rPr b="1" baseline="-25000" lang="ru">
                <a:solidFill>
                  <a:srgbClr val="434343"/>
                </a:solidFill>
              </a:rPr>
              <a:t>β </a:t>
            </a:r>
            <a:r>
              <a:rPr b="1" lang="ru">
                <a:solidFill>
                  <a:srgbClr val="434343"/>
                </a:solidFill>
              </a:rPr>
              <a:t>M[x:=N], </a:t>
            </a:r>
            <a:r>
              <a:rPr lang="ru">
                <a:solidFill>
                  <a:srgbClr val="434343"/>
                </a:solidFill>
              </a:rPr>
              <a:t>обозначает, что после </a:t>
            </a:r>
            <a:r>
              <a:rPr b="1" lang="ru">
                <a:solidFill>
                  <a:srgbClr val="434343"/>
                </a:solidFill>
              </a:rPr>
              <a:t>β-редукции</a:t>
            </a:r>
            <a:r>
              <a:rPr lang="ru">
                <a:solidFill>
                  <a:srgbClr val="434343"/>
                </a:solidFill>
              </a:rPr>
              <a:t> все термы </a:t>
            </a:r>
            <a:r>
              <a:rPr b="1" lang="ru">
                <a:solidFill>
                  <a:srgbClr val="434343"/>
                </a:solidFill>
              </a:rPr>
              <a:t>x</a:t>
            </a:r>
            <a:r>
              <a:rPr lang="ru">
                <a:solidFill>
                  <a:srgbClr val="434343"/>
                </a:solidFill>
              </a:rPr>
              <a:t> в терме </a:t>
            </a:r>
            <a:r>
              <a:rPr b="1" lang="ru">
                <a:solidFill>
                  <a:srgbClr val="434343"/>
                </a:solidFill>
              </a:rPr>
              <a:t>M </a:t>
            </a:r>
            <a:r>
              <a:rPr lang="ru">
                <a:solidFill>
                  <a:srgbClr val="434343"/>
                </a:solidFill>
              </a:rPr>
              <a:t>будут заменены на </a:t>
            </a:r>
            <a:r>
              <a:rPr b="1" lang="ru">
                <a:solidFill>
                  <a:srgbClr val="434343"/>
                </a:solidFill>
              </a:rPr>
              <a:t>N</a:t>
            </a:r>
            <a:r>
              <a:rPr lang="ru">
                <a:solidFill>
                  <a:srgbClr val="434343"/>
                </a:solidFill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Запись термов, не содержащей редексов, называется </a:t>
            </a:r>
            <a:r>
              <a:rPr b="1" lang="ru">
                <a:solidFill>
                  <a:srgbClr val="434343"/>
                </a:solidFill>
              </a:rPr>
              <a:t>нормальной формой</a:t>
            </a:r>
            <a:r>
              <a:rPr lang="ru">
                <a:solidFill>
                  <a:srgbClr val="434343"/>
                </a:solidFill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Редукция производится до тех пор, пока не будет достигнута нормальная форма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x[x=N]</a:t>
            </a:r>
            <a:r>
              <a:rPr lang="ru">
                <a:solidFill>
                  <a:srgbClr val="434343"/>
                </a:solidFill>
              </a:rPr>
              <a:t>	⇒	N  - identity function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y[x=N]</a:t>
            </a:r>
            <a:r>
              <a:rPr lang="ru">
                <a:solidFill>
                  <a:srgbClr val="434343"/>
                </a:solidFill>
              </a:rPr>
              <a:t>	⇒	y - constant function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(PQ)[x=N]	</a:t>
            </a:r>
            <a:r>
              <a:rPr lang="ru">
                <a:solidFill>
                  <a:srgbClr val="434343"/>
                </a:solidFill>
              </a:rPr>
              <a:t>⇒	</a:t>
            </a:r>
            <a:r>
              <a:rPr b="1" lang="ru">
                <a:solidFill>
                  <a:srgbClr val="434343"/>
                </a:solidFill>
              </a:rPr>
              <a:t>(P[x=N] Q[x=N])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(λy.P)[x=N]	</a:t>
            </a:r>
            <a:r>
              <a:rPr lang="ru">
                <a:solidFill>
                  <a:srgbClr val="434343"/>
                </a:solidFill>
              </a:rPr>
              <a:t>⇒	</a:t>
            </a:r>
            <a:r>
              <a:rPr b="1" lang="ru">
                <a:solidFill>
                  <a:srgbClr val="434343"/>
                </a:solidFill>
              </a:rPr>
              <a:t>(λy.P[x=N]), y∉FV(N)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(λx.P)[x=N]</a:t>
            </a:r>
            <a:r>
              <a:rPr lang="ru">
                <a:solidFill>
                  <a:srgbClr val="434343"/>
                </a:solidFill>
              </a:rPr>
              <a:t>	⇒	</a:t>
            </a:r>
            <a:r>
              <a:rPr b="1" lang="ru">
                <a:solidFill>
                  <a:srgbClr val="434343"/>
                </a:solidFill>
              </a:rPr>
              <a:t>(λx.P)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chemeClr val="dk2"/>
                </a:solidFill>
              </a:rPr>
              <a:t>Лямбда исчисление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054025"/>
            <a:ext cx="8745000" cy="339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Редукция. Вычисление термов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Пример редукций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(λb.λx.bxx)N =</a:t>
            </a:r>
            <a:r>
              <a:rPr b="1" baseline="-25000" lang="ru">
                <a:solidFill>
                  <a:srgbClr val="434343"/>
                </a:solidFill>
              </a:rPr>
              <a:t>β </a:t>
            </a:r>
            <a:r>
              <a:rPr b="1" lang="ru">
                <a:solidFill>
                  <a:srgbClr val="434343"/>
                </a:solidFill>
              </a:rPr>
              <a:t>λx.Nxx</a:t>
            </a:r>
            <a:r>
              <a:rPr b="1" baseline="-25000" lang="ru">
                <a:solidFill>
                  <a:srgbClr val="434343"/>
                </a:solidFill>
              </a:rPr>
              <a:t>  </a:t>
            </a:r>
            <a:r>
              <a:rPr lang="ru">
                <a:solidFill>
                  <a:srgbClr val="434343"/>
                </a:solidFill>
              </a:rPr>
              <a:t>; Редексов в результирующем терме нет, значит, редукция завершена</a:t>
            </a:r>
            <a:r>
              <a:rPr b="1" lang="ru">
                <a:solidFill>
                  <a:srgbClr val="434343"/>
                </a:solidFill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(λx.xx)(λx.xx) =</a:t>
            </a:r>
            <a:r>
              <a:rPr b="1" baseline="-25000" lang="ru">
                <a:solidFill>
                  <a:srgbClr val="434343"/>
                </a:solidFill>
              </a:rPr>
              <a:t>β </a:t>
            </a:r>
            <a:r>
              <a:rPr b="1" lang="ru">
                <a:solidFill>
                  <a:srgbClr val="434343"/>
                </a:solidFill>
              </a:rPr>
              <a:t>(λx.xx)(λx.xx) </a:t>
            </a:r>
            <a:r>
              <a:rPr lang="ru">
                <a:solidFill>
                  <a:srgbClr val="434343"/>
                </a:solidFill>
              </a:rPr>
              <a:t>После первого шага редукции получился тот же замый терм. Это пример терма, не редуцирующегося к нормальной форме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chemeClr val="dk2"/>
                </a:solidFill>
              </a:rPr>
              <a:t>Лямбда исчисление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054025"/>
            <a:ext cx="8745000" cy="28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Редукция. Вычисление термов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η-преобразование(η-расширение и η-редукция) и </a:t>
            </a:r>
            <a:r>
              <a:rPr b="1" lang="ru">
                <a:solidFill>
                  <a:srgbClr val="434343"/>
                </a:solidFill>
              </a:rPr>
              <a:t>η-эквивалентность</a:t>
            </a:r>
            <a:r>
              <a:rPr b="1" lang="ru">
                <a:solidFill>
                  <a:srgbClr val="434343"/>
                </a:solidFill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η-расширение - </a:t>
            </a:r>
            <a:r>
              <a:rPr lang="ru">
                <a:solidFill>
                  <a:srgbClr val="434343"/>
                </a:solidFill>
              </a:rPr>
              <a:t>э</a:t>
            </a:r>
            <a:r>
              <a:rPr lang="ru">
                <a:solidFill>
                  <a:srgbClr val="434343"/>
                </a:solidFill>
              </a:rPr>
              <a:t>то операция</a:t>
            </a:r>
            <a:r>
              <a:rPr b="1" lang="ru">
                <a:solidFill>
                  <a:srgbClr val="434343"/>
                </a:solidFill>
              </a:rPr>
              <a:t>, </a:t>
            </a:r>
            <a:r>
              <a:rPr lang="ru">
                <a:solidFill>
                  <a:srgbClr val="434343"/>
                </a:solidFill>
              </a:rPr>
              <a:t>преобразования терма содержащего свободный терм в лямбду, принимающую его в качестве параметра </a:t>
            </a:r>
            <a:r>
              <a:rPr b="1" lang="ru">
                <a:solidFill>
                  <a:srgbClr val="434343"/>
                </a:solidFill>
              </a:rPr>
              <a:t>f</a:t>
            </a:r>
            <a:r>
              <a:rPr lang="ru">
                <a:solidFill>
                  <a:srgbClr val="434343"/>
                </a:solidFill>
              </a:rPr>
              <a:t> </a:t>
            </a:r>
            <a:r>
              <a:rPr b="1" lang="ru">
                <a:solidFill>
                  <a:srgbClr val="434343"/>
                </a:solidFill>
              </a:rPr>
              <a:t>=</a:t>
            </a:r>
            <a:r>
              <a:rPr b="1" baseline="-25000" lang="ru">
                <a:solidFill>
                  <a:srgbClr val="434343"/>
                </a:solidFill>
              </a:rPr>
              <a:t>ηр</a:t>
            </a:r>
            <a:r>
              <a:rPr b="1" lang="ru">
                <a:solidFill>
                  <a:srgbClr val="434343"/>
                </a:solidFill>
              </a:rPr>
              <a:t> λx.fx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η-эквивалентность - </a:t>
            </a:r>
            <a:r>
              <a:rPr lang="ru">
                <a:solidFill>
                  <a:srgbClr val="434343"/>
                </a:solidFill>
              </a:rPr>
              <a:t>это эквивалентность лямбд относительно переданных в них параметров. Т.е. 2 лямбды </a:t>
            </a:r>
            <a:r>
              <a:rPr b="1" lang="ru">
                <a:solidFill>
                  <a:srgbClr val="434343"/>
                </a:solidFill>
              </a:rPr>
              <a:t>η-эквивалентны </a:t>
            </a:r>
            <a:r>
              <a:rPr lang="ru">
                <a:solidFill>
                  <a:srgbClr val="434343"/>
                </a:solidFill>
              </a:rPr>
              <a:t>если для всех входных параметров возвращают одни и те же результаты.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В scala </a:t>
            </a:r>
            <a:r>
              <a:rPr b="1" lang="ru">
                <a:solidFill>
                  <a:srgbClr val="434343"/>
                </a:solidFill>
              </a:rPr>
              <a:t>η-преобразованием </a:t>
            </a:r>
            <a:r>
              <a:rPr lang="ru">
                <a:solidFill>
                  <a:srgbClr val="434343"/>
                </a:solidFill>
              </a:rPr>
              <a:t>называется трансформация метода класс (трейта и т.д.) в функцию 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t/>
            </a:r>
            <a:endParaRPr i="1"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311700" y="4048500"/>
            <a:ext cx="8520600" cy="85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1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object 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SomeObj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1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method(prm: Int) = </a:t>
            </a:r>
            <a:r>
              <a:rPr i="1" lang="ru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???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1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 = SomeObj.</a:t>
            </a:r>
            <a:r>
              <a:rPr i="1" lang="ru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method 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_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