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damw/macwi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55" name="Shape 55"/>
          <p:cNvSpPr txBox="1"/>
          <p:nvPr>
            <p:ph idx="1" type="subTitle"/>
          </p:nvPr>
        </p:nvSpPr>
        <p:spPr>
          <a:xfrm>
            <a:off x="311700" y="2834125"/>
            <a:ext cx="8520600" cy="1685400"/>
          </a:xfrm>
          <a:prstGeom prst="rect">
            <a:avLst/>
          </a:prstGeom>
        </p:spPr>
        <p:txBody>
          <a:bodyPr anchorCtr="0" anchor="t" bIns="91425" lIns="91425" rIns="91425" wrap="square" tIns="91425">
            <a:noAutofit/>
          </a:bodyPr>
          <a:lstStyle/>
          <a:p>
            <a:pPr lvl="0">
              <a:spcBef>
                <a:spcPts val="0"/>
              </a:spcBef>
              <a:buNone/>
            </a:pPr>
            <a:r>
              <a:rPr lang="ru" sz="4200"/>
              <a:t>Inversion of Control</a:t>
            </a:r>
          </a:p>
          <a:p>
            <a:pPr lvl="0">
              <a:spcBef>
                <a:spcPts val="0"/>
              </a:spcBef>
              <a:buNone/>
            </a:pPr>
            <a:r>
              <a:rPr lang="ru" sz="4200"/>
              <a:t>Dependency injection</a:t>
            </a:r>
          </a:p>
          <a:p>
            <a:pPr lvl="0">
              <a:spcBef>
                <a:spcPts val="0"/>
              </a:spcBef>
              <a:buNone/>
            </a:pPr>
            <a:r>
              <a:t/>
            </a:r>
            <a:endParaRPr sz="4200"/>
          </a:p>
          <a:p>
            <a:pPr lvl="0" rtl="0">
              <a:spcBef>
                <a:spcPts val="0"/>
              </a:spcBef>
              <a:buNone/>
            </a:pPr>
            <a:r>
              <a:t/>
            </a:r>
            <a:endParaRPr sz="4200"/>
          </a:p>
        </p:txBody>
      </p:sp>
      <p:pic>
        <p:nvPicPr>
          <p:cNvPr descr="gerb.png" id="56" name="Shape 56"/>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11" name="Shape 111"/>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b="1" lang="ru">
                <a:solidFill>
                  <a:srgbClr val="434343"/>
                </a:solidFill>
              </a:rPr>
              <a:t>Сake Pattern</a:t>
            </a:r>
            <a:r>
              <a:rPr b="1" lang="ru">
                <a:solidFill>
                  <a:srgbClr val="434343"/>
                </a:solidFill>
              </a:rPr>
              <a:t> (CP)</a:t>
            </a:r>
            <a:r>
              <a:rPr lang="ru">
                <a:solidFill>
                  <a:srgbClr val="434343"/>
                </a:solidFill>
              </a:rPr>
              <a:t> Суть метода состоит в том, что приложение разделяется на “слои”. Каждый такой слой представляет собой атомарную часть приложения, реализованный в виде trait-а или композиции трейтов. Каждый слой описывает свою зависимость от других слоев, через наследование от трейтов соответствующих слоев. Таким образом приложение, спроектированное с помощью  </a:t>
            </a:r>
            <a:r>
              <a:rPr b="1" lang="ru">
                <a:solidFill>
                  <a:srgbClr val="434343"/>
                </a:solidFill>
              </a:rPr>
              <a:t>CP</a:t>
            </a:r>
            <a:r>
              <a:rPr lang="ru">
                <a:solidFill>
                  <a:srgbClr val="434343"/>
                </a:solidFill>
              </a:rPr>
              <a:t> представляет собой класс или трейт наследующий от набора слоев, которые в свою очередь могут быть составлены из других слоев. Непосредственно </a:t>
            </a:r>
            <a:r>
              <a:rPr b="1" lang="ru">
                <a:solidFill>
                  <a:srgbClr val="434343"/>
                </a:solidFill>
              </a:rPr>
              <a:t>DI</a:t>
            </a:r>
            <a:r>
              <a:rPr lang="ru">
                <a:solidFill>
                  <a:srgbClr val="434343"/>
                </a:solidFill>
              </a:rPr>
              <a:t> происходит </a:t>
            </a:r>
            <a:r>
              <a:rPr lang="ru">
                <a:solidFill>
                  <a:srgbClr val="434343"/>
                </a:solidFill>
              </a:rPr>
              <a:t> в момент создания инстанса, синглтон класса, наследующего конкретные реализации трейтов-слоев. </a:t>
            </a: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    </a:t>
            </a: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17" name="Shape 117"/>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ru">
                <a:solidFill>
                  <a:srgbClr val="434343"/>
                </a:solidFill>
              </a:rPr>
              <a:t>В </a:t>
            </a:r>
            <a:r>
              <a:rPr b="1" lang="ru">
                <a:solidFill>
                  <a:srgbClr val="434343"/>
                </a:solidFill>
              </a:rPr>
              <a:t>CP </a:t>
            </a:r>
            <a:r>
              <a:rPr lang="ru">
                <a:solidFill>
                  <a:srgbClr val="434343"/>
                </a:solidFill>
              </a:rPr>
              <a:t>для обозначения зависимости одного слоя (trait-а) от другого</a:t>
            </a:r>
            <a:r>
              <a:rPr b="1" lang="ru">
                <a:solidFill>
                  <a:srgbClr val="434343"/>
                </a:solidFill>
              </a:rPr>
              <a:t>,</a:t>
            </a:r>
            <a:r>
              <a:rPr lang="ru">
                <a:solidFill>
                  <a:srgbClr val="434343"/>
                </a:solidFill>
              </a:rPr>
              <a:t> вместо наследования с помощью ключевых слов extends и with используют композицию с помощью </a:t>
            </a:r>
            <a:r>
              <a:rPr b="1" lang="ru">
                <a:solidFill>
                  <a:srgbClr val="434343"/>
                </a:solidFill>
              </a:rPr>
              <a:t>self type annotation</a:t>
            </a:r>
          </a:p>
          <a:p>
            <a:pPr indent="0" lvl="0" marL="0" rtl="0">
              <a:lnSpc>
                <a:spcPct val="100000"/>
              </a:lnSpc>
              <a:spcBef>
                <a:spcPts val="0"/>
              </a:spcBef>
              <a:spcAft>
                <a:spcPts val="0"/>
              </a:spcAft>
              <a:buNone/>
            </a:pPr>
            <a:r>
              <a:rPr lang="ru">
                <a:solidFill>
                  <a:srgbClr val="434343"/>
                </a:solidFill>
              </a:rPr>
              <a:t>Почему self annotation предпочитают наследованию мы рассмотрим на примере: </a:t>
            </a:r>
            <a:r>
              <a:rPr b="1" lang="ru">
                <a:solidFill>
                  <a:srgbClr val="434343"/>
                </a:solidFill>
              </a:rPr>
              <a:t>lectures.di.cake.SelfAnnotationExpalined</a:t>
            </a:r>
          </a:p>
          <a:p>
            <a:pPr indent="0" lvl="0" marL="0" rtl="0">
              <a:lnSpc>
                <a:spcPct val="100000"/>
              </a:lnSpc>
              <a:spcBef>
                <a:spcPts val="0"/>
              </a:spcBef>
              <a:spcAft>
                <a:spcPts val="0"/>
              </a:spcAft>
              <a:buNone/>
            </a:pPr>
            <a:r>
              <a:rPr b="1" lang="ru">
                <a:solidFill>
                  <a:srgbClr val="434343"/>
                </a:solidFill>
              </a:rPr>
              <a:t>CP</a:t>
            </a:r>
            <a:r>
              <a:rPr lang="ru">
                <a:solidFill>
                  <a:srgbClr val="434343"/>
                </a:solidFill>
              </a:rPr>
              <a:t>, очень гибкий метод, при грамотном использовании, он позволяет создавать приложения практически неограниченной сложности.  Тем не менее, в его применении есть ограничение, связанное с порядком инициализации зависимостей.  Поскольку, вследствии линеизации, члены трейтов инициализируются в определенной порядке, необходимо следить, чтобы ни один член приложения не использовался до своей инициализации. Иначе можно столкнуться с NullPointerException. </a:t>
            </a:r>
          </a:p>
          <a:p>
            <a:pPr indent="0" lvl="0" marL="0" rtl="0">
              <a:lnSpc>
                <a:spcPct val="100000"/>
              </a:lnSpc>
              <a:spcBef>
                <a:spcPts val="0"/>
              </a:spcBef>
              <a:spcAft>
                <a:spcPts val="0"/>
              </a:spcAft>
              <a:buNone/>
            </a:pPr>
            <a:r>
              <a:rPr lang="ru">
                <a:solidFill>
                  <a:srgbClr val="434343"/>
                </a:solidFill>
              </a:rPr>
              <a:t>Рассмотрим такой случай на примере </a:t>
            </a:r>
            <a:r>
              <a:rPr b="1" lang="ru">
                <a:solidFill>
                  <a:srgbClr val="434343"/>
                </a:solidFill>
              </a:rPr>
              <a:t>lectures.di.cake.CakePatternCaveat</a:t>
            </a: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23" name="Shape 123"/>
          <p:cNvSpPr txBox="1"/>
          <p:nvPr>
            <p:ph idx="1" type="body"/>
          </p:nvPr>
        </p:nvSpPr>
        <p:spPr>
          <a:xfrm>
            <a:off x="311700" y="1106375"/>
            <a:ext cx="8520600" cy="1305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ru">
                <a:solidFill>
                  <a:srgbClr val="434343"/>
                </a:solidFill>
              </a:rPr>
              <a:t>Развернутый пример </a:t>
            </a:r>
            <a:r>
              <a:rPr b="1" lang="ru">
                <a:solidFill>
                  <a:srgbClr val="434343"/>
                </a:solidFill>
              </a:rPr>
              <a:t>CP </a:t>
            </a:r>
            <a:r>
              <a:rPr lang="ru">
                <a:solidFill>
                  <a:srgbClr val="434343"/>
                </a:solidFill>
              </a:rPr>
              <a:t>находиться в </a:t>
            </a:r>
            <a:r>
              <a:rPr b="1" lang="ru">
                <a:solidFill>
                  <a:srgbClr val="434343"/>
                </a:solidFill>
              </a:rPr>
              <a:t>lectures.di.cake.CakeUserProgram. </a:t>
            </a:r>
            <a:r>
              <a:rPr lang="ru">
                <a:solidFill>
                  <a:srgbClr val="434343"/>
                </a:solidFill>
              </a:rPr>
              <a:t>В этом классе мы реализуем уже знакомое нам приложение с помощью cake pattern dependency injection</a:t>
            </a: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29" name="Shape 129"/>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b="1" lang="ru">
                <a:solidFill>
                  <a:srgbClr val="434343"/>
                </a:solidFill>
              </a:rPr>
              <a:t>MacWire (MW)- </a:t>
            </a:r>
            <a:r>
              <a:rPr lang="ru">
                <a:solidFill>
                  <a:srgbClr val="434343"/>
                </a:solidFill>
              </a:rPr>
              <a:t>это пример легковесного DI контейнера, реализованного с помощью scala macros. </a:t>
            </a:r>
          </a:p>
          <a:p>
            <a:pPr indent="0" lvl="0" marL="0" rtl="0">
              <a:lnSpc>
                <a:spcPct val="100000"/>
              </a:lnSpc>
              <a:spcBef>
                <a:spcPts val="0"/>
              </a:spcBef>
              <a:spcAft>
                <a:spcPts val="0"/>
              </a:spcAft>
              <a:buNone/>
            </a:pPr>
            <a:r>
              <a:rPr b="1" lang="ru">
                <a:solidFill>
                  <a:srgbClr val="434343"/>
                </a:solidFill>
              </a:rPr>
              <a:t>MW - </a:t>
            </a:r>
            <a:r>
              <a:rPr lang="ru">
                <a:solidFill>
                  <a:srgbClr val="434343"/>
                </a:solidFill>
              </a:rPr>
              <a:t>это open source проект с развитым community и документацией</a:t>
            </a:r>
            <a:r>
              <a:rPr b="1" lang="ru">
                <a:solidFill>
                  <a:srgbClr val="434343"/>
                </a:solidFill>
              </a:rPr>
              <a:t>.</a:t>
            </a:r>
            <a:r>
              <a:rPr lang="ru">
                <a:solidFill>
                  <a:srgbClr val="434343"/>
                </a:solidFill>
              </a:rPr>
              <a:t> На </a:t>
            </a:r>
            <a:r>
              <a:rPr lang="ru" u="sng">
                <a:solidFill>
                  <a:schemeClr val="hlink"/>
                </a:solidFill>
                <a:hlinkClick r:id="rId3"/>
              </a:rPr>
              <a:t>github проекта </a:t>
            </a:r>
            <a:r>
              <a:rPr lang="ru">
                <a:solidFill>
                  <a:srgbClr val="434343"/>
                </a:solidFill>
              </a:rPr>
              <a:t>можно найти все необходимые подробности о том,  как применять библиотеку и, о DI в общем.</a:t>
            </a:r>
          </a:p>
          <a:p>
            <a:pPr lvl="0" rtl="0">
              <a:lnSpc>
                <a:spcPct val="100000"/>
              </a:lnSpc>
              <a:spcBef>
                <a:spcPts val="0"/>
              </a:spcBef>
              <a:spcAft>
                <a:spcPts val="0"/>
              </a:spcAft>
              <a:buNone/>
            </a:pPr>
            <a:r>
              <a:rPr lang="ru">
                <a:solidFill>
                  <a:srgbClr val="434343"/>
                </a:solidFill>
              </a:rPr>
              <a:t>К преимуществам macwire, можно отнести</a:t>
            </a:r>
          </a:p>
          <a:p>
            <a:pPr indent="-228600" lvl="0" marL="457200" rtl="0">
              <a:lnSpc>
                <a:spcPct val="100000"/>
              </a:lnSpc>
              <a:spcBef>
                <a:spcPts val="0"/>
              </a:spcBef>
              <a:spcAft>
                <a:spcPts val="0"/>
              </a:spcAft>
              <a:buClr>
                <a:srgbClr val="434343"/>
              </a:buClr>
              <a:buChar char="●"/>
            </a:pPr>
            <a:r>
              <a:rPr lang="ru">
                <a:solidFill>
                  <a:srgbClr val="434343"/>
                </a:solidFill>
              </a:rPr>
              <a:t>отсутствие проблем с инициализацией зависимостей</a:t>
            </a:r>
          </a:p>
          <a:p>
            <a:pPr indent="-228600" lvl="0" marL="457200" rtl="0">
              <a:lnSpc>
                <a:spcPct val="100000"/>
              </a:lnSpc>
              <a:spcBef>
                <a:spcPts val="0"/>
              </a:spcBef>
              <a:spcAft>
                <a:spcPts val="0"/>
              </a:spcAft>
              <a:buClr>
                <a:srgbClr val="434343"/>
              </a:buClr>
              <a:buChar char="●"/>
            </a:pPr>
            <a:r>
              <a:rPr lang="ru">
                <a:solidFill>
                  <a:srgbClr val="434343"/>
                </a:solidFill>
              </a:rPr>
              <a:t>простой способ описания зависимостей</a:t>
            </a:r>
          </a:p>
          <a:p>
            <a:pPr lvl="0" rtl="0">
              <a:lnSpc>
                <a:spcPct val="100000"/>
              </a:lnSpc>
              <a:spcBef>
                <a:spcPts val="0"/>
              </a:spcBef>
              <a:spcAft>
                <a:spcPts val="0"/>
              </a:spcAft>
              <a:buNone/>
            </a:pPr>
            <a:r>
              <a:t/>
            </a:r>
            <a:endParaRPr>
              <a:solidFill>
                <a:srgbClr val="434343"/>
              </a:solidFill>
            </a:endParaRPr>
          </a:p>
          <a:p>
            <a:pPr lvl="0" rtl="0">
              <a:lnSpc>
                <a:spcPct val="100000"/>
              </a:lnSpc>
              <a:spcBef>
                <a:spcPts val="0"/>
              </a:spcBef>
              <a:spcAft>
                <a:spcPts val="0"/>
              </a:spcAft>
              <a:buNone/>
            </a:pPr>
            <a:r>
              <a:rPr lang="ru">
                <a:solidFill>
                  <a:srgbClr val="434343"/>
                </a:solidFill>
              </a:rPr>
              <a:t>Небольшим недостатком можно считать </a:t>
            </a:r>
          </a:p>
          <a:p>
            <a:pPr indent="-228600" lvl="0" marL="457200" rtl="0">
              <a:lnSpc>
                <a:spcPct val="100000"/>
              </a:lnSpc>
              <a:spcBef>
                <a:spcPts val="0"/>
              </a:spcBef>
              <a:spcAft>
                <a:spcPts val="0"/>
              </a:spcAft>
              <a:buClr>
                <a:srgbClr val="434343"/>
              </a:buClr>
              <a:buChar char="●"/>
            </a:pPr>
            <a:r>
              <a:rPr lang="ru">
                <a:solidFill>
                  <a:srgbClr val="434343"/>
                </a:solidFill>
              </a:rPr>
              <a:t>зависимость на стороннюю библиотеку</a:t>
            </a:r>
          </a:p>
          <a:p>
            <a:pPr indent="-228600" lvl="0" marL="457200" rtl="0">
              <a:lnSpc>
                <a:spcPct val="100000"/>
              </a:lnSpc>
              <a:spcBef>
                <a:spcPts val="0"/>
              </a:spcBef>
              <a:spcAft>
                <a:spcPts val="0"/>
              </a:spcAft>
              <a:buClr>
                <a:srgbClr val="434343"/>
              </a:buClr>
              <a:buChar char="●"/>
            </a:pPr>
            <a:r>
              <a:rPr lang="ru">
                <a:solidFill>
                  <a:srgbClr val="434343"/>
                </a:solidFill>
              </a:rPr>
              <a:t>чуть большее время компиляции </a:t>
            </a:r>
          </a:p>
          <a:p>
            <a:pPr lvl="0" rtl="0">
              <a:lnSpc>
                <a:spcPct val="100000"/>
              </a:lnSpc>
              <a:spcBef>
                <a:spcPts val="0"/>
              </a:spcBef>
              <a:spcAft>
                <a:spcPts val="0"/>
              </a:spcAft>
              <a:buNone/>
            </a:pPr>
            <a:r>
              <a:rPr lang="ru">
                <a:solidFill>
                  <a:srgbClr val="434343"/>
                </a:solidFill>
              </a:rPr>
              <a:t>Пример реализации уже знакомого нам приложения с применением </a:t>
            </a:r>
            <a:r>
              <a:rPr b="1" lang="ru">
                <a:solidFill>
                  <a:srgbClr val="434343"/>
                </a:solidFill>
              </a:rPr>
              <a:t>MacWire</a:t>
            </a:r>
          </a:p>
          <a:p>
            <a:pPr lvl="0" rtl="0">
              <a:lnSpc>
                <a:spcPct val="100000"/>
              </a:lnSpc>
              <a:spcBef>
                <a:spcPts val="0"/>
              </a:spcBef>
              <a:spcAft>
                <a:spcPts val="0"/>
              </a:spcAft>
              <a:buNone/>
            </a:pPr>
            <a:r>
              <a:rPr b="1" lang="ru">
                <a:solidFill>
                  <a:srgbClr val="434343"/>
                </a:solidFill>
              </a:rPr>
              <a:t>lectures.di.macwire.MacWireProgram</a:t>
            </a:r>
          </a:p>
          <a:p>
            <a:pPr lvl="0" rtl="0">
              <a:lnSpc>
                <a:spcPct val="100000"/>
              </a:lnSpc>
              <a:spcBef>
                <a:spcPts val="0"/>
              </a:spcBef>
              <a:spcAft>
                <a:spcPts val="0"/>
              </a:spcAft>
              <a:buNone/>
            </a:pPr>
            <a:r>
              <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35" name="Shape 135"/>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ru">
                <a:solidFill>
                  <a:srgbClr val="434343"/>
                </a:solidFill>
              </a:rPr>
              <a:t>Домашнее задание находится в </a:t>
            </a:r>
            <a:r>
              <a:rPr b="1" lang="ru">
                <a:solidFill>
                  <a:srgbClr val="434343"/>
                </a:solidFill>
              </a:rPr>
              <a:t>lectures.di.domain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Inversion of control. Dependency Injection</a:t>
            </a:r>
          </a:p>
        </p:txBody>
      </p:sp>
      <p:sp>
        <p:nvSpPr>
          <p:cNvPr id="62" name="Shape 62"/>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ru">
                <a:solidFill>
                  <a:srgbClr val="434343"/>
                </a:solidFill>
              </a:rPr>
              <a:t>Inversion of control (IOC)</a:t>
            </a:r>
            <a:r>
              <a:rPr lang="ru">
                <a:solidFill>
                  <a:srgbClr val="434343"/>
                </a:solidFill>
              </a:rPr>
              <a:t> -</a:t>
            </a:r>
            <a:r>
              <a:rPr lang="ru" sz="2800">
                <a:solidFill>
                  <a:srgbClr val="434343"/>
                </a:solidFill>
              </a:rPr>
              <a:t> </a:t>
            </a:r>
            <a:r>
              <a:rPr lang="ru">
                <a:solidFill>
                  <a:srgbClr val="434343"/>
                </a:solidFill>
              </a:rPr>
              <a:t>это подход к написанию программ, при котором приложение не реализует весь поток выполнения приложения. Вместо этого приложение реализует только специфические, для данной бизнес логики, функции. Обязанность по управление потоком выполнения приложения ложиться, обычно, на какой-либо фреймворк. Фреймворк вызывает функции, реализуемого приложения, в соответствии с требованием потока выполнения.</a:t>
            </a:r>
          </a:p>
          <a:p>
            <a:pPr lvl="0" rtl="0">
              <a:lnSpc>
                <a:spcPct val="100000"/>
              </a:lnSpc>
              <a:spcBef>
                <a:spcPts val="0"/>
              </a:spcBef>
              <a:spcAft>
                <a:spcPts val="0"/>
              </a:spcAft>
              <a:buNone/>
            </a:pPr>
            <a:r>
              <a:t/>
            </a:r>
            <a:endParaRPr b="1">
              <a:solidFill>
                <a:srgbClr val="434343"/>
              </a:solidFill>
            </a:endParaRPr>
          </a:p>
          <a:p>
            <a:pPr lvl="0" rtl="0">
              <a:lnSpc>
                <a:spcPct val="100000"/>
              </a:lnSpc>
              <a:spcBef>
                <a:spcPts val="0"/>
              </a:spcBef>
              <a:spcAft>
                <a:spcPts val="0"/>
              </a:spcAft>
              <a:buClr>
                <a:schemeClr val="dk1"/>
              </a:buClr>
              <a:buSzPct val="61111"/>
              <a:buFont typeface="Arial"/>
              <a:buNone/>
            </a:pPr>
            <a:r>
              <a:rPr b="1" lang="ru">
                <a:solidFill>
                  <a:srgbClr val="434343"/>
                </a:solidFill>
              </a:rPr>
              <a:t>Dependency injection (DI) </a:t>
            </a:r>
            <a:r>
              <a:rPr lang="ru">
                <a:solidFill>
                  <a:srgbClr val="434343"/>
                </a:solidFill>
              </a:rPr>
              <a:t>- это частный случай </a:t>
            </a:r>
            <a:r>
              <a:rPr b="1" lang="ru">
                <a:solidFill>
                  <a:srgbClr val="434343"/>
                </a:solidFill>
              </a:rPr>
              <a:t>IOC</a:t>
            </a:r>
            <a:r>
              <a:rPr lang="ru">
                <a:solidFill>
                  <a:srgbClr val="434343"/>
                </a:solidFill>
              </a:rPr>
              <a:t>. При </a:t>
            </a:r>
            <a:r>
              <a:rPr b="1" lang="ru">
                <a:solidFill>
                  <a:srgbClr val="434343"/>
                </a:solidFill>
              </a:rPr>
              <a:t>DI</a:t>
            </a:r>
            <a:r>
              <a:rPr lang="ru">
                <a:solidFill>
                  <a:srgbClr val="434343"/>
                </a:solidFill>
              </a:rPr>
              <a:t>, приложение не управляет явно своими зависимостями, а лишь описывает их. Зависимости предоставляются приложению DI фреймворком, в соответствии с описанием, на этапе компиляции или в процессе выполнения приложения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68" name="Shape 68"/>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ru">
                <a:solidFill>
                  <a:srgbClr val="434343"/>
                </a:solidFill>
              </a:rPr>
              <a:t>IOC </a:t>
            </a:r>
            <a:r>
              <a:rPr lang="ru">
                <a:solidFill>
                  <a:srgbClr val="434343"/>
                </a:solidFill>
              </a:rPr>
              <a:t>и </a:t>
            </a:r>
            <a:r>
              <a:rPr b="1" lang="ru">
                <a:solidFill>
                  <a:srgbClr val="434343"/>
                </a:solidFill>
              </a:rPr>
              <a:t>DI</a:t>
            </a:r>
            <a:r>
              <a:rPr lang="ru">
                <a:solidFill>
                  <a:srgbClr val="434343"/>
                </a:solidFill>
              </a:rPr>
              <a:t>, в частности,</a:t>
            </a:r>
            <a:r>
              <a:rPr b="1" lang="ru">
                <a:solidFill>
                  <a:srgbClr val="434343"/>
                </a:solidFill>
              </a:rPr>
              <a:t> </a:t>
            </a:r>
            <a:r>
              <a:rPr lang="ru">
                <a:solidFill>
                  <a:srgbClr val="434343"/>
                </a:solidFill>
              </a:rPr>
              <a:t>решают 4 основные задачи</a:t>
            </a:r>
          </a:p>
          <a:p>
            <a:pPr lvl="0" rtl="0">
              <a:lnSpc>
                <a:spcPct val="100000"/>
              </a:lnSpc>
              <a:spcBef>
                <a:spcPts val="0"/>
              </a:spcBef>
              <a:spcAft>
                <a:spcPts val="0"/>
              </a:spcAft>
              <a:buNone/>
            </a:pPr>
            <a:r>
              <a:t/>
            </a:r>
            <a:endParaRPr>
              <a:solidFill>
                <a:srgbClr val="434343"/>
              </a:solidFill>
            </a:endParaRPr>
          </a:p>
          <a:p>
            <a:pPr indent="-228600" lvl="0" marL="457200" rtl="0">
              <a:lnSpc>
                <a:spcPct val="100000"/>
              </a:lnSpc>
              <a:spcBef>
                <a:spcPts val="0"/>
              </a:spcBef>
              <a:spcAft>
                <a:spcPts val="0"/>
              </a:spcAft>
              <a:buClr>
                <a:srgbClr val="434343"/>
              </a:buClr>
            </a:pPr>
            <a:r>
              <a:rPr lang="ru">
                <a:solidFill>
                  <a:srgbClr val="434343"/>
                </a:solidFill>
              </a:rPr>
              <a:t>разделение кода по зонам ответственности  </a:t>
            </a:r>
          </a:p>
          <a:p>
            <a:pPr indent="-228600" lvl="0" marL="457200" rtl="0">
              <a:lnSpc>
                <a:spcPct val="100000"/>
              </a:lnSpc>
              <a:spcBef>
                <a:spcPts val="0"/>
              </a:spcBef>
              <a:spcAft>
                <a:spcPts val="0"/>
              </a:spcAft>
              <a:buClr>
                <a:srgbClr val="434343"/>
              </a:buClr>
            </a:pPr>
            <a:r>
              <a:rPr lang="ru">
                <a:solidFill>
                  <a:srgbClr val="434343"/>
                </a:solidFill>
              </a:rPr>
              <a:t>отделение выполнения приложения от реализации</a:t>
            </a:r>
          </a:p>
          <a:p>
            <a:pPr indent="-228600" lvl="0" marL="457200" rtl="0">
              <a:lnSpc>
                <a:spcPct val="100000"/>
              </a:lnSpc>
              <a:spcBef>
                <a:spcPts val="0"/>
              </a:spcBef>
              <a:spcAft>
                <a:spcPts val="0"/>
              </a:spcAft>
              <a:buClr>
                <a:srgbClr val="434343"/>
              </a:buClr>
            </a:pPr>
            <a:r>
              <a:rPr lang="ru">
                <a:solidFill>
                  <a:srgbClr val="434343"/>
                </a:solidFill>
              </a:rPr>
              <a:t>понижение связанности кода. Внесение в код контрактов  </a:t>
            </a:r>
          </a:p>
          <a:p>
            <a:pPr indent="-228600" lvl="0" marL="457200" rtl="0">
              <a:lnSpc>
                <a:spcPct val="100000"/>
              </a:lnSpc>
              <a:spcBef>
                <a:spcPts val="0"/>
              </a:spcBef>
              <a:spcAft>
                <a:spcPts val="0"/>
              </a:spcAft>
              <a:buClr>
                <a:srgbClr val="434343"/>
              </a:buClr>
            </a:pPr>
            <a:r>
              <a:rPr lang="ru">
                <a:solidFill>
                  <a:srgbClr val="434343"/>
                </a:solidFill>
              </a:rPr>
              <a:t>упрощение модификации и переиспользования кода </a:t>
            </a:r>
          </a:p>
          <a:p>
            <a:pPr lvl="0" rtl="0">
              <a:lnSpc>
                <a:spcPct val="100000"/>
              </a:lnSpc>
              <a:spcBef>
                <a:spcPts val="0"/>
              </a:spcBef>
              <a:spcAft>
                <a:spcPts val="0"/>
              </a:spcAft>
              <a:buNone/>
            </a:pPr>
            <a:r>
              <a:t/>
            </a:r>
            <a:endParaRPr b="1">
              <a:solidFill>
                <a:srgbClr val="434343"/>
              </a:solidFill>
            </a:endParaRPr>
          </a:p>
          <a:p>
            <a:pPr lvl="0" rtl="0">
              <a:lnSpc>
                <a:spcPct val="100000"/>
              </a:lnSpc>
              <a:spcBef>
                <a:spcPts val="0"/>
              </a:spcBef>
              <a:spcAft>
                <a:spcPts val="0"/>
              </a:spcAft>
              <a:buNone/>
            </a:pPr>
            <a:r>
              <a:rPr lang="ru">
                <a:solidFill>
                  <a:srgbClr val="434343"/>
                </a:solidFill>
              </a:rPr>
              <a:t>Примером</a:t>
            </a:r>
            <a:r>
              <a:rPr b="1" lang="ru">
                <a:solidFill>
                  <a:srgbClr val="434343"/>
                </a:solidFill>
              </a:rPr>
              <a:t> IOC </a:t>
            </a:r>
            <a:r>
              <a:rPr lang="ru">
                <a:solidFill>
                  <a:srgbClr val="434343"/>
                </a:solidFill>
              </a:rPr>
              <a:t>может служить контейнер сервлетов. Реализуя код контроллера для обработки запросов, программист не заботиться о создании соединения, роутинге запросов и сериализации\десериализации данных. Вместо этого, код контроллера будет вызван в нужный момент, в соответствии с потоком обработки запросов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74" name="Shape 74"/>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ru">
                <a:solidFill>
                  <a:srgbClr val="434343"/>
                </a:solidFill>
              </a:rPr>
              <a:t>Способы реализации </a:t>
            </a:r>
            <a:r>
              <a:rPr b="1" lang="ru">
                <a:solidFill>
                  <a:srgbClr val="434343"/>
                </a:solidFill>
              </a:rPr>
              <a:t>DI </a:t>
            </a:r>
            <a:r>
              <a:rPr lang="ru">
                <a:solidFill>
                  <a:srgbClr val="434343"/>
                </a:solidFill>
              </a:rPr>
              <a:t>на scala, можно разделить на 2 большие категории</a:t>
            </a:r>
            <a:r>
              <a:rPr b="1" lang="ru">
                <a:solidFill>
                  <a:srgbClr val="434343"/>
                </a:solidFill>
              </a:rPr>
              <a:t> </a:t>
            </a:r>
          </a:p>
          <a:p>
            <a:pPr indent="-228600" lvl="0" marL="457200" rtl="0">
              <a:lnSpc>
                <a:spcPct val="100000"/>
              </a:lnSpc>
              <a:spcBef>
                <a:spcPts val="0"/>
              </a:spcBef>
              <a:spcAft>
                <a:spcPts val="0"/>
              </a:spcAft>
              <a:buClr>
                <a:srgbClr val="434343"/>
              </a:buClr>
            </a:pPr>
            <a:r>
              <a:rPr lang="ru">
                <a:solidFill>
                  <a:srgbClr val="434343"/>
                </a:solidFill>
              </a:rPr>
              <a:t>с применением DI фреймворка (DI контейнера)</a:t>
            </a:r>
          </a:p>
          <a:p>
            <a:pPr indent="-342900" lvl="1" marL="914400" rtl="0">
              <a:lnSpc>
                <a:spcPct val="100000"/>
              </a:lnSpc>
              <a:spcBef>
                <a:spcPts val="0"/>
              </a:spcBef>
              <a:spcAft>
                <a:spcPts val="0"/>
              </a:spcAft>
              <a:buClr>
                <a:srgbClr val="434343"/>
              </a:buClr>
              <a:buSzPct val="100000"/>
            </a:pPr>
            <a:r>
              <a:rPr lang="ru" sz="1800">
                <a:solidFill>
                  <a:srgbClr val="434343"/>
                </a:solidFill>
              </a:rPr>
              <a:t>MacWire</a:t>
            </a:r>
          </a:p>
          <a:p>
            <a:pPr indent="-342900" lvl="1" marL="914400" rtl="0">
              <a:lnSpc>
                <a:spcPct val="100000"/>
              </a:lnSpc>
              <a:spcBef>
                <a:spcPts val="0"/>
              </a:spcBef>
              <a:spcAft>
                <a:spcPts val="0"/>
              </a:spcAft>
              <a:buClr>
                <a:srgbClr val="434343"/>
              </a:buClr>
              <a:buSzPct val="100000"/>
            </a:pPr>
            <a:r>
              <a:rPr lang="ru" sz="1800">
                <a:solidFill>
                  <a:srgbClr val="434343"/>
                </a:solidFill>
              </a:rPr>
              <a:t>AirFrame</a:t>
            </a:r>
          </a:p>
          <a:p>
            <a:pPr indent="-342900" lvl="1" marL="914400" rtl="0">
              <a:lnSpc>
                <a:spcPct val="100000"/>
              </a:lnSpc>
              <a:spcBef>
                <a:spcPts val="0"/>
              </a:spcBef>
              <a:spcAft>
                <a:spcPts val="0"/>
              </a:spcAft>
              <a:buClr>
                <a:srgbClr val="434343"/>
              </a:buClr>
              <a:buSzPct val="100000"/>
            </a:pPr>
            <a:r>
              <a:rPr lang="ru" sz="1800">
                <a:solidFill>
                  <a:srgbClr val="434343"/>
                </a:solidFill>
              </a:rPr>
              <a:t>Guice</a:t>
            </a:r>
          </a:p>
          <a:p>
            <a:pPr indent="-342900" lvl="1" marL="914400" rtl="0">
              <a:lnSpc>
                <a:spcPct val="100000"/>
              </a:lnSpc>
              <a:spcBef>
                <a:spcPts val="0"/>
              </a:spcBef>
              <a:spcAft>
                <a:spcPts val="0"/>
              </a:spcAft>
              <a:buClr>
                <a:srgbClr val="434343"/>
              </a:buClr>
              <a:buSzPct val="100000"/>
            </a:pPr>
            <a:r>
              <a:rPr lang="ru" sz="1800">
                <a:solidFill>
                  <a:srgbClr val="434343"/>
                </a:solidFill>
              </a:rPr>
              <a:t>ScalaDi</a:t>
            </a:r>
          </a:p>
          <a:p>
            <a:pPr indent="-228600" lvl="0" marL="457200" rtl="0">
              <a:lnSpc>
                <a:spcPct val="100000"/>
              </a:lnSpc>
              <a:spcBef>
                <a:spcPts val="0"/>
              </a:spcBef>
              <a:spcAft>
                <a:spcPts val="0"/>
              </a:spcAft>
              <a:buClr>
                <a:srgbClr val="434343"/>
              </a:buClr>
            </a:pPr>
            <a:r>
              <a:rPr lang="ru">
                <a:solidFill>
                  <a:srgbClr val="434343"/>
                </a:solidFill>
              </a:rPr>
              <a:t>реализация </a:t>
            </a:r>
            <a:r>
              <a:rPr b="1" lang="ru">
                <a:solidFill>
                  <a:srgbClr val="434343"/>
                </a:solidFill>
              </a:rPr>
              <a:t>DI</a:t>
            </a:r>
            <a:r>
              <a:rPr lang="ru">
                <a:solidFill>
                  <a:srgbClr val="434343"/>
                </a:solidFill>
              </a:rPr>
              <a:t>, средствами языка </a:t>
            </a:r>
          </a:p>
          <a:p>
            <a:pPr indent="-342900" lvl="1" marL="914400" rtl="0">
              <a:lnSpc>
                <a:spcPct val="100000"/>
              </a:lnSpc>
              <a:spcBef>
                <a:spcPts val="0"/>
              </a:spcBef>
              <a:spcAft>
                <a:spcPts val="0"/>
              </a:spcAft>
              <a:buClr>
                <a:srgbClr val="434343"/>
              </a:buClr>
              <a:buSzPct val="100000"/>
            </a:pPr>
            <a:r>
              <a:rPr lang="ru" sz="1800">
                <a:solidFill>
                  <a:srgbClr val="434343"/>
                </a:solidFill>
              </a:rPr>
              <a:t>Functions and methods</a:t>
            </a:r>
          </a:p>
          <a:p>
            <a:pPr indent="-342900" lvl="1" marL="914400" rtl="0">
              <a:lnSpc>
                <a:spcPct val="100000"/>
              </a:lnSpc>
              <a:spcBef>
                <a:spcPts val="0"/>
              </a:spcBef>
              <a:spcAft>
                <a:spcPts val="0"/>
              </a:spcAft>
              <a:buClr>
                <a:srgbClr val="434343"/>
              </a:buClr>
              <a:buSzPct val="100000"/>
            </a:pPr>
            <a:r>
              <a:rPr lang="ru" sz="1800">
                <a:solidFill>
                  <a:srgbClr val="434343"/>
                </a:solidFill>
              </a:rPr>
              <a:t>Reader monad </a:t>
            </a:r>
          </a:p>
          <a:p>
            <a:pPr indent="-342900" lvl="1" marL="914400" rtl="0">
              <a:lnSpc>
                <a:spcPct val="100000"/>
              </a:lnSpc>
              <a:spcBef>
                <a:spcPts val="0"/>
              </a:spcBef>
              <a:spcAft>
                <a:spcPts val="0"/>
              </a:spcAft>
              <a:buClr>
                <a:srgbClr val="434343"/>
              </a:buClr>
              <a:buSzPct val="100000"/>
            </a:pPr>
            <a:r>
              <a:rPr lang="ru" sz="1800">
                <a:solidFill>
                  <a:srgbClr val="434343"/>
                </a:solidFill>
              </a:rPr>
              <a:t>Cake pattern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80" name="Shape 80"/>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ru">
                <a:solidFill>
                  <a:srgbClr val="434343"/>
                </a:solidFill>
              </a:rPr>
              <a:t>Применение </a:t>
            </a:r>
            <a:r>
              <a:rPr b="1" lang="ru">
                <a:solidFill>
                  <a:srgbClr val="434343"/>
                </a:solidFill>
              </a:rPr>
              <a:t>DI </a:t>
            </a:r>
            <a:r>
              <a:rPr lang="ru">
                <a:solidFill>
                  <a:srgbClr val="434343"/>
                </a:solidFill>
              </a:rPr>
              <a:t>в любом приожении состоит из 3-х шагов</a:t>
            </a:r>
          </a:p>
          <a:p>
            <a:pPr indent="-228600" lvl="0" marL="914400" rtl="0">
              <a:lnSpc>
                <a:spcPct val="100000"/>
              </a:lnSpc>
              <a:spcBef>
                <a:spcPts val="0"/>
              </a:spcBef>
              <a:spcAft>
                <a:spcPts val="0"/>
              </a:spcAft>
              <a:buClr>
                <a:srgbClr val="434343"/>
              </a:buClr>
              <a:buChar char="●"/>
            </a:pPr>
            <a:r>
              <a:rPr lang="ru">
                <a:solidFill>
                  <a:srgbClr val="434343"/>
                </a:solidFill>
              </a:rPr>
              <a:t>Первый шаг - отделение зависимостей от реализации логики приложения. На этом шаге очень полезными оказываються принципы </a:t>
            </a:r>
            <a:r>
              <a:rPr b="1" lang="ru">
                <a:solidFill>
                  <a:srgbClr val="434343"/>
                </a:solidFill>
              </a:rPr>
              <a:t>SOLID </a:t>
            </a:r>
            <a:r>
              <a:rPr lang="ru">
                <a:solidFill>
                  <a:srgbClr val="434343"/>
                </a:solidFill>
              </a:rPr>
              <a:t>и простой здравый смысл.</a:t>
            </a:r>
          </a:p>
          <a:p>
            <a:pPr indent="-228600" lvl="0" marL="914400" rtl="0">
              <a:lnSpc>
                <a:spcPct val="100000"/>
              </a:lnSpc>
              <a:spcBef>
                <a:spcPts val="0"/>
              </a:spcBef>
              <a:spcAft>
                <a:spcPts val="0"/>
              </a:spcAft>
              <a:buClr>
                <a:srgbClr val="434343"/>
              </a:buClr>
              <a:buChar char="●"/>
            </a:pPr>
            <a:r>
              <a:rPr lang="ru">
                <a:solidFill>
                  <a:srgbClr val="434343"/>
                </a:solidFill>
              </a:rPr>
              <a:t>После того, как зависимости определены, наступает время выбрать способ реализации </a:t>
            </a:r>
            <a:r>
              <a:rPr b="1" lang="ru">
                <a:solidFill>
                  <a:srgbClr val="434343"/>
                </a:solidFill>
              </a:rPr>
              <a:t>DI</a:t>
            </a:r>
            <a:r>
              <a:rPr lang="ru">
                <a:solidFill>
                  <a:srgbClr val="434343"/>
                </a:solidFill>
              </a:rPr>
              <a:t>. На этом шаге большую роль играет объем и сложность приложения и, в немолой степени, привычки и опыт конкретного разработчика</a:t>
            </a:r>
          </a:p>
          <a:p>
            <a:pPr indent="-228600" lvl="0" marL="914400" rtl="0">
              <a:lnSpc>
                <a:spcPct val="100000"/>
              </a:lnSpc>
              <a:spcBef>
                <a:spcPts val="0"/>
              </a:spcBef>
              <a:spcAft>
                <a:spcPts val="0"/>
              </a:spcAft>
              <a:buClr>
                <a:srgbClr val="434343"/>
              </a:buClr>
              <a:buChar char="●"/>
            </a:pPr>
            <a:r>
              <a:rPr lang="ru">
                <a:solidFill>
                  <a:srgbClr val="434343"/>
                </a:solidFill>
              </a:rPr>
              <a:t>Последний этап - реализация задуманного )</a:t>
            </a:r>
          </a:p>
          <a:p>
            <a:pPr indent="0" lvl="0" marL="0" rtl="0">
              <a:lnSpc>
                <a:spcPct val="100000"/>
              </a:lnSpc>
              <a:spcBef>
                <a:spcPts val="0"/>
              </a:spcBef>
              <a:spcAft>
                <a:spcPts val="0"/>
              </a:spcAft>
              <a:buNone/>
            </a:pPr>
            <a:r>
              <a:rPr lang="ru">
                <a:solidFill>
                  <a:srgbClr val="434343"/>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86" name="Shape 86"/>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ru">
                <a:solidFill>
                  <a:srgbClr val="434343"/>
                </a:solidFill>
              </a:rPr>
              <a:t>В пакете классе </a:t>
            </a:r>
            <a:r>
              <a:rPr b="1" lang="ru">
                <a:solidFill>
                  <a:srgbClr val="434343"/>
                </a:solidFill>
              </a:rPr>
              <a:t>lectures.di.naive.NaiveUserServiceProgram </a:t>
            </a:r>
            <a:r>
              <a:rPr lang="ru">
                <a:solidFill>
                  <a:srgbClr val="434343"/>
                </a:solidFill>
              </a:rPr>
              <a:t>реализована маленькая программа которую мы будем припарировать. Мы пройдем все три основные шага внедрения </a:t>
            </a:r>
            <a:r>
              <a:rPr b="1" lang="ru">
                <a:solidFill>
                  <a:srgbClr val="434343"/>
                </a:solidFill>
              </a:rPr>
              <a:t>Di</a:t>
            </a:r>
            <a:r>
              <a:rPr lang="ru">
                <a:solidFill>
                  <a:srgbClr val="434343"/>
                </a:solidFill>
              </a:rPr>
              <a:t>, а именно :</a:t>
            </a:r>
          </a:p>
          <a:p>
            <a:pPr indent="-228600" lvl="0" marL="457200" rtl="0">
              <a:lnSpc>
                <a:spcPct val="100000"/>
              </a:lnSpc>
              <a:spcBef>
                <a:spcPts val="0"/>
              </a:spcBef>
              <a:spcAft>
                <a:spcPts val="0"/>
              </a:spcAft>
              <a:buClr>
                <a:srgbClr val="434343"/>
              </a:buClr>
              <a:buChar char="●"/>
            </a:pPr>
            <a:r>
              <a:rPr lang="ru">
                <a:solidFill>
                  <a:srgbClr val="434343"/>
                </a:solidFill>
              </a:rPr>
              <a:t>разделим приложение на компоненты и выделим зависимости</a:t>
            </a:r>
          </a:p>
          <a:p>
            <a:pPr indent="-228600" lvl="0" marL="457200" rtl="0">
              <a:lnSpc>
                <a:spcPct val="100000"/>
              </a:lnSpc>
              <a:spcBef>
                <a:spcPts val="0"/>
              </a:spcBef>
              <a:spcAft>
                <a:spcPts val="0"/>
              </a:spcAft>
              <a:buClr>
                <a:srgbClr val="434343"/>
              </a:buClr>
              <a:buChar char="●"/>
            </a:pPr>
            <a:r>
              <a:rPr lang="ru">
                <a:solidFill>
                  <a:srgbClr val="434343"/>
                </a:solidFill>
              </a:rPr>
              <a:t>выберем несколько подходящих </a:t>
            </a:r>
            <a:r>
              <a:rPr b="1" lang="ru">
                <a:solidFill>
                  <a:srgbClr val="434343"/>
                </a:solidFill>
              </a:rPr>
              <a:t>DI </a:t>
            </a:r>
            <a:r>
              <a:rPr lang="ru">
                <a:solidFill>
                  <a:srgbClr val="434343"/>
                </a:solidFill>
              </a:rPr>
              <a:t>методик</a:t>
            </a:r>
          </a:p>
          <a:p>
            <a:pPr indent="-228600" lvl="0" marL="457200" rtl="0">
              <a:lnSpc>
                <a:spcPct val="100000"/>
              </a:lnSpc>
              <a:spcBef>
                <a:spcPts val="0"/>
              </a:spcBef>
              <a:spcAft>
                <a:spcPts val="0"/>
              </a:spcAft>
              <a:buClr>
                <a:srgbClr val="434343"/>
              </a:buClr>
              <a:buChar char="●"/>
            </a:pPr>
            <a:r>
              <a:rPr lang="ru">
                <a:solidFill>
                  <a:srgbClr val="434343"/>
                </a:solidFill>
              </a:rPr>
              <a:t>и по очереди их реализуем </a:t>
            </a:r>
            <a:r>
              <a:rPr b="1" lang="ru">
                <a:solidFill>
                  <a:srgbClr val="434343"/>
                </a:solidFill>
              </a:rPr>
              <a:t> </a:t>
            </a:r>
            <a:r>
              <a:rPr lang="ru">
                <a:solidFill>
                  <a:srgbClr val="434343"/>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92" name="Shape 92"/>
          <p:cNvSpPr txBox="1"/>
          <p:nvPr>
            <p:ph idx="1" type="body"/>
          </p:nvPr>
        </p:nvSpPr>
        <p:spPr>
          <a:xfrm>
            <a:off x="311700" y="1106375"/>
            <a:ext cx="8520600" cy="3399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ru">
                <a:solidFill>
                  <a:srgbClr val="434343"/>
                </a:solidFill>
              </a:rPr>
              <a:t>Самый простой способ думать о DI - это представлять приложение, как функции, а  DI, как передачу в нее параметров. </a:t>
            </a:r>
          </a:p>
          <a:p>
            <a:pPr lvl="0" rtl="0">
              <a:lnSpc>
                <a:spcPct val="100000"/>
              </a:lnSpc>
              <a:spcBef>
                <a:spcPts val="0"/>
              </a:spcBef>
              <a:spcAft>
                <a:spcPts val="0"/>
              </a:spcAft>
              <a:buNone/>
            </a:pPr>
            <a:r>
              <a:t/>
            </a:r>
            <a:endParaRPr>
              <a:solidFill>
                <a:srgbClr val="434343"/>
              </a:solidFill>
            </a:endParaRPr>
          </a:p>
          <a:p>
            <a:pPr lvl="0" rtl="0">
              <a:lnSpc>
                <a:spcPct val="100000"/>
              </a:lnSpc>
              <a:spcBef>
                <a:spcPts val="0"/>
              </a:spcBef>
              <a:spcAft>
                <a:spcPts val="0"/>
              </a:spcAft>
              <a:buNone/>
            </a:pPr>
            <a:r>
              <a:rPr lang="ru">
                <a:solidFill>
                  <a:srgbClr val="434343"/>
                </a:solidFill>
              </a:rPr>
              <a:t>Благодаря мощному синтаксису SCALA мы получаем возможность комбинировать компоненты приложения с помощью методов функций </a:t>
            </a:r>
            <a:r>
              <a:rPr b="1" lang="ru">
                <a:solidFill>
                  <a:srgbClr val="434343"/>
                </a:solidFill>
              </a:rPr>
              <a:t>compose</a:t>
            </a:r>
            <a:r>
              <a:rPr lang="ru">
                <a:solidFill>
                  <a:srgbClr val="434343"/>
                </a:solidFill>
              </a:rPr>
              <a:t>, </a:t>
            </a:r>
            <a:r>
              <a:rPr b="1" lang="ru">
                <a:solidFill>
                  <a:srgbClr val="434343"/>
                </a:solidFill>
              </a:rPr>
              <a:t>andThan</a:t>
            </a:r>
            <a:r>
              <a:rPr lang="ru">
                <a:solidFill>
                  <a:srgbClr val="434343"/>
                </a:solidFill>
              </a:rPr>
              <a:t>,</a:t>
            </a:r>
            <a:r>
              <a:rPr b="1" lang="ru">
                <a:solidFill>
                  <a:srgbClr val="434343"/>
                </a:solidFill>
              </a:rPr>
              <a:t> curried</a:t>
            </a:r>
            <a:r>
              <a:rPr lang="ru">
                <a:solidFill>
                  <a:srgbClr val="434343"/>
                </a:solidFill>
              </a:rPr>
              <a:t> и т.д. </a:t>
            </a:r>
          </a:p>
          <a:p>
            <a:pPr lvl="0" rtl="0">
              <a:lnSpc>
                <a:spcPct val="100000"/>
              </a:lnSpc>
              <a:spcBef>
                <a:spcPts val="0"/>
              </a:spcBef>
              <a:spcAft>
                <a:spcPts val="0"/>
              </a:spcAft>
              <a:buNone/>
            </a:pPr>
            <a:r>
              <a:t/>
            </a:r>
            <a:endParaRPr>
              <a:solidFill>
                <a:srgbClr val="434343"/>
              </a:solidFill>
            </a:endParaRPr>
          </a:p>
          <a:p>
            <a:pPr lvl="0" rtl="0">
              <a:lnSpc>
                <a:spcPct val="100000"/>
              </a:lnSpc>
              <a:spcBef>
                <a:spcPts val="0"/>
              </a:spcBef>
              <a:spcAft>
                <a:spcPts val="0"/>
              </a:spcAft>
              <a:buNone/>
            </a:pPr>
            <a:r>
              <a:rPr lang="ru">
                <a:solidFill>
                  <a:srgbClr val="434343"/>
                </a:solidFill>
              </a:rPr>
              <a:t>К сожалению, эти функции позволяют нам комбинировать только функции, возвращающие значения, но не функции, возвращающие другие функции.</a:t>
            </a:r>
          </a:p>
          <a:p>
            <a:pPr lvl="0" rtl="0">
              <a:lnSpc>
                <a:spcPct val="100000"/>
              </a:lnSpc>
              <a:spcBef>
                <a:spcPts val="0"/>
              </a:spcBef>
              <a:spcAft>
                <a:spcPts val="0"/>
              </a:spcAft>
              <a:buNone/>
            </a:pPr>
            <a:r>
              <a:t/>
            </a:r>
            <a:endParaRPr>
              <a:solidFill>
                <a:srgbClr val="434343"/>
              </a:solidFill>
            </a:endParaRPr>
          </a:p>
          <a:p>
            <a:pPr lvl="0" rtl="0">
              <a:lnSpc>
                <a:spcPct val="100000"/>
              </a:lnSpc>
              <a:spcBef>
                <a:spcPts val="0"/>
              </a:spcBef>
              <a:spcAft>
                <a:spcPts val="0"/>
              </a:spcAft>
              <a:buNone/>
            </a:pPr>
            <a:r>
              <a:rPr lang="ru">
                <a:solidFill>
                  <a:srgbClr val="434343"/>
                </a:solidFill>
              </a:rPr>
              <a:t>Для решения задачи композиции функций высших порядков была изобретена </a:t>
            </a:r>
            <a:r>
              <a:rPr b="1" lang="ru">
                <a:solidFill>
                  <a:srgbClr val="434343"/>
                </a:solidFill>
              </a:rPr>
              <a:t>reader monad</a:t>
            </a:r>
            <a:r>
              <a:rPr lang="ru">
                <a:solidFill>
                  <a:srgbClr val="434343"/>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98" name="Shape 98"/>
          <p:cNvSpPr txBox="1"/>
          <p:nvPr>
            <p:ph idx="1" type="body"/>
          </p:nvPr>
        </p:nvSpPr>
        <p:spPr>
          <a:xfrm>
            <a:off x="311700" y="1106375"/>
            <a:ext cx="8520600" cy="11673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b="1" lang="ru" sz="1800">
                <a:solidFill>
                  <a:srgbClr val="434343"/>
                </a:solidFill>
              </a:rPr>
              <a:t>Re</a:t>
            </a:r>
            <a:r>
              <a:rPr b="1" lang="ru">
                <a:solidFill>
                  <a:srgbClr val="434343"/>
                </a:solidFill>
              </a:rPr>
              <a:t>ader Monad (RM). </a:t>
            </a:r>
            <a:r>
              <a:rPr lang="ru">
                <a:solidFill>
                  <a:srgbClr val="434343"/>
                </a:solidFill>
              </a:rPr>
              <a:t>В этом разделе мы подробно остановимся на том, как </a:t>
            </a:r>
            <a:r>
              <a:rPr b="1" lang="ru">
                <a:solidFill>
                  <a:srgbClr val="434343"/>
                </a:solidFill>
              </a:rPr>
              <a:t>RM </a:t>
            </a:r>
            <a:r>
              <a:rPr lang="ru">
                <a:solidFill>
                  <a:srgbClr val="434343"/>
                </a:solidFill>
              </a:rPr>
              <a:t>помогает решить задачи </a:t>
            </a:r>
            <a:r>
              <a:rPr b="1" lang="ru">
                <a:solidFill>
                  <a:srgbClr val="434343"/>
                </a:solidFill>
              </a:rPr>
              <a:t>DI</a:t>
            </a:r>
            <a:r>
              <a:rPr lang="ru">
                <a:solidFill>
                  <a:srgbClr val="434343"/>
                </a:solidFill>
              </a:rPr>
              <a:t>. Что такое монада и почему Reader, это тоже монада, мы рассмотрим в дальнейших разделах.</a:t>
            </a:r>
          </a:p>
          <a:p>
            <a:pPr indent="0" lvl="0" marL="0" rtl="0">
              <a:lnSpc>
                <a:spcPct val="100000"/>
              </a:lnSpc>
              <a:spcBef>
                <a:spcPts val="0"/>
              </a:spcBef>
              <a:spcAft>
                <a:spcPts val="0"/>
              </a:spcAft>
              <a:buNone/>
            </a:pPr>
            <a:r>
              <a:rPr lang="ru">
                <a:solidFill>
                  <a:srgbClr val="434343"/>
                </a:solidFill>
              </a:rPr>
              <a:t>Возьмем упрощенный синтаксис Reader из библиотеки Cats</a:t>
            </a: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
        <p:nvSpPr>
          <p:cNvPr id="99" name="Shape 99"/>
          <p:cNvSpPr txBox="1"/>
          <p:nvPr/>
        </p:nvSpPr>
        <p:spPr>
          <a:xfrm>
            <a:off x="311700" y="2527650"/>
            <a:ext cx="8520600" cy="23592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A</a:t>
            </a:r>
          </a:p>
          <a:p>
            <a:pPr lvl="0">
              <a:spcBef>
                <a:spcPts val="0"/>
              </a:spcBef>
              <a:buNone/>
            </a:pPr>
            <a:r>
              <a:t/>
            </a:r>
            <a:endParaRPr b="1" sz="1100">
              <a:solidFill>
                <a:srgbClr val="000080"/>
              </a:solidFill>
              <a:highlight>
                <a:srgbClr val="FFFFFF"/>
              </a:highlight>
              <a:latin typeface="Verdana"/>
              <a:ea typeface="Verdana"/>
              <a:cs typeface="Verdana"/>
              <a:sym typeface="Verdana"/>
            </a:endParaRPr>
          </a:p>
          <a:p>
            <a:pPr lvl="0">
              <a:spcBef>
                <a:spcPts val="0"/>
              </a:spcBef>
              <a:buClr>
                <a:schemeClr val="dk1"/>
              </a:buClr>
              <a:buSzPct val="100000"/>
              <a:buFont typeface="Arial"/>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Reader {</a:t>
            </a:r>
          </a:p>
          <a:p>
            <a:pPr lvl="0">
              <a:spcBef>
                <a:spcPts val="0"/>
              </a:spcBef>
              <a:buClr>
                <a:schemeClr val="dk1"/>
              </a:buClr>
              <a:buSzPct val="1000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Reader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a:t>
            </a:r>
            <a:r>
              <a:rPr i="1" lang="ru" sz="1100">
                <a:solidFill>
                  <a:srgbClr val="660E7A"/>
                </a:solidFill>
                <a:highlight>
                  <a:srgbClr val="FFFFFF"/>
                </a:highlight>
                <a:latin typeface="Verdana"/>
                <a:ea typeface="Verdana"/>
                <a:cs typeface="Verdana"/>
                <a:sym typeface="Verdana"/>
              </a:rPr>
              <a:t>ReaderT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](f)</a:t>
            </a:r>
          </a:p>
          <a:p>
            <a:pPr lvl="0">
              <a:spcBef>
                <a:spcPts val="0"/>
              </a:spcBef>
              <a:buNone/>
            </a:pPr>
            <a:r>
              <a:rPr lang="ru" sz="1100">
                <a:solidFill>
                  <a:schemeClr val="dk1"/>
                </a:solidFill>
                <a:highlight>
                  <a:srgbClr val="FFFFFF"/>
                </a:highlight>
                <a:latin typeface="Verdana"/>
                <a:ea typeface="Verdana"/>
                <a:cs typeface="Verdana"/>
                <a:sym typeface="Verdana"/>
              </a:rPr>
              <a:t>}</a:t>
            </a:r>
          </a:p>
          <a:p>
            <a:pPr lvl="0">
              <a:spcBef>
                <a:spcPts val="0"/>
              </a:spcBef>
              <a:buNone/>
            </a:pPr>
            <a:r>
              <a:t/>
            </a:r>
            <a:endParaRPr b="1" sz="1100">
              <a:solidFill>
                <a:srgbClr val="000080"/>
              </a:solidFill>
              <a:highlight>
                <a:srgbClr val="FFFFFF"/>
              </a:highlight>
              <a:latin typeface="Verdana"/>
              <a:ea typeface="Verdana"/>
              <a:cs typeface="Verdana"/>
              <a:sym typeface="Verdana"/>
            </a:endParaRPr>
          </a:p>
          <a:p>
            <a:pPr lvl="0">
              <a:spcBef>
                <a:spcPts val="0"/>
              </a:spcBef>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ReaderT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a:t>
            </a:r>
          </a:p>
          <a:p>
            <a:pPr lvl="0">
              <a:spcBef>
                <a:spcPts val="0"/>
              </a:spcBef>
              <a:buNone/>
            </a:pPr>
            <a:r>
              <a:t/>
            </a:r>
            <a:endParaRPr b="1" sz="1100">
              <a:solidFill>
                <a:srgbClr val="000080"/>
              </a:solidFill>
              <a:highlight>
                <a:srgbClr val="FFFFFF"/>
              </a:highlight>
              <a:latin typeface="Verdana"/>
              <a:ea typeface="Verdana"/>
              <a:cs typeface="Verdana"/>
              <a:sym typeface="Verdana"/>
            </a:endParaRPr>
          </a:p>
          <a:p>
            <a:pPr lvl="0">
              <a:spcBef>
                <a:spcPts val="0"/>
              </a:spcBef>
              <a:buNone/>
            </a:pPr>
            <a:r>
              <a:rPr b="1" lang="ru" sz="1100">
                <a:solidFill>
                  <a:srgbClr val="000080"/>
                </a:solidFill>
                <a:highlight>
                  <a:srgbClr val="FFFFFF"/>
                </a:highlight>
                <a:latin typeface="Verdana"/>
                <a:ea typeface="Verdana"/>
                <a:cs typeface="Verdana"/>
                <a:sym typeface="Verdana"/>
              </a:rPr>
              <a:t>final case class </a:t>
            </a:r>
            <a:r>
              <a:rPr lang="ru" sz="1100">
                <a:solidFill>
                  <a:schemeClr val="dk1"/>
                </a:solidFill>
                <a:highlight>
                  <a:srgbClr val="FFFFFF"/>
                </a:highlight>
                <a:latin typeface="Verdana"/>
                <a:ea typeface="Verdana"/>
                <a:cs typeface="Verdana"/>
                <a:sym typeface="Verdana"/>
              </a:rPr>
              <a:t>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](run: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p>
          <a:p>
            <a:pPr lvl="0">
              <a:spcBef>
                <a:spcPts val="0"/>
              </a:spcBef>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F: Functor[</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p>
          <a:p>
            <a:pPr lvl="0">
              <a:spcBef>
                <a:spcPts val="0"/>
              </a:spcBef>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mapF[</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N</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p>
          <a:p>
            <a:pPr lvl="0">
              <a:spcBef>
                <a:spcPts val="0"/>
              </a:spcBef>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F: FlatMap[</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p>
          <a:p>
            <a:pPr lv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lvl="0" rtl="0">
              <a:spcBef>
                <a:spcPts val="0"/>
              </a:spcBef>
              <a:buClr>
                <a:schemeClr val="dk1"/>
              </a:buClr>
              <a:buSzPct val="39285"/>
              <a:buFont typeface="Arial"/>
              <a:buNone/>
            </a:pPr>
            <a:r>
              <a:rPr lang="ru">
                <a:solidFill>
                  <a:schemeClr val="dk2"/>
                </a:solidFill>
              </a:rPr>
              <a:t>Dependency Injection</a:t>
            </a:r>
          </a:p>
        </p:txBody>
      </p:sp>
      <p:sp>
        <p:nvSpPr>
          <p:cNvPr id="105" name="Shape 105"/>
          <p:cNvSpPr txBox="1"/>
          <p:nvPr>
            <p:ph idx="1" type="body"/>
          </p:nvPr>
        </p:nvSpPr>
        <p:spPr>
          <a:xfrm>
            <a:off x="311700" y="1106375"/>
            <a:ext cx="8520600" cy="1305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ru">
                <a:solidFill>
                  <a:srgbClr val="434343"/>
                </a:solidFill>
              </a:rPr>
              <a:t>По сути, </a:t>
            </a:r>
            <a:r>
              <a:rPr b="1" lang="ru">
                <a:solidFill>
                  <a:srgbClr val="434343"/>
                </a:solidFill>
              </a:rPr>
              <a:t>RM </a:t>
            </a:r>
            <a:r>
              <a:rPr lang="ru">
                <a:solidFill>
                  <a:srgbClr val="434343"/>
                </a:solidFill>
              </a:rPr>
              <a:t>-</a:t>
            </a:r>
            <a:r>
              <a:rPr lang="ru">
                <a:solidFill>
                  <a:srgbClr val="434343"/>
                </a:solidFill>
              </a:rPr>
              <a:t> это контейнер для функции из </a:t>
            </a:r>
            <a:r>
              <a:rPr b="1" lang="ru">
                <a:solidFill>
                  <a:srgbClr val="434343"/>
                </a:solidFill>
              </a:rPr>
              <a:t>A =&gt; B</a:t>
            </a:r>
            <a:r>
              <a:rPr lang="ru">
                <a:solidFill>
                  <a:srgbClr val="434343"/>
                </a:solidFill>
              </a:rPr>
              <a:t>. Метод </a:t>
            </a:r>
            <a:r>
              <a:rPr b="1" lang="ru">
                <a:solidFill>
                  <a:srgbClr val="434343"/>
                </a:solidFill>
              </a:rPr>
              <a:t>map</a:t>
            </a:r>
            <a:r>
              <a:rPr lang="ru">
                <a:solidFill>
                  <a:srgbClr val="434343"/>
                </a:solidFill>
              </a:rPr>
              <a:t> можно рассматривать как аналог </a:t>
            </a:r>
            <a:r>
              <a:rPr b="1" lang="ru">
                <a:solidFill>
                  <a:srgbClr val="434343"/>
                </a:solidFill>
              </a:rPr>
              <a:t>andThen</a:t>
            </a:r>
            <a:r>
              <a:rPr lang="ru">
                <a:solidFill>
                  <a:srgbClr val="434343"/>
                </a:solidFill>
              </a:rPr>
              <a:t> для </a:t>
            </a:r>
            <a:r>
              <a:rPr b="1" lang="ru">
                <a:solidFill>
                  <a:srgbClr val="434343"/>
                </a:solidFill>
              </a:rPr>
              <a:t>A =&gt; B</a:t>
            </a:r>
            <a:r>
              <a:rPr lang="ru">
                <a:solidFill>
                  <a:srgbClr val="434343"/>
                </a:solidFill>
              </a:rPr>
              <a:t>, a </a:t>
            </a:r>
            <a:r>
              <a:rPr b="1" lang="ru">
                <a:solidFill>
                  <a:srgbClr val="434343"/>
                </a:solidFill>
              </a:rPr>
              <a:t>flatMap</a:t>
            </a:r>
            <a:r>
              <a:rPr lang="ru">
                <a:solidFill>
                  <a:srgbClr val="434343"/>
                </a:solidFill>
              </a:rPr>
              <a:t> - это метод композиции функций </a:t>
            </a:r>
            <a:r>
              <a:rPr b="1" lang="ru">
                <a:solidFill>
                  <a:srgbClr val="434343"/>
                </a:solidFill>
              </a:rPr>
              <a:t>A =&gt; B</a:t>
            </a:r>
            <a:r>
              <a:rPr lang="ru">
                <a:solidFill>
                  <a:srgbClr val="434343"/>
                </a:solidFill>
              </a:rPr>
              <a:t> и  </a:t>
            </a:r>
            <a:r>
              <a:rPr b="1" lang="ru">
                <a:solidFill>
                  <a:srgbClr val="434343"/>
                </a:solidFill>
              </a:rPr>
              <a:t>B =&gt; A =&gt; C, </a:t>
            </a:r>
            <a:r>
              <a:rPr lang="ru">
                <a:solidFill>
                  <a:srgbClr val="434343"/>
                </a:solidFill>
              </a:rPr>
              <a:t>который возвращает функцию </a:t>
            </a:r>
          </a:p>
          <a:p>
            <a:pPr indent="0" lvl="0" marL="0" rtl="0">
              <a:lnSpc>
                <a:spcPct val="100000"/>
              </a:lnSpc>
              <a:spcBef>
                <a:spcPts val="0"/>
              </a:spcBef>
              <a:spcAft>
                <a:spcPts val="0"/>
              </a:spcAft>
              <a:buNone/>
            </a:pPr>
            <a:r>
              <a:rPr b="1" lang="ru">
                <a:solidFill>
                  <a:srgbClr val="434343"/>
                </a:solidFill>
              </a:rPr>
              <a:t>A =&gt; C</a:t>
            </a:r>
            <a:r>
              <a:rPr lang="ru">
                <a:solidFill>
                  <a:srgbClr val="434343"/>
                </a:solidFill>
              </a:rPr>
              <a:t> </a:t>
            </a: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rPr lang="ru">
                <a:solidFill>
                  <a:srgbClr val="434343"/>
                </a:solidFill>
              </a:rPr>
              <a:t>Рассмотрим, как </a:t>
            </a:r>
            <a:r>
              <a:rPr b="1" lang="ru">
                <a:solidFill>
                  <a:srgbClr val="434343"/>
                </a:solidFill>
              </a:rPr>
              <a:t>RM </a:t>
            </a:r>
            <a:r>
              <a:rPr lang="ru">
                <a:solidFill>
                  <a:srgbClr val="434343"/>
                </a:solidFill>
              </a:rPr>
              <a:t>может пригодиться для реализации DI на примере </a:t>
            </a:r>
            <a:r>
              <a:rPr b="1" lang="ru">
                <a:solidFill>
                  <a:srgbClr val="434343"/>
                </a:solidFill>
              </a:rPr>
              <a:t> </a:t>
            </a:r>
          </a:p>
          <a:p>
            <a:pPr indent="0" lvl="0" marL="0" rtl="0">
              <a:lnSpc>
                <a:spcPct val="100000"/>
              </a:lnSpc>
              <a:spcBef>
                <a:spcPts val="0"/>
              </a:spcBef>
              <a:spcAft>
                <a:spcPts val="0"/>
              </a:spcAft>
              <a:buNone/>
            </a:pPr>
            <a:r>
              <a:rPr b="1" lang="ru">
                <a:solidFill>
                  <a:srgbClr val="434343"/>
                </a:solidFill>
              </a:rPr>
              <a:t>lectures.di.reader.ReaderMonadProgram</a:t>
            </a: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