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storm-enroute.com/coroutines/learn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DD2D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16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/>
              <a:t>Продолжения и Сопрограммы</a:t>
            </a:r>
            <a:endParaRPr sz="4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/>
              <a:t>(Continuations and CoRoutines)</a:t>
            </a:r>
            <a:endParaRPr sz="4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  <p:pic>
        <p:nvPicPr>
          <p:cNvPr descr="gerb.pn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750" y="1156451"/>
            <a:ext cx="1652499" cy="147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2797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2"/>
                </a:solidFill>
              </a:rPr>
              <a:t>Многозадачность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06375"/>
            <a:ext cx="8520600" cy="3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Вытесняющая многозадачность </a:t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34343"/>
                </a:solidFill>
              </a:rPr>
              <a:t>Наиболее популярная реализация многозадачности в современных операционных системах на сегодняшний день. В такой реализации ОС сама определяет когда прервать выполнение приложения. Чаще всего решение принимается по исчерпанию процессом своей квоты по времени или по какому - либо сигналу.  Преимуществом такого подхода является то, что можно гарантировать работоспособность системы в целом, в случае сбоев выполняющихся приложений. </a:t>
            </a:r>
            <a:endParaRPr sz="1400">
              <a:solidFill>
                <a:srgbClr val="434343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34343"/>
                </a:solidFill>
              </a:rPr>
              <a:t>Кроме того с вытесняющей многозадачностью проще работать на системах с большим количеством процессоров</a:t>
            </a:r>
            <a:endParaRPr sz="1400">
              <a:solidFill>
                <a:srgbClr val="434343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34343"/>
                </a:solidFill>
              </a:rPr>
              <a:t>Т.к. процесс может быть остановлен, практически в любом месте, возникает необходимость очень аккуратно работать с разделяемым состоянием, т.к. просто оказаться в неконсистентном состоянии. Для решения проблем с состоянием применяют мьютексы, семафоры и другие примитивы, которые в свою очередь, порождают ряд новых проблем, таких как  dead и live locks, процессорное голодание, гонки и т.д. </a:t>
            </a:r>
            <a:endParaRPr sz="1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2797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2"/>
                </a:solidFill>
              </a:rPr>
              <a:t>Многозадачность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259075" y="987975"/>
            <a:ext cx="8520600" cy="3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Кооперативная многозадачность</a:t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34343"/>
                </a:solidFill>
              </a:rPr>
              <a:t>Подход при котором, каждый процесс сам решает, когда отдать ресурсы.Основная проблема реализации больших систем основанных на кооперативной многозадачности в том, что все процессы должны следовать одному протоколу и следить за тем, чтобы ресурс не остался занят ими, даже в случае фатальной проблемы. Тем не менее, в небольших  масштабах КА становится очень удобна, т.к. позволяет разработать приложения так, чтобы они никогда не оставались в неконситетном состоянии при передаче ресурса другому процессу. Еще одним преимуществом является то, что при правильном проектировании, уменьшается потребность в разделяемом состоянии.</a:t>
            </a:r>
            <a:endParaRPr sz="1400">
              <a:solidFill>
                <a:srgbClr val="434343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2797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2"/>
                </a:solidFill>
              </a:rPr>
              <a:t>Многозадачность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06375"/>
            <a:ext cx="8520600" cy="3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434343"/>
                </a:solidFill>
              </a:rPr>
              <a:t>Многозадачность, асинхронность, конкурентность. </a:t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434343"/>
                </a:solidFill>
              </a:rPr>
              <a:t>Перед тем, как двинуться дальше, нужно освежить в памяти в чем заключаются различия между концепция приведенными выше. 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b="1" lang="ru" sz="1400">
                <a:solidFill>
                  <a:srgbClr val="434343"/>
                </a:solidFill>
              </a:rPr>
              <a:t>многозадачность </a:t>
            </a:r>
            <a:r>
              <a:rPr lang="ru" sz="1400">
                <a:solidFill>
                  <a:srgbClr val="434343"/>
                </a:solidFill>
              </a:rPr>
              <a:t>- как следует из названия, это особенность устройства, ОС и т.д. выполнять много задач. Это наиболее общее понятие, которое включает в себя оба оставшихся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b="1" lang="ru" sz="1400">
                <a:solidFill>
                  <a:srgbClr val="434343"/>
                </a:solidFill>
              </a:rPr>
              <a:t>асинхронность - </a:t>
            </a:r>
            <a:r>
              <a:rPr lang="ru" sz="1400">
                <a:solidFill>
                  <a:srgbClr val="434343"/>
                </a:solidFill>
              </a:rPr>
              <a:t>это возможность нескольких процессов (вычислений) выполняться асинхронно, т.е. независимо друг от друга. При это они не обязаны выполняться параллельно. достаточно вспомнить JS, где полно асинхронности, но мало конкурентности  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b="1" lang="ru" sz="1400">
                <a:solidFill>
                  <a:srgbClr val="434343"/>
                </a:solidFill>
              </a:rPr>
              <a:t>конкурентность(параллельность)</a:t>
            </a:r>
            <a:r>
              <a:rPr lang="ru" sz="1400">
                <a:solidFill>
                  <a:srgbClr val="434343"/>
                </a:solidFill>
              </a:rPr>
              <a:t>. Это та самая возможность, выполняться нескольким вычислениям в одно и тоже время.  Очень часто, когда говорят о многозадачности, имеют ввиду именно конкурентность.</a:t>
            </a:r>
            <a:endParaRPr sz="1400">
              <a:solidFill>
                <a:srgbClr val="434343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2797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2"/>
                </a:solidFill>
              </a:rPr>
              <a:t>Продолжения(сontinuations) в scala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06375"/>
            <a:ext cx="8520600" cy="3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Продолжения</a:t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34343"/>
                </a:solidFill>
              </a:rPr>
              <a:t>Последняя концепция, с которой надо быть знакомым, чтобы лучше понять суть сопрограмм - это </a:t>
            </a:r>
            <a:r>
              <a:rPr b="1" lang="ru" sz="1400">
                <a:solidFill>
                  <a:srgbClr val="434343"/>
                </a:solidFill>
              </a:rPr>
              <a:t>продолжения </a:t>
            </a:r>
            <a:r>
              <a:rPr lang="ru" sz="1400">
                <a:solidFill>
                  <a:srgbClr val="434343"/>
                </a:solidFill>
              </a:rPr>
              <a:t>(continuations). Любой программист на JS знает, что это такое. По сути это лямбда или функция, переданная в явном виде в другую функцию. При этом, </a:t>
            </a:r>
            <a:r>
              <a:rPr b="1" lang="ru" sz="1400">
                <a:solidFill>
                  <a:srgbClr val="434343"/>
                </a:solidFill>
              </a:rPr>
              <a:t>продолжение </a:t>
            </a:r>
            <a:r>
              <a:rPr lang="ru" sz="1400">
                <a:solidFill>
                  <a:srgbClr val="434343"/>
                </a:solidFill>
              </a:rPr>
              <a:t>обязательно должно быть хвостовым вызовом, то есть вызвано обязательно последним. Это позволит компилятору оптимизировать стек.</a:t>
            </a:r>
            <a:endParaRPr sz="1400">
              <a:solidFill>
                <a:srgbClr val="434343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34343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434343"/>
                </a:solidFill>
              </a:rPr>
              <a:t>Продолжения</a:t>
            </a:r>
            <a:r>
              <a:rPr lang="ru" sz="1400">
                <a:solidFill>
                  <a:srgbClr val="434343"/>
                </a:solidFill>
              </a:rPr>
              <a:t> делают явным порядок вызовов подпрограмм и их интерфейсы. Они часто применяются для приложений с большим количеством асинхронных операций, например в программировании интерфейсов.</a:t>
            </a:r>
            <a:endParaRPr sz="1400">
              <a:solidFill>
                <a:srgbClr val="434343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434343"/>
                </a:solidFill>
              </a:rPr>
              <a:t>Продолжения бывают  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ru" sz="1400">
                <a:solidFill>
                  <a:srgbClr val="434343"/>
                </a:solidFill>
              </a:rPr>
              <a:t>не разделяемые (undelimeted). Такое продоление по сути - это вся программы записанная в виде одной цепочки продолжений. Такая форма не сильно отличается от GOTO и в подавляющем большинстве случаев не применима   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ru" sz="1400">
                <a:solidFill>
                  <a:srgbClr val="434343"/>
                </a:solidFill>
              </a:rPr>
              <a:t>разделяемые (delimeted). Такие продолжения больше похожи на функции, они имеют выходное значение и могут быть скомпозированы.  </a:t>
            </a:r>
            <a:endParaRPr sz="1400">
              <a:solidFill>
                <a:srgbClr val="434343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2797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2"/>
                </a:solidFill>
              </a:rPr>
              <a:t>Продолжения</a:t>
            </a:r>
            <a:r>
              <a:rPr lang="ru">
                <a:solidFill>
                  <a:schemeClr val="dk2"/>
                </a:solidFill>
              </a:rPr>
              <a:t>(сontinuations) в scala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06375"/>
            <a:ext cx="8520600" cy="3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34343"/>
                </a:solidFill>
              </a:rPr>
              <a:t>На данный момент, в scala, активно поддерживается только одна библиотека, построенная на принципах delimeted continuations - </a:t>
            </a:r>
            <a:r>
              <a:rPr b="1" lang="ru" sz="1400">
                <a:solidFill>
                  <a:srgbClr val="434343"/>
                </a:solidFill>
              </a:rPr>
              <a:t>scala-async. </a:t>
            </a:r>
            <a:r>
              <a:rPr lang="ru" sz="1400">
                <a:solidFill>
                  <a:srgbClr val="434343"/>
                </a:solidFill>
              </a:rPr>
              <a:t>Она предназначена для реализации асинхронных параллельных задач и представляет собой альтернативу стандартному подходу работы с Futures.</a:t>
            </a:r>
            <a:endParaRPr sz="1400">
              <a:solidFill>
                <a:srgbClr val="434343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434343"/>
                </a:solidFill>
              </a:rPr>
              <a:t>lectures.concurrent.coroutines.ContinuationsExampleTest</a:t>
            </a:r>
            <a:endParaRPr sz="1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2797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2"/>
                </a:solidFill>
              </a:rPr>
              <a:t>Сопрограммы в scala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26250" y="1042675"/>
            <a:ext cx="8520600" cy="8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34343"/>
                </a:solidFill>
              </a:rPr>
              <a:t>Сопрограмма (coroutine) - это обобщение функции. Отличительными чертами всех сопрограмм является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ru" sz="1400">
                <a:solidFill>
                  <a:srgbClr val="434343"/>
                </a:solidFill>
              </a:rPr>
              <a:t>возможность остановиться в произвольном месте, сохранив свое состояние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ru" sz="1400">
                <a:solidFill>
                  <a:srgbClr val="434343"/>
                </a:solidFill>
              </a:rPr>
              <a:t>возможность возобновить свою работу, начиная с состояния в котором она была остановлена в предыдущий раз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ru" sz="1400">
                <a:solidFill>
                  <a:srgbClr val="434343"/>
                </a:solidFill>
              </a:rPr>
              <a:t>сопрограмма может вернуть результат несколько раз</a:t>
            </a:r>
            <a:endParaRPr sz="1400">
              <a:solidFill>
                <a:srgbClr val="434343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34343"/>
                </a:solidFill>
              </a:rPr>
              <a:t>Это один из базовых способов реализовать многозадачность в кооперативном стиле</a:t>
            </a:r>
            <a:endParaRPr sz="1400">
              <a:solidFill>
                <a:srgbClr val="434343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34343"/>
                </a:solidFill>
              </a:rPr>
              <a:t>В scala для реализации сопрограмм, есть библиотека </a:t>
            </a:r>
            <a:r>
              <a:rPr lang="ru" sz="1400" u="sng">
                <a:solidFill>
                  <a:schemeClr val="hlink"/>
                </a:solidFill>
                <a:hlinkClick r:id="rId3"/>
              </a:rPr>
              <a:t>http://storm-enroute.com/coroutines/learn/</a:t>
            </a:r>
            <a:endParaRPr sz="1400">
              <a:solidFill>
                <a:srgbClr val="434343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34343"/>
                </a:solidFill>
              </a:rPr>
              <a:t>К большому сожалению из-за бага в рефлексии в 2.12 эта библиотека пока не доступна. Тем не менее авторы обещают сделать поддержку будущих версий scala, когда проблема будет устранена. </a:t>
            </a:r>
            <a:endParaRPr sz="1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2797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2"/>
                </a:solidFill>
              </a:rPr>
              <a:t>Сопрограммы </a:t>
            </a:r>
            <a:r>
              <a:rPr lang="ru">
                <a:solidFill>
                  <a:schemeClr val="dk2"/>
                </a:solidFill>
              </a:rPr>
              <a:t>в scala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26250" y="1042675"/>
            <a:ext cx="8520600" cy="8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34343"/>
                </a:solidFill>
              </a:rPr>
              <a:t>Разберем небольшой пример, который можно запустить на scala 2.11.x</a:t>
            </a:r>
            <a:endParaRPr sz="1400">
              <a:solidFill>
                <a:srgbClr val="434343"/>
              </a:solidFill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326250" y="1508675"/>
            <a:ext cx="8491500" cy="280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range = coroutine { (n: Int) =&gt; </a:t>
            </a:r>
            <a:r>
              <a:rPr i="1" lang="ru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объявление сопрограммы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var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 =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while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(i &lt; n) {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yieldval(i)  </a:t>
            </a:r>
            <a:r>
              <a:rPr i="1" lang="ru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сопрограмма останавливается, сохраняя временный результат.  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// она будет остановлена до тех пор, пока не будет вызван resume   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i +=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extract(c: Int &lt;~&gt; Unit):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Seq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[Int] = {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var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xs: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[Int] = </a:t>
            </a:r>
            <a:r>
              <a:rPr i="1" lang="ru" sz="1000">
                <a:solidFill>
                  <a:srgbClr val="660E7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Nil</a:t>
            </a:r>
            <a:endParaRPr i="1" sz="1000">
              <a:solidFill>
                <a:srgbClr val="660E7A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000">
                <a:solidFill>
                  <a:srgbClr val="660E7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while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(c.resume)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(c.hasValue) xs ::= c.value </a:t>
            </a:r>
            <a:r>
              <a:rPr i="1" lang="ru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//c.resume - вызов сопрограммы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xs.reverse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instance = call(range(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)) </a:t>
            </a:r>
            <a:r>
              <a:rPr i="1" lang="ru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//создание инстанса сопрограммы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elems = extract(instance)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assert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(elems ==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until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