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90.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notesSlide+xml" PartName="/ppt/notesSlides/notesSlide188.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190" Type="http://schemas.openxmlformats.org/officeDocument/2006/relationships/slide" Target="slides/slide18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194" Type="http://schemas.openxmlformats.org/officeDocument/2006/relationships/slide" Target="slides/slide190.xml"/><Relationship Id="rId43" Type="http://schemas.openxmlformats.org/officeDocument/2006/relationships/slide" Target="slides/slide39.xml"/><Relationship Id="rId193" Type="http://schemas.openxmlformats.org/officeDocument/2006/relationships/slide" Target="slides/slide189.xml"/><Relationship Id="rId46" Type="http://schemas.openxmlformats.org/officeDocument/2006/relationships/slide" Target="slides/slide42.xml"/><Relationship Id="rId192" Type="http://schemas.openxmlformats.org/officeDocument/2006/relationships/slide" Target="slides/slide188.xml"/><Relationship Id="rId45" Type="http://schemas.openxmlformats.org/officeDocument/2006/relationships/slide" Target="slides/slide41.xml"/><Relationship Id="rId191" Type="http://schemas.openxmlformats.org/officeDocument/2006/relationships/slide" Target="slides/slide187.xml"/><Relationship Id="rId48" Type="http://schemas.openxmlformats.org/officeDocument/2006/relationships/slide" Target="slides/slide44.xml"/><Relationship Id="rId187" Type="http://schemas.openxmlformats.org/officeDocument/2006/relationships/slide" Target="slides/slide183.xml"/><Relationship Id="rId47" Type="http://schemas.openxmlformats.org/officeDocument/2006/relationships/slide" Target="slides/slide43.xml"/><Relationship Id="rId186" Type="http://schemas.openxmlformats.org/officeDocument/2006/relationships/slide" Target="slides/slide182.xml"/><Relationship Id="rId185" Type="http://schemas.openxmlformats.org/officeDocument/2006/relationships/slide" Target="slides/slide181.xml"/><Relationship Id="rId49" Type="http://schemas.openxmlformats.org/officeDocument/2006/relationships/slide" Target="slides/slide45.xml"/><Relationship Id="rId184" Type="http://schemas.openxmlformats.org/officeDocument/2006/relationships/slide" Target="slides/slide180.xml"/><Relationship Id="rId189" Type="http://schemas.openxmlformats.org/officeDocument/2006/relationships/slide" Target="slides/slide185.xml"/><Relationship Id="rId188" Type="http://schemas.openxmlformats.org/officeDocument/2006/relationships/slide" Target="slides/slide18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slide" Target="slides/slide179.xml"/><Relationship Id="rId32" Type="http://schemas.openxmlformats.org/officeDocument/2006/relationships/slide" Target="slides/slide28.xml"/><Relationship Id="rId182" Type="http://schemas.openxmlformats.org/officeDocument/2006/relationships/slide" Target="slides/slide178.xml"/><Relationship Id="rId35" Type="http://schemas.openxmlformats.org/officeDocument/2006/relationships/slide" Target="slides/slide31.xml"/><Relationship Id="rId181" Type="http://schemas.openxmlformats.org/officeDocument/2006/relationships/slide" Target="slides/slide177.xml"/><Relationship Id="rId34" Type="http://schemas.openxmlformats.org/officeDocument/2006/relationships/slide" Target="slides/slide30.xml"/><Relationship Id="rId180" Type="http://schemas.openxmlformats.org/officeDocument/2006/relationships/slide" Target="slides/slide176.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1" Type="http://schemas.openxmlformats.org/officeDocument/2006/relationships/slide" Target="slides/slide117.xml"/><Relationship Id="rId120" Type="http://schemas.openxmlformats.org/officeDocument/2006/relationships/slide" Target="slides/slide116.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99" Type="http://schemas.openxmlformats.org/officeDocument/2006/relationships/slide" Target="slides/slide95.xml"/><Relationship Id="rId98" Type="http://schemas.openxmlformats.org/officeDocument/2006/relationships/slide" Target="slides/slide94.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10" Type="http://schemas.openxmlformats.org/officeDocument/2006/relationships/slide" Target="slides/slide106.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5" name="Shape 7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Shape 7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8" name="Shape 7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5" name="Shape 7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7" name="Shape 8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Shape 9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1" name="Shape 9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8" name="Shape 9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4" name="Shape 9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Shape 9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1" name="Shape 9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2" name="Shape 9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0" name="Shape 9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Shape 9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6" name="Shape 9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Shape 9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3" name="Shape 9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Shape 9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9" name="Shape 9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6" name="Shape 9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Shape 9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2" name="Shape 9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Shape 9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8" name="Shape 9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4" name="Shape 10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Shape 10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0" name="Shape 10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Shape 10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7" name="Shape 10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Shape 10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4" name="Shape 10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8" name="Shape 1028"/>
        <p:cNvGrpSpPr/>
        <p:nvPr/>
      </p:nvGrpSpPr>
      <p:grpSpPr>
        <a:xfrm>
          <a:off x="0" y="0"/>
          <a:ext cx="0" cy="0"/>
          <a:chOff x="0" y="0"/>
          <a:chExt cx="0" cy="0"/>
        </a:xfrm>
      </p:grpSpPr>
      <p:sp>
        <p:nvSpPr>
          <p:cNvPr id="1029" name="Shape 10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0" name="Shape 10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Shape 10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7" name="Shape 10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Shape 10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3" name="Shape 10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Shape 10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0" name="Shape 10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Shape 10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6" name="Shape 10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3" name="Shape 10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9" name="Shape 10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3" name="Shape 1073"/>
        <p:cNvGrpSpPr/>
        <p:nvPr/>
      </p:nvGrpSpPr>
      <p:grpSpPr>
        <a:xfrm>
          <a:off x="0" y="0"/>
          <a:ext cx="0" cy="0"/>
          <a:chOff x="0" y="0"/>
          <a:chExt cx="0" cy="0"/>
        </a:xfrm>
      </p:grpSpPr>
      <p:sp>
        <p:nvSpPr>
          <p:cNvPr id="1074" name="Shape 10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5" name="Shape 10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2" name="Shape 10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9" name="Shape 1099"/>
        <p:cNvGrpSpPr/>
        <p:nvPr/>
      </p:nvGrpSpPr>
      <p:grpSpPr>
        <a:xfrm>
          <a:off x="0" y="0"/>
          <a:ext cx="0" cy="0"/>
          <a:chOff x="0" y="0"/>
          <a:chExt cx="0" cy="0"/>
        </a:xfrm>
      </p:grpSpPr>
      <p:sp>
        <p:nvSpPr>
          <p:cNvPr id="1100" name="Shape 1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1" name="Shape 1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6" name="Shape 1106"/>
        <p:cNvGrpSpPr/>
        <p:nvPr/>
      </p:nvGrpSpPr>
      <p:grpSpPr>
        <a:xfrm>
          <a:off x="0" y="0"/>
          <a:ext cx="0" cy="0"/>
          <a:chOff x="0" y="0"/>
          <a:chExt cx="0" cy="0"/>
        </a:xfrm>
      </p:grpSpPr>
      <p:sp>
        <p:nvSpPr>
          <p:cNvPr id="1107" name="Shape 1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8" name="Shape 1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6" name="Shape 1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Shape 1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2" name="Shape 1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7" name="Shape 1127"/>
        <p:cNvGrpSpPr/>
        <p:nvPr/>
      </p:nvGrpSpPr>
      <p:grpSpPr>
        <a:xfrm>
          <a:off x="0" y="0"/>
          <a:ext cx="0" cy="0"/>
          <a:chOff x="0" y="0"/>
          <a:chExt cx="0" cy="0"/>
        </a:xfrm>
      </p:grpSpPr>
      <p:sp>
        <p:nvSpPr>
          <p:cNvPr id="1128" name="Shape 1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9" name="Shape 1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3" name="Shape 1133"/>
        <p:cNvGrpSpPr/>
        <p:nvPr/>
      </p:nvGrpSpPr>
      <p:grpSpPr>
        <a:xfrm>
          <a:off x="0" y="0"/>
          <a:ext cx="0" cy="0"/>
          <a:chOff x="0" y="0"/>
          <a:chExt cx="0" cy="0"/>
        </a:xfrm>
      </p:grpSpPr>
      <p:sp>
        <p:nvSpPr>
          <p:cNvPr id="1134" name="Shape 1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5" name="Shape 1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Shape 1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3" name="Shape 1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8" name="Shape 1148"/>
        <p:cNvGrpSpPr/>
        <p:nvPr/>
      </p:nvGrpSpPr>
      <p:grpSpPr>
        <a:xfrm>
          <a:off x="0" y="0"/>
          <a:ext cx="0" cy="0"/>
          <a:chOff x="0" y="0"/>
          <a:chExt cx="0" cy="0"/>
        </a:xfrm>
      </p:grpSpPr>
      <p:sp>
        <p:nvSpPr>
          <p:cNvPr id="1149" name="Shape 1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0" name="Shape 1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Shape 1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6" name="Shape 1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1" name="Shape 1161"/>
        <p:cNvGrpSpPr/>
        <p:nvPr/>
      </p:nvGrpSpPr>
      <p:grpSpPr>
        <a:xfrm>
          <a:off x="0" y="0"/>
          <a:ext cx="0" cy="0"/>
          <a:chOff x="0" y="0"/>
          <a:chExt cx="0" cy="0"/>
        </a:xfrm>
      </p:grpSpPr>
      <p:sp>
        <p:nvSpPr>
          <p:cNvPr id="1162" name="Shape 1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3" name="Shape 1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Shape 1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0" name="Shape 1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Shape 1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6" name="Shape 1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0" name="Shape 1180"/>
        <p:cNvGrpSpPr/>
        <p:nvPr/>
      </p:nvGrpSpPr>
      <p:grpSpPr>
        <a:xfrm>
          <a:off x="0" y="0"/>
          <a:ext cx="0" cy="0"/>
          <a:chOff x="0" y="0"/>
          <a:chExt cx="0" cy="0"/>
        </a:xfrm>
      </p:grpSpPr>
      <p:sp>
        <p:nvSpPr>
          <p:cNvPr id="1181" name="Shape 1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2" name="Shape 1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7" name="Shape 1187"/>
        <p:cNvGrpSpPr/>
        <p:nvPr/>
      </p:nvGrpSpPr>
      <p:grpSpPr>
        <a:xfrm>
          <a:off x="0" y="0"/>
          <a:ext cx="0" cy="0"/>
          <a:chOff x="0" y="0"/>
          <a:chExt cx="0" cy="0"/>
        </a:xfrm>
      </p:grpSpPr>
      <p:sp>
        <p:nvSpPr>
          <p:cNvPr id="1188" name="Shape 1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9" name="Shape 1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3" name="Shape 1193"/>
        <p:cNvGrpSpPr/>
        <p:nvPr/>
      </p:nvGrpSpPr>
      <p:grpSpPr>
        <a:xfrm>
          <a:off x="0" y="0"/>
          <a:ext cx="0" cy="0"/>
          <a:chOff x="0" y="0"/>
          <a:chExt cx="0" cy="0"/>
        </a:xfrm>
      </p:grpSpPr>
      <p:sp>
        <p:nvSpPr>
          <p:cNvPr id="1194" name="Shape 1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5" name="Shape 1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9" name="Shape 1199"/>
        <p:cNvGrpSpPr/>
        <p:nvPr/>
      </p:nvGrpSpPr>
      <p:grpSpPr>
        <a:xfrm>
          <a:off x="0" y="0"/>
          <a:ext cx="0" cy="0"/>
          <a:chOff x="0" y="0"/>
          <a:chExt cx="0" cy="0"/>
        </a:xfrm>
      </p:grpSpPr>
      <p:sp>
        <p:nvSpPr>
          <p:cNvPr id="1200" name="Shape 1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1" name="Shape 1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5" name="Shape 1205"/>
        <p:cNvGrpSpPr/>
        <p:nvPr/>
      </p:nvGrpSpPr>
      <p:grpSpPr>
        <a:xfrm>
          <a:off x="0" y="0"/>
          <a:ext cx="0" cy="0"/>
          <a:chOff x="0" y="0"/>
          <a:chExt cx="0" cy="0"/>
        </a:xfrm>
      </p:grpSpPr>
      <p:sp>
        <p:nvSpPr>
          <p:cNvPr id="1206" name="Shape 1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7" name="Shape 1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Shape 1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3" name="Shape 1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Shape 1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9" name="Shape 1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Shape 1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5" name="Shape 1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9" name="Shape 1229"/>
        <p:cNvGrpSpPr/>
        <p:nvPr/>
      </p:nvGrpSpPr>
      <p:grpSpPr>
        <a:xfrm>
          <a:off x="0" y="0"/>
          <a:ext cx="0" cy="0"/>
          <a:chOff x="0" y="0"/>
          <a:chExt cx="0" cy="0"/>
        </a:xfrm>
      </p:grpSpPr>
      <p:sp>
        <p:nvSpPr>
          <p:cNvPr id="1230" name="Shape 1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1" name="Shape 1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Shape 1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7" name="Shape 1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1" name="Shape 1241"/>
        <p:cNvGrpSpPr/>
        <p:nvPr/>
      </p:nvGrpSpPr>
      <p:grpSpPr>
        <a:xfrm>
          <a:off x="0" y="0"/>
          <a:ext cx="0" cy="0"/>
          <a:chOff x="0" y="0"/>
          <a:chExt cx="0" cy="0"/>
        </a:xfrm>
      </p:grpSpPr>
      <p:sp>
        <p:nvSpPr>
          <p:cNvPr id="1242" name="Shape 1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3" name="Shape 1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8" name="Shape 1248"/>
        <p:cNvGrpSpPr/>
        <p:nvPr/>
      </p:nvGrpSpPr>
      <p:grpSpPr>
        <a:xfrm>
          <a:off x="0" y="0"/>
          <a:ext cx="0" cy="0"/>
          <a:chOff x="0" y="0"/>
          <a:chExt cx="0" cy="0"/>
        </a:xfrm>
      </p:grpSpPr>
      <p:sp>
        <p:nvSpPr>
          <p:cNvPr id="1249" name="Shape 1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0" name="Shape 1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5" name="Shape 1255"/>
        <p:cNvGrpSpPr/>
        <p:nvPr/>
      </p:nvGrpSpPr>
      <p:grpSpPr>
        <a:xfrm>
          <a:off x="0" y="0"/>
          <a:ext cx="0" cy="0"/>
          <a:chOff x="0" y="0"/>
          <a:chExt cx="0" cy="0"/>
        </a:xfrm>
      </p:grpSpPr>
      <p:sp>
        <p:nvSpPr>
          <p:cNvPr id="1256" name="Shape 1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7" name="Shape 1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2" name="Shape 1262"/>
        <p:cNvGrpSpPr/>
        <p:nvPr/>
      </p:nvGrpSpPr>
      <p:grpSpPr>
        <a:xfrm>
          <a:off x="0" y="0"/>
          <a:ext cx="0" cy="0"/>
          <a:chOff x="0" y="0"/>
          <a:chExt cx="0" cy="0"/>
        </a:xfrm>
      </p:grpSpPr>
      <p:sp>
        <p:nvSpPr>
          <p:cNvPr id="1263" name="Shape 1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4" name="Shape 1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9" name="Shape 1269"/>
        <p:cNvGrpSpPr/>
        <p:nvPr/>
      </p:nvGrpSpPr>
      <p:grpSpPr>
        <a:xfrm>
          <a:off x="0" y="0"/>
          <a:ext cx="0" cy="0"/>
          <a:chOff x="0" y="0"/>
          <a:chExt cx="0" cy="0"/>
        </a:xfrm>
      </p:grpSpPr>
      <p:sp>
        <p:nvSpPr>
          <p:cNvPr id="1270" name="Shape 1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1" name="Shape 1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5" name="Shape 1275"/>
        <p:cNvGrpSpPr/>
        <p:nvPr/>
      </p:nvGrpSpPr>
      <p:grpSpPr>
        <a:xfrm>
          <a:off x="0" y="0"/>
          <a:ext cx="0" cy="0"/>
          <a:chOff x="0" y="0"/>
          <a:chExt cx="0" cy="0"/>
        </a:xfrm>
      </p:grpSpPr>
      <p:sp>
        <p:nvSpPr>
          <p:cNvPr id="1276" name="Shape 1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7" name="Shape 1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1" name="Shape 1281"/>
        <p:cNvGrpSpPr/>
        <p:nvPr/>
      </p:nvGrpSpPr>
      <p:grpSpPr>
        <a:xfrm>
          <a:off x="0" y="0"/>
          <a:ext cx="0" cy="0"/>
          <a:chOff x="0" y="0"/>
          <a:chExt cx="0" cy="0"/>
        </a:xfrm>
      </p:grpSpPr>
      <p:sp>
        <p:nvSpPr>
          <p:cNvPr id="1282" name="Shape 1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3" name="Shape 12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8" name="Shape 1288"/>
        <p:cNvGrpSpPr/>
        <p:nvPr/>
      </p:nvGrpSpPr>
      <p:grpSpPr>
        <a:xfrm>
          <a:off x="0" y="0"/>
          <a:ext cx="0" cy="0"/>
          <a:chOff x="0" y="0"/>
          <a:chExt cx="0" cy="0"/>
        </a:xfrm>
      </p:grpSpPr>
      <p:sp>
        <p:nvSpPr>
          <p:cNvPr id="1289" name="Shape 1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0" name="Shape 1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5" name="Shape 1295"/>
        <p:cNvGrpSpPr/>
        <p:nvPr/>
      </p:nvGrpSpPr>
      <p:grpSpPr>
        <a:xfrm>
          <a:off x="0" y="0"/>
          <a:ext cx="0" cy="0"/>
          <a:chOff x="0" y="0"/>
          <a:chExt cx="0" cy="0"/>
        </a:xfrm>
      </p:grpSpPr>
      <p:sp>
        <p:nvSpPr>
          <p:cNvPr id="1296" name="Shape 1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7" name="Shape 1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2" name="Shape 1302"/>
        <p:cNvGrpSpPr/>
        <p:nvPr/>
      </p:nvGrpSpPr>
      <p:grpSpPr>
        <a:xfrm>
          <a:off x="0" y="0"/>
          <a:ext cx="0" cy="0"/>
          <a:chOff x="0" y="0"/>
          <a:chExt cx="0" cy="0"/>
        </a:xfrm>
      </p:grpSpPr>
      <p:sp>
        <p:nvSpPr>
          <p:cNvPr id="1303" name="Shape 1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4" name="Shape 13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9" name="Shape 1309"/>
        <p:cNvGrpSpPr/>
        <p:nvPr/>
      </p:nvGrpSpPr>
      <p:grpSpPr>
        <a:xfrm>
          <a:off x="0" y="0"/>
          <a:ext cx="0" cy="0"/>
          <a:chOff x="0" y="0"/>
          <a:chExt cx="0" cy="0"/>
        </a:xfrm>
      </p:grpSpPr>
      <p:sp>
        <p:nvSpPr>
          <p:cNvPr id="1310" name="Shape 1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1" name="Shape 13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Shape 1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8" name="Shape 1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Shape 5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7" name="Shape 5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hyperlink" Target="https://en.wikipedia.org/wiki/SOLID_(object-oriented_design)"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gif"/><Relationship Id="rId4" Type="http://schemas.openxmlformats.org/officeDocument/2006/relationships/image" Target="../media/image5.gi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4.gif"/><Relationship Id="rId4" Type="http://schemas.openxmlformats.org/officeDocument/2006/relationships/image" Target="../media/image5.gif"/><Relationship Id="rId5" Type="http://schemas.openxmlformats.org/officeDocument/2006/relationships/image" Target="../media/image7.gi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stackoverflow.com/questions/10603982/why-is-function-a1-b-not-about-allowing-any-supertypes-as-parameters" TargetMode="External"/><Relationship Id="rId4" Type="http://schemas.openxmlformats.org/officeDocument/2006/relationships/image" Target="../media/image4.gi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hyperlink" Target="http://www.artima.com/weblogs/viewpost.jsp?thread=270195"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hyperlink" Target="https://en.wikipedia.org/wiki/Duck_typing"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hyperlink" Target="http://akka.io/"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hyperlink" Target="http://docs.scala-lang.org/overviews/parallel-collections/concrete-parallel-collection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hyperlink" Target="https://docs.oracle.com/javase/7/docs/api/java/util/concurrent/ForkJoinPool.html"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hyperlink" Target="http://akka.io/docs/"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8.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0.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hyperlink" Target="http://www.reactivemanifesto.org/" TargetMode="External"/><Relationship Id="rId4" Type="http://schemas.openxmlformats.org/officeDocument/2006/relationships/image" Target="../media/image9.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hyperlink" Target="http://www.reactivemanifesto.org/" TargetMode="Externa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hyperlink" Target="http://www.reactivemanifesto.org/"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hyperlink" Target="http://www.reactivemanifesto.org/"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hyperlink" Target="http://www.reactivemanifesto.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hyperlink" Target="http://doc.akka.io/docs/akka/2.5/scala/stream/index.html" TargetMode="External"/><Relationship Id="rId4" Type="http://schemas.openxmlformats.org/officeDocument/2006/relationships/hyperlink" Target="http://reactivex.io/intro.html" TargetMode="External"/><Relationship Id="rId5" Type="http://schemas.openxmlformats.org/officeDocument/2006/relationships/hyperlink" Target="https://monix.io/" TargetMode="External"/><Relationship Id="rId6" Type="http://schemas.openxmlformats.org/officeDocument/2006/relationships/hyperlink" Target="http://www.reactivemanifesto.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 Id="rId4" Type="http://schemas.openxmlformats.org/officeDocument/2006/relationships/hyperlink" Target="https://t.me/joinchat/EscdIQzviMCQjkUOEZMr6w" TargetMode="External"/><Relationship Id="rId5" Type="http://schemas.openxmlformats.org/officeDocument/2006/relationships/hyperlink" Target="https://github.com/sergeypopov83/Scala-complete-cours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en.wikipedia.org/wiki/Merge_sort"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www.scalatest.org/"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www.scalatest.org/user_guide/property_based_testing"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docs.oracle.com/javase/tutorial/essential/exceptions/"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28" name="Shape 728"/>
          <p:cNvSpPr txBox="1"/>
          <p:nvPr/>
        </p:nvSpPr>
        <p:spPr>
          <a:xfrm>
            <a:off x="311700" y="1108600"/>
            <a:ext cx="8520600" cy="3590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отличие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har char="●"/>
            </a:pPr>
            <a:r>
              <a:rPr lang="ru"/>
              <a:t>потенциально опасная часть кода размещается в фигурных скобках после 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marR="0" rtl="0" algn="l">
              <a:lnSpc>
                <a:spcPct val="100000"/>
              </a:lnSpc>
              <a:spcBef>
                <a:spcPts val="0"/>
              </a:spcBef>
              <a:spcAft>
                <a:spcPts val="0"/>
              </a:spcAft>
              <a:buClr>
                <a:srgbClr val="434343"/>
              </a:buClr>
              <a:buChar char="●"/>
            </a:pPr>
            <a:r>
              <a:rPr b="1" lang="ru">
                <a:solidFill>
                  <a:srgbClr val="434343"/>
                </a:solidFill>
              </a:rPr>
              <a:t>Try[T]</a:t>
            </a:r>
            <a:r>
              <a:rPr lang="ru">
                <a:solidFill>
                  <a:srgbClr val="434343"/>
                </a:solidFill>
              </a:rPr>
              <a:t> имеет </a:t>
            </a:r>
            <a:r>
              <a:rPr lang="ru">
                <a:solidFill>
                  <a:srgbClr val="434343"/>
                </a:solidFill>
              </a:rPr>
              <a:t>двух</a:t>
            </a:r>
            <a:r>
              <a:rPr lang="ru">
                <a:solidFill>
                  <a:srgbClr val="434343"/>
                </a:solidFill>
              </a:rPr>
              <a:t> наследников</a:t>
            </a:r>
          </a:p>
          <a:p>
            <a:pPr indent="-228600" lvl="0" marL="1371600" marR="0" rtl="0" algn="l">
              <a:lnSpc>
                <a:spcPct val="100000"/>
              </a:lnSpc>
              <a:spcBef>
                <a:spcPts val="0"/>
              </a:spcBef>
              <a:spcAft>
                <a:spcPts val="0"/>
              </a:spcAft>
              <a:buClr>
                <a:srgbClr val="434343"/>
              </a:buClr>
              <a:buChar char="●"/>
            </a:pPr>
            <a:r>
              <a:rPr b="1" lang="ru">
                <a:solidFill>
                  <a:srgbClr val="434343"/>
                </a:solidFill>
              </a:rPr>
              <a:t>Success[T]</a:t>
            </a:r>
            <a:r>
              <a:rPr lang="ru">
                <a:solidFill>
                  <a:srgbClr val="434343"/>
                </a:solidFill>
              </a:rPr>
              <a:t>. Объек</a:t>
            </a:r>
            <a:r>
              <a:rPr lang="ru">
                <a:solidFill>
                  <a:srgbClr val="434343"/>
                </a:solidFill>
              </a:rPr>
              <a:t>т этого типа будет создан, если код завершился без  ошибок</a:t>
            </a:r>
          </a:p>
          <a:p>
            <a:pPr indent="-228600" lvl="0" marL="1371600" marR="0" rtl="0" algn="l">
              <a:lnSpc>
                <a:spcPct val="100000"/>
              </a:lnSpc>
              <a:spcBef>
                <a:spcPts val="0"/>
              </a:spcBef>
              <a:spcAft>
                <a:spcPts val="0"/>
              </a:spcAft>
              <a:buClr>
                <a:srgbClr val="434343"/>
              </a:buClr>
              <a:buChar char="●"/>
            </a:pPr>
            <a:r>
              <a:rPr b="1" lang="ru">
                <a:solidFill>
                  <a:srgbClr val="434343"/>
                </a:solidFill>
              </a:rPr>
              <a:t>Failure[Throwable]</a:t>
            </a:r>
            <a:r>
              <a:rPr lang="ru">
                <a:solidFill>
                  <a:srgbClr val="434343"/>
                </a:solidFill>
              </a:rPr>
              <a:t>. Объ</a:t>
            </a:r>
            <a:r>
              <a:rPr lang="ru">
                <a:solidFill>
                  <a:srgbClr val="434343"/>
                </a:solidFill>
              </a:rPr>
              <a:t>ект этого типа будет создан, если было выброшено исключение  </a:t>
            </a:r>
          </a:p>
          <a:p>
            <a:pPr lvl="0" marR="0" rtl="0" algn="l">
              <a:lnSpc>
                <a:spcPct val="100000"/>
              </a:lnSpc>
              <a:spcBef>
                <a:spcPts val="0"/>
              </a:spcBef>
              <a:spcAft>
                <a:spcPts val="0"/>
              </a:spcAft>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34" name="Shape 734"/>
          <p:cNvSpPr txBox="1"/>
          <p:nvPr/>
        </p:nvSpPr>
        <p:spPr>
          <a:xfrm>
            <a:off x="311700" y="1253850"/>
            <a:ext cx="5202600" cy="3346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38" name="Shape 738"/>
        <p:cNvGrpSpPr/>
        <p:nvPr/>
      </p:nvGrpSpPr>
      <p:grpSpPr>
        <a:xfrm>
          <a:off x="0" y="0"/>
          <a:ext cx="0" cy="0"/>
          <a:chOff x="0" y="0"/>
          <a:chExt cx="0" cy="0"/>
        </a:xfrm>
      </p:grpSpPr>
      <p:sp>
        <p:nvSpPr>
          <p:cNvPr id="739" name="Shape 73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40" name="Shape 740"/>
          <p:cNvSpPr txBox="1"/>
          <p:nvPr/>
        </p:nvSpPr>
        <p:spPr>
          <a:xfrm>
            <a:off x="311700" y="2170950"/>
            <a:ext cx="5067600" cy="28980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41" name="Shape 741"/>
          <p:cNvSpPr txBox="1"/>
          <p:nvPr/>
        </p:nvSpPr>
        <p:spPr>
          <a:xfrm>
            <a:off x="311700" y="917525"/>
            <a:ext cx="8478900" cy="1185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7" name="Shape 747"/>
          <p:cNvSpPr txBox="1"/>
          <p:nvPr/>
        </p:nvSpPr>
        <p:spPr>
          <a:xfrm>
            <a:off x="311700" y="1108600"/>
            <a:ext cx="8520600" cy="25857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a:t>
            </a:r>
            <a:r>
              <a:rPr lang="ru">
                <a:solidFill>
                  <a:srgbClr val="434343"/>
                </a:solidFill>
              </a:rPr>
              <a:t>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a:t>
            </a:r>
            <a:r>
              <a:rPr lang="ru">
                <a:solidFill>
                  <a:srgbClr val="434343"/>
                </a:solidFill>
              </a:rPr>
              <a:t>polymorphism</a:t>
            </a:r>
            <a:r>
              <a:rPr lang="ru">
                <a:solidFill>
                  <a:srgbClr val="434343"/>
                </a:solidFill>
              </a:rPr>
              <a:t>) или менять набор и типы обрабатываемых параметров (ad-hoc, pаrametriс </a:t>
            </a:r>
            <a:r>
              <a:rPr lang="ru">
                <a:solidFill>
                  <a:srgbClr val="434343"/>
                </a:solidFill>
              </a:rPr>
              <a:t>polymorphism</a:t>
            </a:r>
            <a:r>
              <a:rPr lang="ru">
                <a:solidFill>
                  <a:srgbClr val="434343"/>
                </a:solidFill>
              </a:rPr>
              <a:t>)</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29145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228600" lvl="0" marL="457200" rtl="0">
              <a:lnSpc>
                <a:spcPct val="100000"/>
              </a:lnSpc>
              <a:spcBef>
                <a:spcPts val="1000"/>
              </a:spcBef>
              <a:buClr>
                <a:srgbClr val="434343"/>
              </a:buClr>
              <a:buChar char="●"/>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228600" lvl="0" marL="457200" rtl="0">
              <a:lnSpc>
                <a:spcPct val="100000"/>
              </a:lnSpc>
              <a:spcBef>
                <a:spcPts val="1000"/>
              </a:spcBef>
              <a:buClr>
                <a:srgbClr val="434343"/>
              </a:buClr>
              <a:buChar char="●"/>
            </a:pPr>
            <a:r>
              <a:rPr lang="ru" sz="1800">
                <a:solidFill>
                  <a:srgbClr val="434343"/>
                </a:solidFill>
              </a:rPr>
              <a:t>Open/closed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228600" lvl="0" marL="457200" rtl="0">
              <a:lnSpc>
                <a:spcPct val="100000"/>
              </a:lnSpc>
              <a:spcBef>
                <a:spcPts val="1000"/>
              </a:spcBef>
              <a:buClr>
                <a:srgbClr val="434343"/>
              </a:buClr>
              <a:buChar char="●"/>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класс-наследник</a:t>
            </a:r>
            <a:r>
              <a:rPr lang="ru" sz="1800">
                <a:solidFill>
                  <a:srgbClr val="434343"/>
                </a:solidFill>
              </a:rPr>
              <a:t> </a:t>
            </a:r>
          </a:p>
          <a:p>
            <a:pPr indent="-228600" lvl="0" marL="457200" rtl="0">
              <a:lnSpc>
                <a:spcPct val="100000"/>
              </a:lnSpc>
              <a:spcBef>
                <a:spcPts val="1000"/>
              </a:spcBef>
              <a:buClr>
                <a:srgbClr val="434343"/>
              </a:buClr>
              <a:buChar char="●"/>
            </a:pPr>
            <a:r>
              <a:rPr lang="ru" sz="1800">
                <a:solidFill>
                  <a:srgbClr val="434343"/>
                </a:solidFill>
              </a:rPr>
              <a:t>Interface segregation - </a:t>
            </a:r>
            <a:r>
              <a:rPr lang="ru">
                <a:solidFill>
                  <a:srgbClr val="434343"/>
                </a:solidFill>
              </a:rPr>
              <a:t>много маленьких специфичных интерфейсов лучше чем один большой и “универсальный”</a:t>
            </a:r>
          </a:p>
          <a:p>
            <a:pPr indent="-228600" lvl="0" marL="457200" rtl="0">
              <a:lnSpc>
                <a:spcPct val="100000"/>
              </a:lnSpc>
              <a:spcBef>
                <a:spcPts val="1000"/>
              </a:spcBef>
              <a:buClr>
                <a:srgbClr val="434343"/>
              </a:buClr>
              <a:buChar char="●"/>
            </a:pPr>
            <a:r>
              <a:rPr lang="ru" sz="1800">
                <a:solidFill>
                  <a:srgbClr val="434343"/>
                </a:solidFill>
              </a:rPr>
              <a:t>Dependency inversion - </a:t>
            </a:r>
            <a:r>
              <a:rPr lang="ru">
                <a:solidFill>
                  <a:srgbClr val="434343"/>
                </a:solidFill>
              </a:rPr>
              <a:t>любая реализация должна зависеть от абстракции</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9" name="Shape 759"/>
          <p:cNvSpPr txBox="1"/>
          <p:nvPr/>
        </p:nvSpPr>
        <p:spPr>
          <a:xfrm>
            <a:off x="311700" y="1108600"/>
            <a:ext cx="8520600" cy="34803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a:t>
            </a:r>
          </a:p>
          <a:p>
            <a:pPr indent="-228600" lvl="0" marL="914400" marR="0" rtl="0" algn="l">
              <a:lnSpc>
                <a:spcPct val="100000"/>
              </a:lnSpc>
              <a:spcBef>
                <a:spcPts val="0"/>
              </a:spcBef>
              <a:spcAft>
                <a:spcPts val="0"/>
              </a:spcAft>
              <a:buClr>
                <a:srgbClr val="434343"/>
              </a:buClr>
              <a:buChar char="●"/>
            </a:pPr>
            <a:r>
              <a:rPr lang="ru">
                <a:solidFill>
                  <a:srgbClr val="434343"/>
                </a:solidFill>
              </a:rPr>
              <a:t>т</a:t>
            </a:r>
            <a:r>
              <a:rPr lang="ru">
                <a:solidFill>
                  <a:srgbClr val="434343"/>
                </a:solidFill>
              </a:rPr>
              <a:t>рейтов</a:t>
            </a:r>
          </a:p>
          <a:p>
            <a:pPr indent="-228600" lvl="0" marL="914400" marR="0" rtl="0" algn="l">
              <a:lnSpc>
                <a:spcPct val="100000"/>
              </a:lnSpc>
              <a:spcBef>
                <a:spcPts val="0"/>
              </a:spcBef>
              <a:spcAft>
                <a:spcPts val="0"/>
              </a:spcAft>
              <a:buClr>
                <a:srgbClr val="434343"/>
              </a:buClr>
              <a:buChar char="●"/>
            </a:pPr>
            <a:r>
              <a:rPr lang="ru">
                <a:solidFill>
                  <a:srgbClr val="434343"/>
                </a:solidFill>
              </a:rPr>
              <a:t>классов</a:t>
            </a:r>
          </a:p>
          <a:p>
            <a:pPr indent="-228600" lvl="0" marL="914400" marR="0" rtl="0" algn="l">
              <a:lnSpc>
                <a:spcPct val="100000"/>
              </a:lnSpc>
              <a:spcBef>
                <a:spcPts val="0"/>
              </a:spcBef>
              <a:spcAft>
                <a:spcPts val="0"/>
              </a:spcAft>
              <a:buClr>
                <a:srgbClr val="434343"/>
              </a:buClr>
              <a:buChar char="●"/>
            </a:pPr>
            <a:r>
              <a:rPr lang="ru">
                <a:solidFill>
                  <a:srgbClr val="434343"/>
                </a:solidFill>
              </a:rPr>
              <a:t>абстрактных классов</a:t>
            </a:r>
          </a:p>
          <a:p>
            <a:pPr indent="-228600" lvl="0" marL="914400" marR="0" rtl="0" algn="l">
              <a:lnSpc>
                <a:spcPct val="100000"/>
              </a:lnSpc>
              <a:spcBef>
                <a:spcPts val="0"/>
              </a:spcBef>
              <a:spcAft>
                <a:spcPts val="0"/>
              </a:spcAft>
              <a:buClr>
                <a:srgbClr val="434343"/>
              </a:buClr>
              <a:buChar char="●"/>
            </a:pPr>
            <a:r>
              <a:rPr lang="ru">
                <a:solidFill>
                  <a:srgbClr val="434343"/>
                </a:solidFill>
              </a:rPr>
              <a:t>кейс </a:t>
            </a:r>
            <a:r>
              <a:rPr lang="ru">
                <a:solidFill>
                  <a:srgbClr val="434343"/>
                </a:solidFill>
              </a:rPr>
              <a:t>классов. </a:t>
            </a:r>
          </a:p>
          <a:p>
            <a:pPr indent="457200" lvl="0" rtl="0">
              <a:spcBef>
                <a:spcPts val="0"/>
              </a:spcBef>
              <a:buNone/>
            </a:pPr>
            <a:r>
              <a:rPr lang="ru">
                <a:solidFill>
                  <a:srgbClr val="434343"/>
                </a:solidFill>
              </a:rPr>
              <a:t>Нельзя:</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63" name="Shape 763"/>
        <p:cNvGrpSpPr/>
        <p:nvPr/>
      </p:nvGrpSpPr>
      <p:grpSpPr>
        <a:xfrm>
          <a:off x="0" y="0"/>
          <a:ext cx="0" cy="0"/>
          <a:chOff x="0" y="0"/>
          <a:chExt cx="0" cy="0"/>
        </a:xfrm>
      </p:grpSpPr>
      <p:sp>
        <p:nvSpPr>
          <p:cNvPr id="764" name="Shape 76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5" name="Shape 765"/>
          <p:cNvSpPr txBox="1"/>
          <p:nvPr/>
        </p:nvSpPr>
        <p:spPr>
          <a:xfrm>
            <a:off x="311700" y="1108600"/>
            <a:ext cx="8520600" cy="483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6" name="Shape 766"/>
          <p:cNvSpPr txBox="1"/>
          <p:nvPr/>
        </p:nvSpPr>
        <p:spPr>
          <a:xfrm>
            <a:off x="311700" y="1609900"/>
            <a:ext cx="5425800" cy="32841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2" name="Shape 772"/>
          <p:cNvSpPr txBox="1"/>
          <p:nvPr/>
        </p:nvSpPr>
        <p:spPr>
          <a:xfrm>
            <a:off x="311700" y="1108600"/>
            <a:ext cx="8520600" cy="34803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Ключевые слова: </a:t>
            </a:r>
          </a:p>
          <a:p>
            <a:pPr indent="-228600" lvl="0" marL="914400" marR="0" rtl="0" algn="l">
              <a:lnSpc>
                <a:spcPct val="100000"/>
              </a:lnSpc>
              <a:spcBef>
                <a:spcPts val="0"/>
              </a:spcBef>
              <a:spcAft>
                <a:spcPts val="0"/>
              </a:spcAft>
              <a:buClr>
                <a:srgbClr val="434343"/>
              </a:buClr>
              <a:buChar char="●"/>
            </a:pPr>
            <a:r>
              <a:rPr b="1" lang="ru"/>
              <a:t>super</a:t>
            </a:r>
            <a:r>
              <a:rPr lang="ru"/>
              <a:t> можно использовать для доступа к членам супер класса, которые не объявлены приватными</a:t>
            </a:r>
          </a:p>
          <a:p>
            <a:pPr indent="-228600" lvl="0" marL="914400" marR="0" rtl="0" algn="l">
              <a:lnSpc>
                <a:spcPct val="100000"/>
              </a:lnSpc>
              <a:spcBef>
                <a:spcPts val="0"/>
              </a:spcBef>
              <a:spcAft>
                <a:spcPts val="0"/>
              </a:spcAft>
              <a:buClr>
                <a:srgbClr val="434343"/>
              </a:buClr>
              <a:buChar char="●"/>
            </a:pPr>
            <a:r>
              <a:rPr b="1" lang="ru"/>
              <a:t>final</a:t>
            </a:r>
            <a:r>
              <a:rPr lang="ru"/>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914400" marR="0" rtl="0" algn="l">
              <a:lnSpc>
                <a:spcPct val="100000"/>
              </a:lnSpc>
              <a:spcBef>
                <a:spcPts val="0"/>
              </a:spcBef>
              <a:spcAft>
                <a:spcPts val="0"/>
              </a:spcAft>
              <a:buClr>
                <a:srgbClr val="434343"/>
              </a:buClr>
              <a:buChar char="●"/>
            </a:pPr>
            <a:r>
              <a:rPr b="1" lang="ru"/>
              <a:t>sealed</a:t>
            </a:r>
            <a:r>
              <a:rPr lang="ru"/>
              <a:t> 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76" name="Shape 776"/>
        <p:cNvGrpSpPr/>
        <p:nvPr/>
      </p:nvGrpSpPr>
      <p:grpSpPr>
        <a:xfrm>
          <a:off x="0" y="0"/>
          <a:ext cx="0" cy="0"/>
          <a:chOff x="0" y="0"/>
          <a:chExt cx="0" cy="0"/>
        </a:xfrm>
      </p:grpSpPr>
      <p:sp>
        <p:nvSpPr>
          <p:cNvPr id="777" name="Shape 77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8" name="Shape 778"/>
          <p:cNvSpPr txBox="1"/>
          <p:nvPr/>
        </p:nvSpPr>
        <p:spPr>
          <a:xfrm>
            <a:off x="311700" y="1108600"/>
            <a:ext cx="8520600" cy="483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79" name="Shape 779"/>
          <p:cNvSpPr txBox="1"/>
          <p:nvPr/>
        </p:nvSpPr>
        <p:spPr>
          <a:xfrm>
            <a:off x="311700" y="1609900"/>
            <a:ext cx="5425800" cy="24981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83" name="Shape 783"/>
        <p:cNvGrpSpPr/>
        <p:nvPr/>
      </p:nvGrpSpPr>
      <p:grpSpPr>
        <a:xfrm>
          <a:off x="0" y="0"/>
          <a:ext cx="0" cy="0"/>
          <a:chOff x="0" y="0"/>
          <a:chExt cx="0" cy="0"/>
        </a:xfrm>
      </p:grpSpPr>
      <p:sp>
        <p:nvSpPr>
          <p:cNvPr id="784" name="Shape 78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5" name="Shape 785"/>
          <p:cNvSpPr txBox="1"/>
          <p:nvPr/>
        </p:nvSpPr>
        <p:spPr>
          <a:xfrm>
            <a:off x="311700" y="1108600"/>
            <a:ext cx="8520600" cy="25857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 (или)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помощью:</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второй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89" name="Shape 789"/>
        <p:cNvGrpSpPr/>
        <p:nvPr/>
      </p:nvGrpSpPr>
      <p:grpSpPr>
        <a:xfrm>
          <a:off x="0" y="0"/>
          <a:ext cx="0" cy="0"/>
          <a:chOff x="0" y="0"/>
          <a:chExt cx="0" cy="0"/>
        </a:xfrm>
      </p:grpSpPr>
      <p:sp>
        <p:nvSpPr>
          <p:cNvPr id="790" name="Shape 79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1" name="Shape 791"/>
          <p:cNvSpPr txBox="1"/>
          <p:nvPr/>
        </p:nvSpPr>
        <p:spPr>
          <a:xfrm>
            <a:off x="311700" y="1108600"/>
            <a:ext cx="8520600" cy="483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92" name="Shape 792"/>
          <p:cNvSpPr txBox="1"/>
          <p:nvPr/>
        </p:nvSpPr>
        <p:spPr>
          <a:xfrm>
            <a:off x="311700" y="1609900"/>
            <a:ext cx="6347100" cy="2662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96" name="Shape 796"/>
        <p:cNvGrpSpPr/>
        <p:nvPr/>
      </p:nvGrpSpPr>
      <p:grpSpPr>
        <a:xfrm>
          <a:off x="0" y="0"/>
          <a:ext cx="0" cy="0"/>
          <a:chOff x="0" y="0"/>
          <a:chExt cx="0" cy="0"/>
        </a:xfrm>
      </p:grpSpPr>
      <p:sp>
        <p:nvSpPr>
          <p:cNvPr id="797" name="Shape 79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8" name="Shape 798"/>
          <p:cNvSpPr txBox="1"/>
          <p:nvPr/>
        </p:nvSpPr>
        <p:spPr>
          <a:xfrm>
            <a:off x="311700" y="1108600"/>
            <a:ext cx="8520600" cy="3293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99" name="Shape 799"/>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5" name="Shape 805"/>
          <p:cNvSpPr txBox="1"/>
          <p:nvPr/>
        </p:nvSpPr>
        <p:spPr>
          <a:xfrm>
            <a:off x="311700" y="1108600"/>
            <a:ext cx="8520600" cy="3293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806" name="Shape 806"/>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2" name="Shape 812"/>
          <p:cNvSpPr txBox="1"/>
          <p:nvPr/>
        </p:nvSpPr>
        <p:spPr>
          <a:xfrm>
            <a:off x="311700" y="1108600"/>
            <a:ext cx="8520600" cy="3293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9453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4" name="Shape 824"/>
          <p:cNvSpPr txBox="1"/>
          <p:nvPr/>
        </p:nvSpPr>
        <p:spPr>
          <a:xfrm>
            <a:off x="311700" y="1108600"/>
            <a:ext cx="8520600" cy="30729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28" name="Shape 828"/>
        <p:cNvGrpSpPr/>
        <p:nvPr/>
      </p:nvGrpSpPr>
      <p:grpSpPr>
        <a:xfrm>
          <a:off x="0" y="0"/>
          <a:ext cx="0" cy="0"/>
          <a:chOff x="0" y="0"/>
          <a:chExt cx="0" cy="0"/>
        </a:xfrm>
      </p:grpSpPr>
      <p:sp>
        <p:nvSpPr>
          <p:cNvPr id="829" name="Shape 82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0" name="Shape 830"/>
          <p:cNvSpPr txBox="1"/>
          <p:nvPr/>
        </p:nvSpPr>
        <p:spPr>
          <a:xfrm>
            <a:off x="311700" y="1108600"/>
            <a:ext cx="8520600" cy="436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Анонимные классы	</a:t>
            </a:r>
          </a:p>
        </p:txBody>
      </p:sp>
      <p:sp>
        <p:nvSpPr>
          <p:cNvPr id="831" name="Shape 831"/>
          <p:cNvSpPr txBox="1"/>
          <p:nvPr/>
        </p:nvSpPr>
        <p:spPr>
          <a:xfrm>
            <a:off x="311700" y="1609900"/>
            <a:ext cx="5425800" cy="26001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7" name="Shape 837"/>
          <p:cNvSpPr txBox="1"/>
          <p:nvPr/>
        </p:nvSpPr>
        <p:spPr>
          <a:xfrm>
            <a:off x="311700" y="1108600"/>
            <a:ext cx="8520600" cy="3791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 (или класс), так же должны быть наследниками всех типов, перечисленных в аннотации. Благодаря аннотации, внутри аннотированного трейта (или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41" name="Shape 841"/>
        <p:cNvGrpSpPr/>
        <p:nvPr/>
      </p:nvGrpSpPr>
      <p:grpSpPr>
        <a:xfrm>
          <a:off x="0" y="0"/>
          <a:ext cx="0" cy="0"/>
          <a:chOff x="0" y="0"/>
          <a:chExt cx="0" cy="0"/>
        </a:xfrm>
      </p:grpSpPr>
      <p:sp>
        <p:nvSpPr>
          <p:cNvPr id="842" name="Shape 84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43" name="Shape 843"/>
          <p:cNvSpPr txBox="1"/>
          <p:nvPr/>
        </p:nvSpPr>
        <p:spPr>
          <a:xfrm>
            <a:off x="311700" y="1108600"/>
            <a:ext cx="8520600" cy="4830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44" name="Shape 844"/>
          <p:cNvSpPr txBox="1"/>
          <p:nvPr/>
        </p:nvSpPr>
        <p:spPr>
          <a:xfrm>
            <a:off x="311700" y="1609900"/>
            <a:ext cx="5425800" cy="23679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50" name="Shape 850"/>
          <p:cNvSpPr txBox="1"/>
          <p:nvPr/>
        </p:nvSpPr>
        <p:spPr>
          <a:xfrm>
            <a:off x="311700" y="1108600"/>
            <a:ext cx="8520600" cy="1958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wrap="square"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6" name="Shape 856"/>
          <p:cNvSpPr txBox="1"/>
          <p:nvPr/>
        </p:nvSpPr>
        <p:spPr>
          <a:xfrm>
            <a:off x="311700" y="1108600"/>
            <a:ext cx="8520600" cy="3650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 (TP)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чтобы показать, что тот или иной тип принимает TP, после имени типа в квадратных скобках указывают список параметров и (или) выражения над ними.</a:t>
            </a:r>
          </a:p>
          <a:p>
            <a:pPr indent="0" lvl="0" marL="0" rtl="0">
              <a:spcBef>
                <a:spcPts val="0"/>
              </a:spcBef>
              <a:buNone/>
            </a:pPr>
            <a:r>
              <a:rPr lang="ru">
                <a:solidFill>
                  <a:srgbClr val="434343"/>
                </a:solidFill>
              </a:rPr>
              <a:t>Полиморфными могут быть не только типы, но также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60" name="Shape 860"/>
        <p:cNvGrpSpPr/>
        <p:nvPr/>
      </p:nvGrpSpPr>
      <p:grpSpPr>
        <a:xfrm>
          <a:off x="0" y="0"/>
          <a:ext cx="0" cy="0"/>
          <a:chOff x="0" y="0"/>
          <a:chExt cx="0" cy="0"/>
        </a:xfrm>
      </p:grpSpPr>
      <p:sp>
        <p:nvSpPr>
          <p:cNvPr id="861" name="Shape 86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2" name="Shape 862"/>
          <p:cNvSpPr txBox="1"/>
          <p:nvPr/>
        </p:nvSpPr>
        <p:spPr>
          <a:xfrm>
            <a:off x="311700" y="1108600"/>
            <a:ext cx="8520600" cy="487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3" name="Shape 863"/>
          <p:cNvSpPr txBox="1"/>
          <p:nvPr/>
        </p:nvSpPr>
        <p:spPr>
          <a:xfrm>
            <a:off x="311700" y="1595800"/>
            <a:ext cx="5425800" cy="27894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9" name="Shape 869"/>
          <p:cNvSpPr txBox="1"/>
          <p:nvPr/>
        </p:nvSpPr>
        <p:spPr>
          <a:xfrm>
            <a:off x="311700" y="1108600"/>
            <a:ext cx="8520600" cy="487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0" name="Shape 870"/>
          <p:cNvSpPr txBox="1"/>
          <p:nvPr/>
        </p:nvSpPr>
        <p:spPr>
          <a:xfrm>
            <a:off x="311699" y="1595800"/>
            <a:ext cx="6206700" cy="28461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6" name="Shape 876"/>
          <p:cNvSpPr txBox="1"/>
          <p:nvPr/>
        </p:nvSpPr>
        <p:spPr>
          <a:xfrm>
            <a:off x="311700" y="1108600"/>
            <a:ext cx="8520600" cy="3452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 (или типы), который будет подставлен на место этого плейсхолдера. При этом в текущем определении (метода, класса, трейта и т.д.) значение TP несущественно.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2" name="Shape 882"/>
          <p:cNvSpPr txBox="1"/>
          <p:nvPr/>
        </p:nvSpPr>
        <p:spPr>
          <a:xfrm>
            <a:off x="311700" y="1108600"/>
            <a:ext cx="8520600" cy="3452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размера, заполненные значениями по умолчанию.</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86" name="Shape 886"/>
        <p:cNvGrpSpPr/>
        <p:nvPr/>
      </p:nvGrpSpPr>
      <p:grpSpPr>
        <a:xfrm>
          <a:off x="0" y="0"/>
          <a:ext cx="0" cy="0"/>
          <a:chOff x="0" y="0"/>
          <a:chExt cx="0" cy="0"/>
        </a:xfrm>
      </p:grpSpPr>
      <p:sp>
        <p:nvSpPr>
          <p:cNvPr id="887" name="Shape 88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8" name="Shape 888"/>
          <p:cNvSpPr txBox="1"/>
          <p:nvPr/>
        </p:nvSpPr>
        <p:spPr>
          <a:xfrm>
            <a:off x="311700" y="1108600"/>
            <a:ext cx="8520600" cy="487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89" name="Shape 889"/>
          <p:cNvSpPr txBox="1"/>
          <p:nvPr/>
        </p:nvSpPr>
        <p:spPr>
          <a:xfrm>
            <a:off x="311700" y="1554225"/>
            <a:ext cx="5425800" cy="34233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93" name="Shape 893"/>
        <p:cNvGrpSpPr/>
        <p:nvPr/>
      </p:nvGrpSpPr>
      <p:grpSpPr>
        <a:xfrm>
          <a:off x="0" y="0"/>
          <a:ext cx="0" cy="0"/>
          <a:chOff x="0" y="0"/>
          <a:chExt cx="0" cy="0"/>
        </a:xfrm>
      </p:grpSpPr>
      <p:sp>
        <p:nvSpPr>
          <p:cNvPr id="894" name="Shape 89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5" name="Shape 895"/>
          <p:cNvSpPr txBox="1"/>
          <p:nvPr/>
        </p:nvSpPr>
        <p:spPr>
          <a:xfrm>
            <a:off x="311700" y="1108600"/>
            <a:ext cx="8520600" cy="487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6" name="Shape 896"/>
          <p:cNvSpPr txBox="1"/>
          <p:nvPr/>
        </p:nvSpPr>
        <p:spPr>
          <a:xfrm>
            <a:off x="311700" y="1595800"/>
            <a:ext cx="5425800" cy="22632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Binder3[Set]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2" name="Shape 902"/>
          <p:cNvSpPr txBox="1"/>
          <p:nvPr/>
        </p:nvSpPr>
        <p:spPr>
          <a:xfrm>
            <a:off x="311700" y="1108600"/>
            <a:ext cx="8520600" cy="3735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08" name="Shape 908"/>
          <p:cNvSpPr txBox="1"/>
          <p:nvPr/>
        </p:nvSpPr>
        <p:spPr>
          <a:xfrm>
            <a:off x="311700" y="1108600"/>
            <a:ext cx="8520600" cy="3735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12" name="Shape 912"/>
        <p:cNvGrpSpPr/>
        <p:nvPr/>
      </p:nvGrpSpPr>
      <p:grpSpPr>
        <a:xfrm>
          <a:off x="0" y="0"/>
          <a:ext cx="0" cy="0"/>
          <a:chOff x="0" y="0"/>
          <a:chExt cx="0" cy="0"/>
        </a:xfrm>
      </p:grpSpPr>
      <p:sp>
        <p:nvSpPr>
          <p:cNvPr id="913" name="Shape 91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14" name="Shape 914"/>
          <p:cNvSpPr txBox="1"/>
          <p:nvPr/>
        </p:nvSpPr>
        <p:spPr>
          <a:xfrm>
            <a:off x="311700" y="1108600"/>
            <a:ext cx="8520600" cy="4644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915" name="Shape 915"/>
          <p:cNvSpPr txBox="1"/>
          <p:nvPr/>
        </p:nvSpPr>
        <p:spPr>
          <a:xfrm>
            <a:off x="311700" y="1595800"/>
            <a:ext cx="5425800" cy="3327000"/>
          </a:xfrm>
          <a:prstGeom prst="rect">
            <a:avLst/>
          </a:prstGeom>
          <a:solidFill>
            <a:srgbClr val="FFFFFF"/>
          </a:solidFill>
          <a:ln>
            <a:noFill/>
          </a:ln>
        </p:spPr>
        <p:txBody>
          <a:bodyPr anchorCtr="0" anchor="ctr" bIns="91425" lIns="91425" rIns="91425" wrap="square"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19" name="Shape 919"/>
        <p:cNvGrpSpPr/>
        <p:nvPr/>
      </p:nvGrpSpPr>
      <p:grpSpPr>
        <a:xfrm>
          <a:off x="0" y="0"/>
          <a:ext cx="0" cy="0"/>
          <a:chOff x="0" y="0"/>
          <a:chExt cx="0" cy="0"/>
        </a:xfrm>
      </p:grpSpPr>
      <p:sp>
        <p:nvSpPr>
          <p:cNvPr id="920" name="Shape 92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1" name="Shape 921"/>
          <p:cNvSpPr txBox="1"/>
          <p:nvPr/>
        </p:nvSpPr>
        <p:spPr>
          <a:xfrm>
            <a:off x="311700" y="1108600"/>
            <a:ext cx="8520600" cy="38595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символом ‘-’, перед TP. Для контравариантных типов выполняются условия, если  B &lt;: A  и N &gt;: T,  B[N]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a:t>
            </a:r>
          </a:p>
          <a:p>
            <a:pPr indent="-228600" lvl="0" marL="457200" rtl="0">
              <a:spcBef>
                <a:spcPts val="0"/>
              </a:spcBef>
              <a:buClr>
                <a:srgbClr val="434343"/>
              </a:buClr>
              <a:buChar char="●"/>
            </a:pPr>
            <a:r>
              <a:rPr lang="ru">
                <a:solidFill>
                  <a:srgbClr val="434343"/>
                </a:solidFill>
              </a:rPr>
              <a:t>если они направлены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25" name="Shape 925"/>
        <p:cNvGrpSpPr/>
        <p:nvPr/>
      </p:nvGrpSpPr>
      <p:grpSpPr>
        <a:xfrm>
          <a:off x="0" y="0"/>
          <a:ext cx="0" cy="0"/>
          <a:chOff x="0" y="0"/>
          <a:chExt cx="0" cy="0"/>
        </a:xfrm>
      </p:grpSpPr>
      <p:sp>
        <p:nvSpPr>
          <p:cNvPr id="926" name="Shape 92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7" name="Shape 927"/>
          <p:cNvSpPr txBox="1"/>
          <p:nvPr/>
        </p:nvSpPr>
        <p:spPr>
          <a:xfrm>
            <a:off x="311700" y="1108600"/>
            <a:ext cx="8520600" cy="1115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Инвариантность </a:t>
            </a:r>
          </a:p>
          <a:p>
            <a:pPr indent="0" lvl="0" marL="0" rtl="0">
              <a:spcBef>
                <a:spcPts val="0"/>
              </a:spcBef>
              <a:buNone/>
            </a:pPr>
            <a:r>
              <a:rPr lang="ru">
                <a:solidFill>
                  <a:srgbClr val="434343"/>
                </a:solidFill>
              </a:rPr>
              <a:t>	В примере ниже мы не сможем сложить 2 массива, т.к. TP нашего листа инвариантен. Мы не сможем этого сделать, даже если сделаем параметр ковариантным, но уже совершенно по другой причине.</a:t>
            </a:r>
          </a:p>
        </p:txBody>
      </p:sp>
      <p:sp>
        <p:nvSpPr>
          <p:cNvPr id="928" name="Shape 928"/>
          <p:cNvSpPr txBox="1"/>
          <p:nvPr/>
        </p:nvSpPr>
        <p:spPr>
          <a:xfrm>
            <a:off x="311700" y="2223700"/>
            <a:ext cx="5425800" cy="2116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32" name="Shape 932"/>
        <p:cNvGrpSpPr/>
        <p:nvPr/>
      </p:nvGrpSpPr>
      <p:grpSpPr>
        <a:xfrm>
          <a:off x="0" y="0"/>
          <a:ext cx="0" cy="0"/>
          <a:chOff x="0" y="0"/>
          <a:chExt cx="0" cy="0"/>
        </a:xfrm>
      </p:grpSpPr>
      <p:sp>
        <p:nvSpPr>
          <p:cNvPr id="933" name="Shape 93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34" name="Shape 934"/>
          <p:cNvSpPr txBox="1"/>
          <p:nvPr/>
        </p:nvSpPr>
        <p:spPr>
          <a:xfrm>
            <a:off x="311700" y="1108600"/>
            <a:ext cx="8520600" cy="18510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Ковариантность </a:t>
            </a:r>
          </a:p>
          <a:p>
            <a:pPr indent="0" lvl="0" marL="0" rtl="0">
              <a:spcBef>
                <a:spcPts val="0"/>
              </a:spcBef>
              <a:buNone/>
            </a:pPr>
            <a:r>
              <a:rPr lang="ru">
                <a:solidFill>
                  <a:srgbClr val="434343"/>
                </a:solidFill>
              </a:rPr>
              <a:t>	</a:t>
            </a:r>
            <a:r>
              <a:rPr b="1" lang="ru">
                <a:solidFill>
                  <a:srgbClr val="434343"/>
                </a:solidFill>
              </a:rPr>
              <a:t>Seq[+A] </a:t>
            </a:r>
            <a:r>
              <a:rPr lang="ru">
                <a:solidFill>
                  <a:srgbClr val="434343"/>
                </a:solidFill>
              </a:rPr>
              <a:t>- ковариантен по параметру A. Ответим на вопрос, является ли </a:t>
            </a:r>
            <a:r>
              <a:rPr b="1" lang="ru">
                <a:solidFill>
                  <a:srgbClr val="434343"/>
                </a:solidFill>
              </a:rPr>
              <a:t>List[String]</a:t>
            </a:r>
            <a:r>
              <a:rPr lang="ru">
                <a:solidFill>
                  <a:srgbClr val="434343"/>
                </a:solidFill>
              </a:rPr>
              <a:t> наследником </a:t>
            </a:r>
            <a:r>
              <a:rPr b="1" lang="ru">
                <a:solidFill>
                  <a:srgbClr val="434343"/>
                </a:solidFill>
              </a:rPr>
              <a:t>Seq[AnyRef]</a:t>
            </a:r>
            <a:r>
              <a:rPr lang="ru">
                <a:solidFill>
                  <a:srgbClr val="434343"/>
                </a:solidFill>
              </a:rPr>
              <a:t>. </a:t>
            </a:r>
            <a:r>
              <a:rPr lang="ru">
                <a:solidFill>
                  <a:srgbClr val="434343"/>
                </a:solidFill>
              </a:rPr>
              <a:t>Т.к.</a:t>
            </a:r>
          </a:p>
          <a:p>
            <a:pPr indent="-228600" lvl="0" marL="914400" rtl="0">
              <a:spcBef>
                <a:spcPts val="0"/>
              </a:spcBef>
              <a:buClr>
                <a:srgbClr val="434343"/>
              </a:buClr>
              <a:buChar char="●"/>
            </a:pPr>
            <a:r>
              <a:rPr b="1" lang="ru">
                <a:solidFill>
                  <a:srgbClr val="434343"/>
                </a:solidFill>
              </a:rPr>
              <a:t>Seq</a:t>
            </a:r>
            <a:r>
              <a:rPr lang="ru">
                <a:solidFill>
                  <a:srgbClr val="434343"/>
                </a:solidFill>
              </a:rPr>
              <a:t>        </a:t>
            </a:r>
            <a:r>
              <a:rPr b="1" lang="ru">
                <a:solidFill>
                  <a:srgbClr val="434343"/>
                </a:solidFill>
              </a:rPr>
              <a:t>List</a:t>
            </a:r>
          </a:p>
          <a:p>
            <a:pPr indent="-228600" lvl="0" marL="914400" rtl="0">
              <a:spcBef>
                <a:spcPts val="0"/>
              </a:spcBef>
              <a:buClr>
                <a:srgbClr val="434343"/>
              </a:buClr>
              <a:buChar char="●"/>
            </a:pPr>
            <a:r>
              <a:rPr lang="ru">
                <a:solidFill>
                  <a:srgbClr val="434343"/>
                </a:solidFill>
              </a:rPr>
              <a:t>и </a:t>
            </a:r>
            <a:r>
              <a:rPr b="1" lang="ru">
                <a:solidFill>
                  <a:srgbClr val="434343"/>
                </a:solidFill>
              </a:rPr>
              <a:t>AnyRef</a:t>
            </a:r>
            <a:r>
              <a:rPr lang="ru">
                <a:solidFill>
                  <a:srgbClr val="434343"/>
                </a:solidFill>
              </a:rPr>
              <a:t>       </a:t>
            </a:r>
            <a:r>
              <a:rPr b="1" lang="ru">
                <a:solidFill>
                  <a:srgbClr val="434343"/>
                </a:solidFill>
              </a:rPr>
              <a:t>String</a:t>
            </a:r>
          </a:p>
          <a:p>
            <a:pPr indent="-228600" lvl="0" marL="914400" rtl="0">
              <a:spcBef>
                <a:spcPts val="0"/>
              </a:spcBef>
              <a:buClr>
                <a:srgbClr val="434343"/>
              </a:buClr>
              <a:buChar char="●"/>
            </a:pPr>
            <a:r>
              <a:rPr lang="ru">
                <a:solidFill>
                  <a:srgbClr val="434343"/>
                </a:solidFill>
              </a:rPr>
              <a:t>то выполняется </a:t>
            </a:r>
            <a:r>
              <a:rPr b="1" lang="ru">
                <a:solidFill>
                  <a:srgbClr val="434343"/>
                </a:solidFill>
              </a:rPr>
              <a:t>Seq[AnyRef]</a:t>
            </a:r>
            <a:r>
              <a:rPr lang="ru">
                <a:solidFill>
                  <a:srgbClr val="434343"/>
                </a:solidFill>
              </a:rPr>
              <a:t> </a:t>
            </a:r>
            <a:r>
              <a:rPr lang="ru">
                <a:solidFill>
                  <a:srgbClr val="434343"/>
                </a:solidFill>
              </a:rPr>
              <a:t>       </a:t>
            </a:r>
            <a:r>
              <a:rPr b="1" lang="ru">
                <a:solidFill>
                  <a:srgbClr val="434343"/>
                </a:solidFill>
              </a:rPr>
              <a:t>List[String]</a:t>
            </a:r>
          </a:p>
          <a:p>
            <a:pPr indent="0" lvl="0" marL="0" rtl="0">
              <a:spcBef>
                <a:spcPts val="0"/>
              </a:spcBef>
              <a:buNone/>
            </a:pPr>
            <a:r>
              <a:rPr lang="ru">
                <a:solidFill>
                  <a:srgbClr val="434343"/>
                </a:solidFill>
              </a:rPr>
              <a:t>          </a:t>
            </a:r>
          </a:p>
          <a:p>
            <a:pPr indent="0" lvl="0" marL="0" rtl="0">
              <a:spcBef>
                <a:spcPts val="0"/>
              </a:spcBef>
              <a:buNone/>
            </a:pPr>
            <a:r>
              <a:rPr lang="ru">
                <a:solidFill>
                  <a:srgbClr val="434343"/>
                </a:solidFill>
              </a:rPr>
              <a:t>Если Seq не был бы ковариантным, мы не смогли бы передать список строк в метода, который принимает AnyRef.</a:t>
            </a:r>
          </a:p>
        </p:txBody>
      </p:sp>
      <p:sp>
        <p:nvSpPr>
          <p:cNvPr id="935" name="Shape 935"/>
          <p:cNvSpPr txBox="1"/>
          <p:nvPr/>
        </p:nvSpPr>
        <p:spPr>
          <a:xfrm>
            <a:off x="311700" y="3337100"/>
            <a:ext cx="5425800" cy="14145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pic>
        <p:nvPicPr>
          <p:cNvPr descr="twoArrows.gif" id="936" name="Shape 936"/>
          <p:cNvPicPr preferRelativeResize="0"/>
          <p:nvPr/>
        </p:nvPicPr>
        <p:blipFill>
          <a:blip r:embed="rId3">
            <a:alphaModFix/>
          </a:blip>
          <a:stretch>
            <a:fillRect/>
          </a:stretch>
        </p:blipFill>
        <p:spPr>
          <a:xfrm>
            <a:off x="2183450" y="1186850"/>
            <a:ext cx="247049" cy="299999"/>
          </a:xfrm>
          <a:prstGeom prst="rect">
            <a:avLst/>
          </a:prstGeom>
          <a:noFill/>
          <a:ln>
            <a:noFill/>
          </a:ln>
        </p:spPr>
      </p:pic>
      <p:pic>
        <p:nvPicPr>
          <p:cNvPr descr="arrow.gif" id="937" name="Shape 937"/>
          <p:cNvPicPr preferRelativeResize="0"/>
          <p:nvPr/>
        </p:nvPicPr>
        <p:blipFill>
          <a:blip r:embed="rId4">
            <a:alphaModFix/>
          </a:blip>
          <a:stretch>
            <a:fillRect/>
          </a:stretch>
        </p:blipFill>
        <p:spPr>
          <a:xfrm>
            <a:off x="1713925" y="1960075"/>
            <a:ext cx="247050" cy="148050"/>
          </a:xfrm>
          <a:prstGeom prst="rect">
            <a:avLst/>
          </a:prstGeom>
          <a:noFill/>
          <a:ln>
            <a:noFill/>
          </a:ln>
        </p:spPr>
      </p:pic>
      <p:pic>
        <p:nvPicPr>
          <p:cNvPr descr="arrow.gif" id="938" name="Shape 938"/>
          <p:cNvPicPr preferRelativeResize="0"/>
          <p:nvPr/>
        </p:nvPicPr>
        <p:blipFill>
          <a:blip r:embed="rId4">
            <a:alphaModFix/>
          </a:blip>
          <a:stretch>
            <a:fillRect/>
          </a:stretch>
        </p:blipFill>
        <p:spPr>
          <a:xfrm>
            <a:off x="2140775" y="2147425"/>
            <a:ext cx="247050" cy="148050"/>
          </a:xfrm>
          <a:prstGeom prst="rect">
            <a:avLst/>
          </a:prstGeom>
          <a:noFill/>
          <a:ln>
            <a:noFill/>
          </a:ln>
        </p:spPr>
      </p:pic>
      <p:pic>
        <p:nvPicPr>
          <p:cNvPr descr="arrow.gif" id="939" name="Shape 939"/>
          <p:cNvPicPr preferRelativeResize="0"/>
          <p:nvPr/>
        </p:nvPicPr>
        <p:blipFill>
          <a:blip r:embed="rId4">
            <a:alphaModFix/>
          </a:blip>
          <a:stretch>
            <a:fillRect/>
          </a:stretch>
        </p:blipFill>
        <p:spPr>
          <a:xfrm>
            <a:off x="3804375" y="2356725"/>
            <a:ext cx="247050" cy="14805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43" name="Shape 943"/>
        <p:cNvGrpSpPr/>
        <p:nvPr/>
      </p:nvGrpSpPr>
      <p:grpSpPr>
        <a:xfrm>
          <a:off x="0" y="0"/>
          <a:ext cx="0" cy="0"/>
          <a:chOff x="0" y="0"/>
          <a:chExt cx="0" cy="0"/>
        </a:xfrm>
      </p:grpSpPr>
      <p:sp>
        <p:nvSpPr>
          <p:cNvPr id="944" name="Shape 94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45" name="Shape 945"/>
          <p:cNvSpPr txBox="1"/>
          <p:nvPr/>
        </p:nvSpPr>
        <p:spPr>
          <a:xfrm>
            <a:off x="311700" y="1108600"/>
            <a:ext cx="8520600" cy="28896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Контравариантность</a:t>
            </a:r>
          </a:p>
          <a:p>
            <a:pPr indent="457200" lvl="0" marL="0" rtl="0">
              <a:spcBef>
                <a:spcPts val="0"/>
              </a:spcBef>
              <a:buNone/>
            </a:pPr>
            <a:r>
              <a:rPr lang="ru">
                <a:solidFill>
                  <a:srgbClr val="434343"/>
                </a:solidFill>
              </a:rPr>
              <a:t>Пусть есть классы </a:t>
            </a:r>
          </a:p>
          <a:p>
            <a:pPr indent="-228600" lvl="0" marL="914400" rtl="0">
              <a:spcBef>
                <a:spcPts val="0"/>
              </a:spcBef>
              <a:buClr>
                <a:srgbClr val="434343"/>
              </a:buClr>
              <a:buChar char="●"/>
            </a:pPr>
            <a:r>
              <a:rPr b="1" lang="ru">
                <a:solidFill>
                  <a:srgbClr val="434343"/>
                </a:solidFill>
              </a:rPr>
              <a:t>TheContravariant[-T] </a:t>
            </a:r>
          </a:p>
          <a:p>
            <a:pPr indent="-228600" lvl="0" marL="914400" rtl="0">
              <a:spcBef>
                <a:spcPts val="0"/>
              </a:spcBef>
              <a:buClr>
                <a:srgbClr val="434343"/>
              </a:buClr>
              <a:buChar char="●"/>
            </a:pPr>
            <a:r>
              <a:rPr b="1" lang="ru">
                <a:solidFill>
                  <a:srgbClr val="434343"/>
                </a:solidFill>
              </a:rPr>
              <a:t>class OtherContravariant[-T] extends TheContravariant[T]</a:t>
            </a:r>
            <a:r>
              <a:rPr lang="ru">
                <a:solidFill>
                  <a:srgbClr val="434343"/>
                </a:solidFill>
              </a:rPr>
              <a:t>.</a:t>
            </a:r>
            <a:r>
              <a:rPr b="1" lang="ru">
                <a:solidFill>
                  <a:srgbClr val="434343"/>
                </a:solidFill>
              </a:rPr>
              <a:t> </a:t>
            </a:r>
          </a:p>
          <a:p>
            <a:pPr indent="457200" lvl="0" rtl="0">
              <a:spcBef>
                <a:spcPts val="0"/>
              </a:spcBef>
              <a:buNone/>
            </a:pPr>
            <a:r>
              <a:rPr lang="ru">
                <a:solidFill>
                  <a:srgbClr val="434343"/>
                </a:solidFill>
              </a:rPr>
              <a:t>Ответим на вопрос, будет ли </a:t>
            </a:r>
            <a:r>
              <a:rPr b="1" lang="ru">
                <a:solidFill>
                  <a:srgbClr val="434343"/>
                </a:solidFill>
              </a:rPr>
              <a:t>OtherContravariant[Any] </a:t>
            </a:r>
            <a:r>
              <a:rPr lang="ru">
                <a:solidFill>
                  <a:srgbClr val="434343"/>
                </a:solidFill>
              </a:rPr>
              <a:t>наследником </a:t>
            </a:r>
            <a:r>
              <a:rPr b="1" lang="ru">
                <a:solidFill>
                  <a:srgbClr val="434343"/>
                </a:solidFill>
              </a:rPr>
              <a:t>TheContravariant[String]</a:t>
            </a:r>
          </a:p>
          <a:p>
            <a:pPr indent="-69850" lvl="0" marL="0" rtl="0">
              <a:spcBef>
                <a:spcPts val="0"/>
              </a:spcBef>
              <a:buClr>
                <a:schemeClr val="dk1"/>
              </a:buClr>
              <a:buFont typeface="Arial"/>
              <a:buNone/>
            </a:pPr>
            <a:r>
              <a:rPr lang="ru">
                <a:solidFill>
                  <a:srgbClr val="434343"/>
                </a:solidFill>
              </a:rPr>
              <a:t>Т.к.</a:t>
            </a:r>
          </a:p>
          <a:p>
            <a:pPr indent="-228600" lvl="0" marL="914400" rtl="0">
              <a:spcBef>
                <a:spcPts val="0"/>
              </a:spcBef>
              <a:buClr>
                <a:srgbClr val="434343"/>
              </a:buClr>
              <a:buChar char="●"/>
            </a:pPr>
            <a:r>
              <a:rPr b="1" lang="ru">
                <a:solidFill>
                  <a:srgbClr val="434343"/>
                </a:solidFill>
              </a:rPr>
              <a:t>TheContravariant </a:t>
            </a:r>
            <a:r>
              <a:rPr lang="ru">
                <a:solidFill>
                  <a:srgbClr val="434343"/>
                </a:solidFill>
              </a:rPr>
              <a:t>       </a:t>
            </a:r>
            <a:r>
              <a:rPr b="1" lang="ru">
                <a:solidFill>
                  <a:srgbClr val="434343"/>
                </a:solidFill>
              </a:rPr>
              <a:t>OtherContravariant</a:t>
            </a:r>
          </a:p>
          <a:p>
            <a:pPr indent="-228600" lvl="0" marL="914400" rtl="0">
              <a:spcBef>
                <a:spcPts val="0"/>
              </a:spcBef>
              <a:buClr>
                <a:srgbClr val="434343"/>
              </a:buClr>
              <a:buChar char="●"/>
            </a:pPr>
            <a:r>
              <a:rPr lang="ru">
                <a:solidFill>
                  <a:srgbClr val="434343"/>
                </a:solidFill>
              </a:rPr>
              <a:t> и </a:t>
            </a:r>
            <a:r>
              <a:rPr b="1" lang="ru">
                <a:solidFill>
                  <a:srgbClr val="434343"/>
                </a:solidFill>
              </a:rPr>
              <a:t>String       Any</a:t>
            </a:r>
          </a:p>
          <a:p>
            <a:pPr indent="-228600" lvl="0" marL="914400" rtl="0">
              <a:spcBef>
                <a:spcPts val="0"/>
              </a:spcBef>
              <a:buClr>
                <a:srgbClr val="434343"/>
              </a:buClr>
              <a:buChar char="●"/>
            </a:pPr>
            <a:r>
              <a:rPr lang="ru">
                <a:solidFill>
                  <a:srgbClr val="434343"/>
                </a:solidFill>
              </a:rPr>
              <a:t>то выполняется </a:t>
            </a:r>
            <a:r>
              <a:rPr b="1" lang="ru">
                <a:solidFill>
                  <a:srgbClr val="434343"/>
                </a:solidFill>
              </a:rPr>
              <a:t>TheContravariant[String]       OtherContravariant[Any]</a:t>
            </a:r>
          </a:p>
          <a:p>
            <a:pPr indent="457200" lv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p:txBody>
      </p:sp>
      <p:pic>
        <p:nvPicPr>
          <p:cNvPr descr="contraArrows.gif" id="946" name="Shape 946"/>
          <p:cNvPicPr preferRelativeResize="0"/>
          <p:nvPr/>
        </p:nvPicPr>
        <p:blipFill>
          <a:blip r:embed="rId3">
            <a:alphaModFix/>
          </a:blip>
          <a:stretch>
            <a:fillRect/>
          </a:stretch>
        </p:blipFill>
        <p:spPr>
          <a:xfrm>
            <a:off x="2631625" y="1195174"/>
            <a:ext cx="240200" cy="291675"/>
          </a:xfrm>
          <a:prstGeom prst="rect">
            <a:avLst/>
          </a:prstGeom>
          <a:noFill/>
          <a:ln>
            <a:noFill/>
          </a:ln>
        </p:spPr>
      </p:pic>
      <p:pic>
        <p:nvPicPr>
          <p:cNvPr descr="arrow.gif" id="947" name="Shape 947"/>
          <p:cNvPicPr preferRelativeResize="0"/>
          <p:nvPr/>
        </p:nvPicPr>
        <p:blipFill>
          <a:blip r:embed="rId4">
            <a:alphaModFix/>
          </a:blip>
          <a:stretch>
            <a:fillRect/>
          </a:stretch>
        </p:blipFill>
        <p:spPr>
          <a:xfrm>
            <a:off x="2871825" y="2581375"/>
            <a:ext cx="247050" cy="148050"/>
          </a:xfrm>
          <a:prstGeom prst="rect">
            <a:avLst/>
          </a:prstGeom>
          <a:noFill/>
          <a:ln>
            <a:noFill/>
          </a:ln>
        </p:spPr>
      </p:pic>
      <p:pic>
        <p:nvPicPr>
          <p:cNvPr descr="contra.gif" id="948" name="Shape 948"/>
          <p:cNvPicPr preferRelativeResize="0"/>
          <p:nvPr/>
        </p:nvPicPr>
        <p:blipFill>
          <a:blip r:embed="rId5">
            <a:alphaModFix/>
          </a:blip>
          <a:stretch>
            <a:fillRect/>
          </a:stretch>
        </p:blipFill>
        <p:spPr>
          <a:xfrm>
            <a:off x="2060274" y="2789335"/>
            <a:ext cx="247050" cy="148415"/>
          </a:xfrm>
          <a:prstGeom prst="rect">
            <a:avLst/>
          </a:prstGeom>
          <a:noFill/>
          <a:ln>
            <a:noFill/>
          </a:ln>
        </p:spPr>
      </p:pic>
      <p:pic>
        <p:nvPicPr>
          <p:cNvPr descr="arrow.gif" id="949" name="Shape 949"/>
          <p:cNvPicPr preferRelativeResize="0"/>
          <p:nvPr/>
        </p:nvPicPr>
        <p:blipFill>
          <a:blip r:embed="rId4">
            <a:alphaModFix/>
          </a:blip>
          <a:stretch>
            <a:fillRect/>
          </a:stretch>
        </p:blipFill>
        <p:spPr>
          <a:xfrm>
            <a:off x="4824100" y="2989900"/>
            <a:ext cx="247050" cy="14805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53" name="Shape 953"/>
        <p:cNvGrpSpPr/>
        <p:nvPr/>
      </p:nvGrpSpPr>
      <p:grpSpPr>
        <a:xfrm>
          <a:off x="0" y="0"/>
          <a:ext cx="0" cy="0"/>
          <a:chOff x="0" y="0"/>
          <a:chExt cx="0" cy="0"/>
        </a:xfrm>
      </p:grpSpPr>
      <p:sp>
        <p:nvSpPr>
          <p:cNvPr id="954" name="Shape 95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55" name="Shape 955"/>
          <p:cNvSpPr txBox="1"/>
          <p:nvPr/>
        </p:nvSpPr>
        <p:spPr>
          <a:xfrm>
            <a:off x="311700" y="1108600"/>
            <a:ext cx="8520600" cy="14661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Контравариантность</a:t>
            </a:r>
          </a:p>
          <a:p>
            <a:pPr indent="457200" lvl="0" marL="0" rtl="0">
              <a:spcBef>
                <a:spcPts val="0"/>
              </a:spcBef>
              <a:buNone/>
            </a:pPr>
            <a:r>
              <a:rPr lang="ru">
                <a:solidFill>
                  <a:srgbClr val="434343"/>
                </a:solidFill>
              </a:rPr>
              <a:t>Oбещaнный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доходчивое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56" name="Shape 956"/>
          <p:cNvSpPr txBox="1"/>
          <p:nvPr/>
        </p:nvSpPr>
        <p:spPr>
          <a:xfrm>
            <a:off x="311700" y="2719775"/>
            <a:ext cx="5425800" cy="22407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pic>
        <p:nvPicPr>
          <p:cNvPr descr="contraArrows.gif" id="957" name="Shape 957"/>
          <p:cNvPicPr preferRelativeResize="0"/>
          <p:nvPr/>
        </p:nvPicPr>
        <p:blipFill>
          <a:blip r:embed="rId4">
            <a:alphaModFix/>
          </a:blip>
          <a:stretch>
            <a:fillRect/>
          </a:stretch>
        </p:blipFill>
        <p:spPr>
          <a:xfrm>
            <a:off x="2631625" y="1195174"/>
            <a:ext cx="240200" cy="29167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61" name="Shape 961"/>
        <p:cNvGrpSpPr/>
        <p:nvPr/>
      </p:nvGrpSpPr>
      <p:grpSpPr>
        <a:xfrm>
          <a:off x="0" y="0"/>
          <a:ext cx="0" cy="0"/>
          <a:chOff x="0" y="0"/>
          <a:chExt cx="0" cy="0"/>
        </a:xfrm>
      </p:grpSpPr>
      <p:sp>
        <p:nvSpPr>
          <p:cNvPr id="962" name="Shape 96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63" name="Shape 963"/>
          <p:cNvSpPr txBox="1"/>
          <p:nvPr/>
        </p:nvSpPr>
        <p:spPr>
          <a:xfrm>
            <a:off x="311700" y="1108600"/>
            <a:ext cx="8520600" cy="3316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67" name="Shape 967"/>
        <p:cNvGrpSpPr/>
        <p:nvPr/>
      </p:nvGrpSpPr>
      <p:grpSpPr>
        <a:xfrm>
          <a:off x="0" y="0"/>
          <a:ext cx="0" cy="0"/>
          <a:chOff x="0" y="0"/>
          <a:chExt cx="0" cy="0"/>
        </a:xfrm>
      </p:grpSpPr>
      <p:sp>
        <p:nvSpPr>
          <p:cNvPr id="968" name="Shape 96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69" name="Shape 969"/>
          <p:cNvSpPr txBox="1"/>
          <p:nvPr/>
        </p:nvSpPr>
        <p:spPr>
          <a:xfrm>
            <a:off x="311700" y="1063450"/>
            <a:ext cx="8520600" cy="4530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70" name="Shape 970"/>
          <p:cNvSpPr txBox="1"/>
          <p:nvPr/>
        </p:nvSpPr>
        <p:spPr>
          <a:xfrm>
            <a:off x="311700" y="1561725"/>
            <a:ext cx="5425800" cy="3508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74" name="Shape 974"/>
        <p:cNvGrpSpPr/>
        <p:nvPr/>
      </p:nvGrpSpPr>
      <p:grpSpPr>
        <a:xfrm>
          <a:off x="0" y="0"/>
          <a:ext cx="0" cy="0"/>
          <a:chOff x="0" y="0"/>
          <a:chExt cx="0" cy="0"/>
        </a:xfrm>
      </p:grpSpPr>
      <p:sp>
        <p:nvSpPr>
          <p:cNvPr id="975" name="Shape 97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76" name="Shape 976"/>
          <p:cNvSpPr txBox="1"/>
          <p:nvPr/>
        </p:nvSpPr>
        <p:spPr>
          <a:xfrm>
            <a:off x="284225" y="1142925"/>
            <a:ext cx="8520600" cy="3316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80" name="Shape 980"/>
        <p:cNvGrpSpPr/>
        <p:nvPr/>
      </p:nvGrpSpPr>
      <p:grpSpPr>
        <a:xfrm>
          <a:off x="0" y="0"/>
          <a:ext cx="0" cy="0"/>
          <a:chOff x="0" y="0"/>
          <a:chExt cx="0" cy="0"/>
        </a:xfrm>
      </p:grpSpPr>
      <p:sp>
        <p:nvSpPr>
          <p:cNvPr id="981" name="Shape 98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82" name="Shape 982"/>
          <p:cNvSpPr txBox="1"/>
          <p:nvPr/>
        </p:nvSpPr>
        <p:spPr>
          <a:xfrm>
            <a:off x="311700" y="1063450"/>
            <a:ext cx="8520600" cy="453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83" name="Shape 983"/>
          <p:cNvSpPr txBox="1"/>
          <p:nvPr/>
        </p:nvSpPr>
        <p:spPr>
          <a:xfrm>
            <a:off x="311700" y="1454225"/>
            <a:ext cx="5425800" cy="36384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generalListPrepend(str)</a:t>
            </a: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87" name="Shape 987"/>
        <p:cNvGrpSpPr/>
        <p:nvPr/>
      </p:nvGrpSpPr>
      <p:grpSpPr>
        <a:xfrm>
          <a:off x="0" y="0"/>
          <a:ext cx="0" cy="0"/>
          <a:chOff x="0" y="0"/>
          <a:chExt cx="0" cy="0"/>
        </a:xfrm>
      </p:grpSpPr>
      <p:sp>
        <p:nvSpPr>
          <p:cNvPr id="988" name="Shape 98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89" name="Shape 989"/>
          <p:cNvSpPr txBox="1"/>
          <p:nvPr/>
        </p:nvSpPr>
        <p:spPr>
          <a:xfrm>
            <a:off x="311700" y="1108600"/>
            <a:ext cx="8520600" cy="2620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Создайте тест в который поместите выражения, перечисленные ниже. Все выражения должны выполняться без ошибок</a:t>
            </a:r>
          </a:p>
          <a:p>
            <a:pPr lvl="0">
              <a:spcBef>
                <a:spcPts val="0"/>
              </a:spcBef>
              <a:buNone/>
            </a:pPr>
            <a:r>
              <a:rPr b="1" lang="ru" sz="1000">
                <a:solidFill>
                  <a:srgbClr val="434343"/>
                </a:solidFill>
                <a:latin typeface="Verdana"/>
                <a:ea typeface="Verdana"/>
                <a:cs typeface="Verdana"/>
                <a:sym typeface="Verdana"/>
              </a:rPr>
              <a:t>  </a:t>
            </a:r>
          </a:p>
          <a:p>
            <a:pPr lvl="0">
              <a:spcBef>
                <a:spcPts val="0"/>
              </a:spcBef>
              <a:buNone/>
            </a:pP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wrap="square"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wrap="square"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93" name="Shape 993"/>
        <p:cNvGrpSpPr/>
        <p:nvPr/>
      </p:nvGrpSpPr>
      <p:grpSpPr>
        <a:xfrm>
          <a:off x="0" y="0"/>
          <a:ext cx="0" cy="0"/>
          <a:chOff x="0" y="0"/>
          <a:chExt cx="0" cy="0"/>
        </a:xfrm>
      </p:grpSpPr>
      <p:sp>
        <p:nvSpPr>
          <p:cNvPr id="994" name="Shape 99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5" name="Shape 995"/>
          <p:cNvSpPr txBox="1"/>
          <p:nvPr/>
        </p:nvSpPr>
        <p:spPr>
          <a:xfrm>
            <a:off x="311700" y="1032400"/>
            <a:ext cx="8520600" cy="3941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seqBuilder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lang="ru" sz="1000">
                <a:solidFill>
                  <a:srgbClr val="F3F3F3"/>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457200" lvl="0" rtl="0">
              <a:spcBef>
                <a:spcPts val="0"/>
              </a:spcBef>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seqBuilder()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 }</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class </a:t>
            </a:r>
            <a:r>
              <a:rPr lang="ru" sz="1000">
                <a:solidFill>
                  <a:schemeClr val="dk1"/>
                </a:solidFill>
                <a:highlight>
                  <a:srgbClr val="FFFFFF"/>
                </a:highlight>
                <a:latin typeface="Verdana"/>
                <a:ea typeface="Verdana"/>
                <a:cs typeface="Verdana"/>
                <a:sym typeface="Verdana"/>
              </a:rPr>
              <a:t>IntWithTimes(x: Int) { … }   </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99" name="Shape 999"/>
        <p:cNvGrpSpPr/>
        <p:nvPr/>
      </p:nvGrpSpPr>
      <p:grpSpPr>
        <a:xfrm>
          <a:off x="0" y="0"/>
          <a:ext cx="0" cy="0"/>
          <a:chOff x="0" y="0"/>
          <a:chExt cx="0" cy="0"/>
        </a:xfrm>
      </p:grpSpPr>
      <p:sp>
        <p:nvSpPr>
          <p:cNvPr id="1000" name="Shape 100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1" name="Shape 1001"/>
          <p:cNvSpPr txBox="1"/>
          <p:nvPr/>
        </p:nvSpPr>
        <p:spPr>
          <a:xfrm>
            <a:off x="311700" y="1032400"/>
            <a:ext cx="8520600" cy="39414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начинаться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чтобы имплисит был применен, он должен находиться в скоупе. Поместить имплисит в скоуп можно:</a:t>
            </a:r>
          </a:p>
          <a:p>
            <a:pPr indent="-228600" lvl="1" marL="914400" rtl="0">
              <a:spcBef>
                <a:spcPts val="0"/>
              </a:spcBef>
              <a:buClr>
                <a:srgbClr val="434343"/>
              </a:buClr>
              <a:buChar char="○"/>
            </a:pPr>
            <a:r>
              <a:rPr lang="ru">
                <a:solidFill>
                  <a:srgbClr val="434343"/>
                </a:solidFill>
              </a:rPr>
              <a:t>определив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импортировав с помощью ключевого слова import</a:t>
            </a:r>
          </a:p>
          <a:p>
            <a:pPr indent="-228600" lvl="1" marL="914400" rtl="0">
              <a:spcBef>
                <a:spcPts val="0"/>
              </a:spcBef>
              <a:buClr>
                <a:srgbClr val="434343"/>
              </a:buClr>
              <a:buChar char="○"/>
            </a:pPr>
            <a:r>
              <a:rPr lang="ru">
                <a:solidFill>
                  <a:srgbClr val="434343"/>
                </a:solidFill>
              </a:rPr>
              <a:t>определив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05" name="Shape 1005"/>
        <p:cNvGrpSpPr/>
        <p:nvPr/>
      </p:nvGrpSpPr>
      <p:grpSpPr>
        <a:xfrm>
          <a:off x="0" y="0"/>
          <a:ext cx="0" cy="0"/>
          <a:chOff x="0" y="0"/>
          <a:chExt cx="0" cy="0"/>
        </a:xfrm>
      </p:grpSpPr>
      <p:sp>
        <p:nvSpPr>
          <p:cNvPr id="1006" name="Shape 100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7" name="Shape 1007"/>
          <p:cNvSpPr txBox="1"/>
          <p:nvPr/>
        </p:nvSpPr>
        <p:spPr>
          <a:xfrm>
            <a:off x="311700" y="1063350"/>
            <a:ext cx="8520600" cy="3740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библиотечных объектов появились новые методы и свойства.</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11" name="Shape 1011"/>
        <p:cNvGrpSpPr/>
        <p:nvPr/>
      </p:nvGrpSpPr>
      <p:grpSpPr>
        <a:xfrm>
          <a:off x="0" y="0"/>
          <a:ext cx="0" cy="0"/>
          <a:chOff x="0" y="0"/>
          <a:chExt cx="0" cy="0"/>
        </a:xfrm>
      </p:grpSpPr>
      <p:sp>
        <p:nvSpPr>
          <p:cNvPr id="1012" name="Shape 101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3" name="Shape 1013"/>
          <p:cNvSpPr txBox="1"/>
          <p:nvPr/>
        </p:nvSpPr>
        <p:spPr>
          <a:xfrm>
            <a:off x="311700" y="1108600"/>
            <a:ext cx="8520600" cy="2620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1014" name="Shape 1014"/>
          <p:cNvSpPr txBox="1"/>
          <p:nvPr/>
        </p:nvSpPr>
        <p:spPr>
          <a:xfrm>
            <a:off x="311700" y="1963600"/>
            <a:ext cx="6919800" cy="14598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18" name="Shape 1018"/>
        <p:cNvGrpSpPr/>
        <p:nvPr/>
      </p:nvGrpSpPr>
      <p:grpSpPr>
        <a:xfrm>
          <a:off x="0" y="0"/>
          <a:ext cx="0" cy="0"/>
          <a:chOff x="0" y="0"/>
          <a:chExt cx="0" cy="0"/>
        </a:xfrm>
      </p:grpSpPr>
      <p:sp>
        <p:nvSpPr>
          <p:cNvPr id="1019" name="Shape 101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0" name="Shape 1020"/>
          <p:cNvSpPr txBox="1"/>
          <p:nvPr/>
        </p:nvSpPr>
        <p:spPr>
          <a:xfrm>
            <a:off x="311700" y="1108600"/>
            <a:ext cx="8520600" cy="2620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 parameters (ImP)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1021" name="Shape 1021"/>
          <p:cNvSpPr txBox="1"/>
          <p:nvPr/>
        </p:nvSpPr>
        <p:spPr>
          <a:xfrm>
            <a:off x="311700" y="2139025"/>
            <a:ext cx="6919800" cy="1369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25" name="Shape 1025"/>
        <p:cNvGrpSpPr/>
        <p:nvPr/>
      </p:nvGrpSpPr>
      <p:grpSpPr>
        <a:xfrm>
          <a:off x="0" y="0"/>
          <a:ext cx="0" cy="0"/>
          <a:chOff x="0" y="0"/>
          <a:chExt cx="0" cy="0"/>
        </a:xfrm>
      </p:grpSpPr>
      <p:sp>
        <p:nvSpPr>
          <p:cNvPr id="1026" name="Shape 102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7" name="Shape 1027"/>
          <p:cNvSpPr txBox="1"/>
          <p:nvPr/>
        </p:nvSpPr>
        <p:spPr>
          <a:xfrm>
            <a:off x="311700" y="1108600"/>
            <a:ext cx="8520600" cy="3468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Implicit context boun</a:t>
            </a:r>
            <a:r>
              <a:rPr lang="ru" sz="1800">
                <a:solidFill>
                  <a:srgbClr val="434343"/>
                </a:solidFill>
              </a:rPr>
              <a:t>ds (IC) </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недоступен явно в теле функции. Для того, чтобы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1" name="Shape 1031"/>
        <p:cNvGrpSpPr/>
        <p:nvPr/>
      </p:nvGrpSpPr>
      <p:grpSpPr>
        <a:xfrm>
          <a:off x="0" y="0"/>
          <a:ext cx="0" cy="0"/>
          <a:chOff x="0" y="0"/>
          <a:chExt cx="0" cy="0"/>
        </a:xfrm>
      </p:grpSpPr>
      <p:sp>
        <p:nvSpPr>
          <p:cNvPr id="1032" name="Shape 103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33" name="Shape 1033"/>
          <p:cNvSpPr txBox="1"/>
          <p:nvPr/>
        </p:nvSpPr>
        <p:spPr>
          <a:xfrm>
            <a:off x="311700" y="1108600"/>
            <a:ext cx="8520600" cy="5097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Implicit context bounds (IC)</a:t>
            </a:r>
          </a:p>
          <a:p>
            <a:pPr lvl="0" rtl="0">
              <a:spcBef>
                <a:spcPts val="0"/>
              </a:spcBef>
              <a:buNone/>
            </a:pPr>
            <a:r>
              <a:rPr lang="ru">
                <a:solidFill>
                  <a:srgbClr val="434343"/>
                </a:solidFill>
              </a:rPr>
              <a:t>	</a:t>
            </a:r>
          </a:p>
        </p:txBody>
      </p:sp>
      <p:sp>
        <p:nvSpPr>
          <p:cNvPr id="1034" name="Shape 1034"/>
          <p:cNvSpPr txBox="1"/>
          <p:nvPr/>
        </p:nvSpPr>
        <p:spPr>
          <a:xfrm>
            <a:off x="311700" y="1618300"/>
            <a:ext cx="6919800" cy="30555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8" name="Shape 1038"/>
        <p:cNvGrpSpPr/>
        <p:nvPr/>
      </p:nvGrpSpPr>
      <p:grpSpPr>
        <a:xfrm>
          <a:off x="0" y="0"/>
          <a:ext cx="0" cy="0"/>
          <a:chOff x="0" y="0"/>
          <a:chExt cx="0" cy="0"/>
        </a:xfrm>
      </p:grpSpPr>
      <p:sp>
        <p:nvSpPr>
          <p:cNvPr id="1039" name="Shape 103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40" name="Shape 1040"/>
          <p:cNvSpPr txBox="1"/>
          <p:nvPr/>
        </p:nvSpPr>
        <p:spPr>
          <a:xfrm>
            <a:off x="311700" y="1023725"/>
            <a:ext cx="8520600" cy="3468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приводить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 (add). В примере к этому типу классов приводится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44" name="Shape 1044"/>
        <p:cNvGrpSpPr/>
        <p:nvPr/>
      </p:nvGrpSpPr>
      <p:grpSpPr>
        <a:xfrm>
          <a:off x="0" y="0"/>
          <a:ext cx="0" cy="0"/>
          <a:chOff x="0" y="0"/>
          <a:chExt cx="0" cy="0"/>
        </a:xfrm>
      </p:grpSpPr>
      <p:sp>
        <p:nvSpPr>
          <p:cNvPr id="1045" name="Shape 104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46" name="Shape 1046"/>
          <p:cNvSpPr txBox="1"/>
          <p:nvPr/>
        </p:nvSpPr>
        <p:spPr>
          <a:xfrm>
            <a:off x="311700" y="1108600"/>
            <a:ext cx="8520600" cy="509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47" name="Shape 1047"/>
          <p:cNvSpPr txBox="1"/>
          <p:nvPr/>
        </p:nvSpPr>
        <p:spPr>
          <a:xfrm>
            <a:off x="311700" y="1618300"/>
            <a:ext cx="6919800" cy="28914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51" name="Shape 1051"/>
        <p:cNvGrpSpPr/>
        <p:nvPr/>
      </p:nvGrpSpPr>
      <p:grpSpPr>
        <a:xfrm>
          <a:off x="0" y="0"/>
          <a:ext cx="0" cy="0"/>
          <a:chOff x="0" y="0"/>
          <a:chExt cx="0" cy="0"/>
        </a:xfrm>
      </p:grpSpPr>
      <p:sp>
        <p:nvSpPr>
          <p:cNvPr id="1052" name="Shape 105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53" name="Shape 1053"/>
          <p:cNvSpPr txBox="1"/>
          <p:nvPr/>
        </p:nvSpPr>
        <p:spPr>
          <a:xfrm>
            <a:off x="311700" y="1108600"/>
            <a:ext cx="8520600" cy="3548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чтобы имплиситное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wrap="square"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57" name="Shape 1057"/>
        <p:cNvGrpSpPr/>
        <p:nvPr/>
      </p:nvGrpSpPr>
      <p:grpSpPr>
        <a:xfrm>
          <a:off x="0" y="0"/>
          <a:ext cx="0" cy="0"/>
          <a:chOff x="0" y="0"/>
          <a:chExt cx="0" cy="0"/>
        </a:xfrm>
      </p:grpSpPr>
      <p:sp>
        <p:nvSpPr>
          <p:cNvPr id="1058" name="Shape 105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59" name="Shape 1059"/>
          <p:cNvSpPr txBox="1"/>
          <p:nvPr/>
        </p:nvSpPr>
        <p:spPr>
          <a:xfrm>
            <a:off x="311700" y="1108600"/>
            <a:ext cx="8520600" cy="509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Цепочки имплиситов, пример из scala FAQ</a:t>
            </a:r>
          </a:p>
        </p:txBody>
      </p:sp>
      <p:sp>
        <p:nvSpPr>
          <p:cNvPr id="1060" name="Shape 1060"/>
          <p:cNvSpPr txBox="1"/>
          <p:nvPr/>
        </p:nvSpPr>
        <p:spPr>
          <a:xfrm>
            <a:off x="311700" y="1618300"/>
            <a:ext cx="6919800" cy="28350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64" name="Shape 1064"/>
        <p:cNvGrpSpPr/>
        <p:nvPr/>
      </p:nvGrpSpPr>
      <p:grpSpPr>
        <a:xfrm>
          <a:off x="0" y="0"/>
          <a:ext cx="0" cy="0"/>
          <a:chOff x="0" y="0"/>
          <a:chExt cx="0" cy="0"/>
        </a:xfrm>
      </p:grpSpPr>
      <p:sp>
        <p:nvSpPr>
          <p:cNvPr id="1065" name="Shape 106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1066" name="Shape 1066"/>
          <p:cNvSpPr txBox="1"/>
          <p:nvPr/>
        </p:nvSpPr>
        <p:spPr>
          <a:xfrm>
            <a:off x="311700" y="1108600"/>
            <a:ext cx="8520600" cy="832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70" name="Shape 1070"/>
        <p:cNvGrpSpPr/>
        <p:nvPr/>
      </p:nvGrpSpPr>
      <p:grpSpPr>
        <a:xfrm>
          <a:off x="0" y="0"/>
          <a:ext cx="0" cy="0"/>
          <a:chOff x="0" y="0"/>
          <a:chExt cx="0" cy="0"/>
        </a:xfrm>
      </p:grpSpPr>
      <p:sp>
        <p:nvSpPr>
          <p:cNvPr id="1071" name="Shape 107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72" name="Shape 1072"/>
          <p:cNvSpPr txBox="1"/>
          <p:nvPr/>
        </p:nvSpPr>
        <p:spPr>
          <a:xfrm>
            <a:off x="311700" y="1055025"/>
            <a:ext cx="8520600" cy="36783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Для начала дадим определение, что такое строгое вычисление (strict evaluation, eager evaluation) </a:t>
            </a:r>
          </a:p>
          <a:p>
            <a:pPr lvl="0" rtl="0">
              <a:spcBef>
                <a:spcPts val="0"/>
              </a:spcBef>
              <a:buNone/>
            </a:pPr>
            <a:r>
              <a:rPr lang="ru">
                <a:solidFill>
                  <a:srgbClr val="434343"/>
                </a:solidFill>
              </a:rPr>
              <a:t>	</a:t>
            </a:r>
            <a:r>
              <a:rPr b="1" lang="ru">
                <a:solidFill>
                  <a:srgbClr val="434343"/>
                </a:solidFill>
              </a:rPr>
              <a:t>Строгое вычисление</a:t>
            </a:r>
            <a:r>
              <a:rPr lang="ru">
                <a:solidFill>
                  <a:srgbClr val="434343"/>
                </a:solidFill>
              </a:rPr>
              <a:t> - это вычисление, которое происходит в момент, когда оно связывается с переменной.</a:t>
            </a:r>
          </a:p>
          <a:p>
            <a:pPr lvl="0" rtl="0">
              <a:spcBef>
                <a:spcPts val="0"/>
              </a:spcBef>
              <a:buNone/>
            </a:pPr>
            <a:r>
              <a:rPr lang="ru">
                <a:solidFill>
                  <a:srgbClr val="434343"/>
                </a:solidFill>
              </a:rPr>
              <a:t>	</a:t>
            </a:r>
            <a:r>
              <a:rPr b="1" lang="ru">
                <a:solidFill>
                  <a:srgbClr val="434343"/>
                </a:solidFill>
              </a:rPr>
              <a:t>Нестрогое вычисление</a:t>
            </a:r>
            <a:r>
              <a:rPr lang="ru">
                <a:solidFill>
                  <a:srgbClr val="434343"/>
                </a:solidFill>
              </a:rPr>
              <a:t> - это, соответственно, любое вычисление, которое так или иначе отложено по отношению к связи с переменной. </a:t>
            </a:r>
          </a:p>
          <a:p>
            <a:pPr lvl="0" rtl="0">
              <a:spcBef>
                <a:spcPts val="0"/>
              </a:spcBef>
              <a:buNone/>
            </a:pPr>
            <a:r>
              <a:t/>
            </a:r>
            <a:endParaRPr>
              <a:solidFill>
                <a:srgbClr val="434343"/>
              </a:solidFill>
            </a:endParaRPr>
          </a:p>
          <a:p>
            <a:pPr lvl="0" rtl="0">
              <a:spcBef>
                <a:spcPts val="0"/>
              </a:spcBef>
              <a:buNone/>
            </a:pPr>
            <a:r>
              <a:rPr lang="ru">
                <a:solidFill>
                  <a:srgbClr val="434343"/>
                </a:solidFill>
              </a:rPr>
              <a:t>Нестрогость в скале:</a:t>
            </a:r>
          </a:p>
          <a:p>
            <a:pPr indent="-228600" lvl="0" marL="457200" rtl="0">
              <a:spcBef>
                <a:spcPts val="0"/>
              </a:spcBef>
              <a:buClr>
                <a:srgbClr val="434343"/>
              </a:buClr>
              <a:buChar char="●"/>
            </a:pPr>
            <a:r>
              <a:rPr lang="ru">
                <a:solidFill>
                  <a:srgbClr val="434343"/>
                </a:solidFill>
              </a:rPr>
              <a:t>базовые механизмы:</a:t>
            </a:r>
          </a:p>
          <a:p>
            <a:pPr indent="-228600" lvl="1" marL="914400" rtl="0">
              <a:spcBef>
                <a:spcPts val="0"/>
              </a:spcBef>
              <a:buClr>
                <a:srgbClr val="434343"/>
              </a:buClr>
              <a:buChar char="○"/>
            </a:pPr>
            <a:r>
              <a:rPr lang="ru">
                <a:solidFill>
                  <a:srgbClr val="434343"/>
                </a:solidFill>
              </a:rPr>
              <a:t>логические операторы </a:t>
            </a:r>
            <a:r>
              <a:rPr b="1" lang="ru">
                <a:solidFill>
                  <a:srgbClr val="434343"/>
                </a:solidFill>
              </a:rPr>
              <a:t>&amp;&amp;</a:t>
            </a:r>
            <a:r>
              <a:rPr lang="ru">
                <a:solidFill>
                  <a:srgbClr val="434343"/>
                </a:solidFill>
              </a:rPr>
              <a:t>, </a:t>
            </a:r>
            <a:r>
              <a:rPr lang="ru"/>
              <a:t>||</a:t>
            </a:r>
            <a:r>
              <a:rPr lang="ru">
                <a:solidFill>
                  <a:srgbClr val="434343"/>
                </a:solidFill>
              </a:rPr>
              <a:t> </a:t>
            </a:r>
          </a:p>
          <a:p>
            <a:pPr indent="-228600" lvl="1" marL="914400" rtl="0">
              <a:spcBef>
                <a:spcPts val="0"/>
              </a:spcBef>
              <a:buClr>
                <a:srgbClr val="434343"/>
              </a:buClr>
              <a:buChar char="○"/>
            </a:pPr>
            <a:r>
              <a:rPr b="1" lang="ru">
                <a:solidFill>
                  <a:srgbClr val="434343"/>
                </a:solidFill>
              </a:rPr>
              <a:t>lazy val - </a:t>
            </a:r>
            <a:r>
              <a:rPr lang="ru">
                <a:solidFill>
                  <a:srgbClr val="434343"/>
                </a:solidFill>
              </a:rPr>
              <a:t>вычисление по необходимости</a:t>
            </a:r>
          </a:p>
          <a:p>
            <a:pPr indent="-228600" lvl="1" marL="914400" rtl="0">
              <a:spcBef>
                <a:spcPts val="0"/>
              </a:spcBef>
              <a:buClr>
                <a:srgbClr val="434343"/>
              </a:buClr>
              <a:buChar char="○"/>
            </a:pPr>
            <a:r>
              <a:rPr b="1" lang="ru">
                <a:solidFill>
                  <a:srgbClr val="434343"/>
                </a:solidFill>
              </a:rPr>
              <a:t>prm: =&gt; {...} - </a:t>
            </a:r>
            <a:r>
              <a:rPr lang="ru">
                <a:solidFill>
                  <a:srgbClr val="434343"/>
                </a:solidFill>
              </a:rPr>
              <a:t>передача по имени</a:t>
            </a:r>
          </a:p>
          <a:p>
            <a:pPr indent="-228600" lvl="0" marL="457200" rtl="0">
              <a:spcBef>
                <a:spcPts val="0"/>
              </a:spcBef>
              <a:buClr>
                <a:srgbClr val="434343"/>
              </a:buClr>
              <a:buChar char="●"/>
            </a:pPr>
            <a:r>
              <a:rPr lang="ru">
                <a:solidFill>
                  <a:srgbClr val="434343"/>
                </a:solidFill>
              </a:rPr>
              <a:t>производные механизмы:</a:t>
            </a:r>
          </a:p>
          <a:p>
            <a:pPr indent="-228600" lvl="1" marL="914400" rtl="0">
              <a:spcBef>
                <a:spcPts val="0"/>
              </a:spcBef>
              <a:buClr>
                <a:srgbClr val="434343"/>
              </a:buClr>
              <a:buChar char="○"/>
            </a:pPr>
            <a:r>
              <a:rPr b="1" lang="ru">
                <a:solidFill>
                  <a:srgbClr val="434343"/>
                </a:solidFill>
              </a:rPr>
              <a:t>Stream</a:t>
            </a:r>
            <a:r>
              <a:rPr lang="ru">
                <a:solidFill>
                  <a:srgbClr val="434343"/>
                </a:solidFill>
              </a:rPr>
              <a:t> - потенциально бесконечные последовательности значений</a:t>
            </a:r>
          </a:p>
          <a:p>
            <a:pPr indent="-228600" lvl="1" marL="914400" rtl="0">
              <a:spcBef>
                <a:spcPts val="0"/>
              </a:spcBef>
              <a:buClr>
                <a:srgbClr val="434343"/>
              </a:buClr>
              <a:buChar char="○"/>
            </a:pPr>
            <a:r>
              <a:rPr b="1" lang="ru">
                <a:solidFill>
                  <a:srgbClr val="434343"/>
                </a:solidFill>
              </a:rPr>
              <a:t>View</a:t>
            </a:r>
            <a:r>
              <a:rPr lang="ru">
                <a:solidFill>
                  <a:srgbClr val="434343"/>
                </a:solidFill>
              </a:rPr>
              <a:t> - коллекция, функции которой вместо строго вычисления значений для элементов коллекции возвращают новый view. Таким образом, эффекты, которые должны быть применены к элементам коллекции, композируются. Они будут применены только в момент получения конкретного значения.</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76" name="Shape 1076"/>
        <p:cNvGrpSpPr/>
        <p:nvPr/>
      </p:nvGrpSpPr>
      <p:grpSpPr>
        <a:xfrm>
          <a:off x="0" y="0"/>
          <a:ext cx="0" cy="0"/>
          <a:chOff x="0" y="0"/>
          <a:chExt cx="0" cy="0"/>
        </a:xfrm>
      </p:grpSpPr>
      <p:sp>
        <p:nvSpPr>
          <p:cNvPr id="1077" name="Shape 107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78" name="Shape 1078"/>
          <p:cNvSpPr txBox="1"/>
          <p:nvPr/>
        </p:nvSpPr>
        <p:spPr>
          <a:xfrm>
            <a:off x="311700" y="1108600"/>
            <a:ext cx="8520600" cy="1481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View</a:t>
            </a:r>
          </a:p>
          <a:p>
            <a:pPr indent="457200" lvl="0" rtl="0">
              <a:spcBef>
                <a:spcPts val="0"/>
              </a:spcBef>
              <a:buNone/>
            </a:pPr>
            <a:r>
              <a:rPr lang="ru">
                <a:solidFill>
                  <a:srgbClr val="434343"/>
                </a:solidFill>
              </a:rPr>
              <a:t>Идея view состоит в том, чтобы отложить все модификации элементов до момента получения этих элементов из коллекции. Для этого вместо применения какой-либо функции возвращается новый объект view, который содержит в себе информацию о функции, которую нужно вызвать.</a:t>
            </a:r>
          </a:p>
          <a:p>
            <a:pPr indent="457200" lvl="0" rtl="0">
              <a:spcBef>
                <a:spcPts val="0"/>
              </a:spcBef>
              <a:buNone/>
            </a:pPr>
            <a:r>
              <a:rPr lang="ru">
                <a:solidFill>
                  <a:srgbClr val="434343"/>
                </a:solidFill>
              </a:rPr>
              <a:t>View существуют для всех Traversable коллекций.</a:t>
            </a:r>
          </a:p>
          <a:p>
            <a:pPr indent="457200" lvl="0" rtl="0">
              <a:spcBef>
                <a:spcPts val="0"/>
              </a:spcBef>
              <a:buNone/>
            </a:pPr>
            <a:r>
              <a:rPr lang="ru">
                <a:solidFill>
                  <a:srgbClr val="434343"/>
                </a:solidFill>
              </a:rPr>
              <a:t>Для того, чтобы получить view, у объекта достаточно вызвать метод view:</a:t>
            </a:r>
          </a:p>
          <a:p>
            <a:pPr indent="457200" lvl="0" rtl="0">
              <a:spcBef>
                <a:spcPts val="0"/>
              </a:spcBef>
              <a:buNone/>
            </a:pPr>
            <a:r>
              <a:t/>
            </a:r>
            <a:endParaRPr>
              <a:solidFill>
                <a:srgbClr val="434343"/>
              </a:solidFill>
            </a:endParaRPr>
          </a:p>
          <a:p>
            <a:pPr lvl="0" rtl="0">
              <a:spcBef>
                <a:spcPts val="0"/>
              </a:spcBef>
              <a:buNone/>
            </a:pPr>
            <a:r>
              <a:rPr lang="ru" sz="1800">
                <a:solidFill>
                  <a:srgbClr val="434343"/>
                </a:solidFill>
              </a:rPr>
              <a:t>	</a:t>
            </a:r>
          </a:p>
        </p:txBody>
      </p:sp>
      <p:sp>
        <p:nvSpPr>
          <p:cNvPr id="1079" name="Shape 1079"/>
          <p:cNvSpPr txBox="1"/>
          <p:nvPr/>
        </p:nvSpPr>
        <p:spPr>
          <a:xfrm>
            <a:off x="311700" y="2542075"/>
            <a:ext cx="6919800" cy="25035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Traversable view есть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arrView = a.view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 </a:t>
            </a:r>
            <a:r>
              <a:rPr i="1" lang="ru" sz="1000">
                <a:solidFill>
                  <a:schemeClr val="dk1"/>
                </a:solidFill>
                <a:highlight>
                  <a:srgbClr val="FFFFFF"/>
                </a:highlight>
                <a:latin typeface="Verdana"/>
                <a:ea typeface="Verdana"/>
                <a:cs typeface="Verdana"/>
                <a:sym typeface="Verdana"/>
              </a:rPr>
              <a:t>Option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optView = o.view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 </a:t>
            </a:r>
            <a:r>
              <a:rPr i="1" lang="ru" sz="1000">
                <a:solidFill>
                  <a:srgbClr val="660E7A"/>
                </a:solidFill>
                <a:highlight>
                  <a:srgbClr val="FFFFFF"/>
                </a:highlight>
                <a:latin typeface="Verdana"/>
                <a:ea typeface="Verdana"/>
                <a:cs typeface="Verdana"/>
                <a:sym typeface="Verdana"/>
              </a:rPr>
              <a:t>Map</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 = m.view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не Traversable контейнеров view может не быть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 </a:t>
            </a:r>
            <a:r>
              <a:rPr i="1" lang="ru" sz="1000">
                <a:solidFill>
                  <a:schemeClr val="dk1"/>
                </a:solidFill>
                <a:highlight>
                  <a:srgbClr val="FFFFFF"/>
                </a:highlight>
                <a:latin typeface="Verdana"/>
                <a:ea typeface="Verdana"/>
                <a:cs typeface="Verdana"/>
                <a:sym typeface="Verdana"/>
              </a:rPr>
              <a:t>Try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t.view</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83" name="Shape 1083"/>
        <p:cNvGrpSpPr/>
        <p:nvPr/>
      </p:nvGrpSpPr>
      <p:grpSpPr>
        <a:xfrm>
          <a:off x="0" y="0"/>
          <a:ext cx="0" cy="0"/>
          <a:chOff x="0" y="0"/>
          <a:chExt cx="0" cy="0"/>
        </a:xfrm>
      </p:grpSpPr>
      <p:sp>
        <p:nvSpPr>
          <p:cNvPr id="1084" name="Shape 108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85" name="Shape 1085"/>
          <p:cNvSpPr txBox="1"/>
          <p:nvPr/>
        </p:nvSpPr>
        <p:spPr>
          <a:xfrm>
            <a:off x="311700" y="1108600"/>
            <a:ext cx="8520600" cy="1100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View</a:t>
            </a:r>
          </a:p>
          <a:p>
            <a:pPr lvl="0" rtl="0">
              <a:spcBef>
                <a:spcPts val="0"/>
              </a:spcBef>
              <a:buNone/>
            </a:pPr>
            <a:r>
              <a:rPr lang="ru">
                <a:solidFill>
                  <a:srgbClr val="434343"/>
                </a:solidFill>
              </a:rPr>
              <a:t>	Для того, чтобы вычислить все значения во view, можно использовать метод </a:t>
            </a:r>
            <a:r>
              <a:rPr b="1" lang="ru">
                <a:solidFill>
                  <a:srgbClr val="434343"/>
                </a:solidFill>
              </a:rPr>
              <a:t>force, </a:t>
            </a:r>
            <a:r>
              <a:rPr lang="ru">
                <a:solidFill>
                  <a:srgbClr val="434343"/>
                </a:solidFill>
              </a:rPr>
              <a:t>который вернет преобразованную коллекцию исходного типа.</a:t>
            </a:r>
          </a:p>
          <a:p>
            <a:pPr lvl="0" rtl="0">
              <a:spcBef>
                <a:spcPts val="0"/>
              </a:spcBef>
              <a:buNone/>
            </a:pPr>
            <a:r>
              <a:rPr lang="ru">
                <a:solidFill>
                  <a:srgbClr val="434343"/>
                </a:solidFill>
              </a:rPr>
              <a:t>	Рассмотрим особенности реализации конкретного view - Mapped</a:t>
            </a:r>
          </a:p>
        </p:txBody>
      </p:sp>
      <p:sp>
        <p:nvSpPr>
          <p:cNvPr id="1086" name="Shape 1086"/>
          <p:cNvSpPr txBox="1"/>
          <p:nvPr/>
        </p:nvSpPr>
        <p:spPr>
          <a:xfrm>
            <a:off x="311700" y="2262800"/>
            <a:ext cx="6919800" cy="27618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mapping </a:t>
            </a:r>
            <a:r>
              <a:rPr lang="ru" sz="1000">
                <a:solidFill>
                  <a:schemeClr val="dk1"/>
                </a:solidFill>
                <a:highlight>
                  <a:srgbClr val="FFFFFF"/>
                </a:highlight>
                <a:latin typeface="Verdana"/>
                <a:ea typeface="Verdana"/>
                <a:cs typeface="Verdana"/>
                <a:sym typeface="Verdana"/>
              </a:rPr>
              <a:t>= mapFunction }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AbstractTransformed[B]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Mapped[B]</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in SeqViewLike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super</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length = self.length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apply(idx: Int):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 mapping(self(idx))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 TraversableViewLike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mapping: A =&gt; </a:t>
            </a:r>
            <a:r>
              <a:rPr lang="ru" sz="1000">
                <a:solidFill>
                  <a:srgbClr val="20999D"/>
                </a:solidFill>
                <a:highlight>
                  <a:srgbClr val="FFFFFF"/>
                </a:highlight>
                <a:latin typeface="Verdana"/>
                <a:ea typeface="Verdana"/>
                <a:cs typeface="Verdana"/>
                <a:sym typeface="Verdana"/>
              </a:rPr>
              <a:t>B</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foreach[</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(x &lt;- self)</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f(mapping(x))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override 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viewIdentifier = </a:t>
            </a:r>
            <a:r>
              <a:rPr b="1" lang="ru" sz="1000">
                <a:solidFill>
                  <a:srgbClr val="008000"/>
                </a:solidFill>
                <a:highlight>
                  <a:srgbClr val="FFFFFF"/>
                </a:highlight>
                <a:latin typeface="Verdana"/>
                <a:ea typeface="Verdana"/>
                <a:cs typeface="Verdana"/>
                <a:sym typeface="Verdana"/>
              </a:rPr>
              <a:t>"M"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92" name="Shape 1092"/>
          <p:cNvSpPr txBox="1"/>
          <p:nvPr/>
        </p:nvSpPr>
        <p:spPr>
          <a:xfrm>
            <a:off x="311700" y="1108600"/>
            <a:ext cx="8520600" cy="832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	</a:t>
            </a:r>
            <a:r>
              <a:rPr b="1" lang="ru">
                <a:solidFill>
                  <a:srgbClr val="434343"/>
                </a:solidFill>
              </a:rPr>
              <a:t>lectures.eval.LazySchedulerView</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rPr lang="ru">
                <a:solidFill>
                  <a:schemeClr val="dk2"/>
                </a:solidFill>
              </a:rPr>
              <a:t> </a:t>
            </a:r>
          </a:p>
        </p:txBody>
      </p:sp>
      <p:sp>
        <p:nvSpPr>
          <p:cNvPr id="1098" name="Shape 1098"/>
          <p:cNvSpPr txBox="1"/>
          <p:nvPr/>
        </p:nvSpPr>
        <p:spPr>
          <a:xfrm>
            <a:off x="311700" y="1108600"/>
            <a:ext cx="8520600" cy="36783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отличие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значениями,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02" name="Shape 1102"/>
        <p:cNvGrpSpPr/>
        <p:nvPr/>
      </p:nvGrpSpPr>
      <p:grpSpPr>
        <a:xfrm>
          <a:off x="0" y="0"/>
          <a:ext cx="0" cy="0"/>
          <a:chOff x="0" y="0"/>
          <a:chExt cx="0" cy="0"/>
        </a:xfrm>
      </p:grpSpPr>
      <p:sp>
        <p:nvSpPr>
          <p:cNvPr id="1103" name="Shape 110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104" name="Shape 1104"/>
          <p:cNvSpPr txBox="1"/>
          <p:nvPr/>
        </p:nvSpPr>
        <p:spPr>
          <a:xfrm>
            <a:off x="311700" y="1108600"/>
            <a:ext cx="8520600" cy="509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Streams</a:t>
            </a:r>
          </a:p>
        </p:txBody>
      </p:sp>
      <p:sp>
        <p:nvSpPr>
          <p:cNvPr id="1105" name="Shape 1105"/>
          <p:cNvSpPr txBox="1"/>
          <p:nvPr/>
        </p:nvSpPr>
        <p:spPr>
          <a:xfrm>
            <a:off x="311700" y="1618300"/>
            <a:ext cx="6919800" cy="26187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09" name="Shape 1109"/>
        <p:cNvGrpSpPr/>
        <p:nvPr/>
      </p:nvGrpSpPr>
      <p:grpSpPr>
        <a:xfrm>
          <a:off x="0" y="0"/>
          <a:ext cx="0" cy="0"/>
          <a:chOff x="0" y="0"/>
          <a:chExt cx="0" cy="0"/>
        </a:xfrm>
      </p:grpSpPr>
      <p:sp>
        <p:nvSpPr>
          <p:cNvPr id="1110" name="Shape 111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111" name="Shape 1111"/>
          <p:cNvSpPr txBox="1"/>
          <p:nvPr/>
        </p:nvSpPr>
        <p:spPr>
          <a:xfrm>
            <a:off x="311700" y="1108600"/>
            <a:ext cx="8520600" cy="1262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12" name="Shape 1112"/>
          <p:cNvSpPr txBox="1"/>
          <p:nvPr/>
        </p:nvSpPr>
        <p:spPr>
          <a:xfrm>
            <a:off x="311700" y="2485000"/>
            <a:ext cx="6919800" cy="15021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113" name="Shape 1113"/>
          <p:cNvSpPr txBox="1"/>
          <p:nvPr/>
        </p:nvSpPr>
        <p:spPr>
          <a:xfrm>
            <a:off x="311700" y="4027450"/>
            <a:ext cx="8520600" cy="1052100"/>
          </a:xfrm>
          <a:prstGeom prst="rect">
            <a:avLst/>
          </a:prstGeom>
          <a:noFill/>
          <a:ln>
            <a:noFill/>
          </a:ln>
        </p:spPr>
        <p:txBody>
          <a:bodyPr anchorCtr="0" anchor="t" bIns="91425" lIns="91425" rIns="91425" wrap="square"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17" name="Shape 1117"/>
        <p:cNvGrpSpPr/>
        <p:nvPr/>
      </p:nvGrpSpPr>
      <p:grpSpPr>
        <a:xfrm>
          <a:off x="0" y="0"/>
          <a:ext cx="0" cy="0"/>
          <a:chOff x="0" y="0"/>
          <a:chExt cx="0" cy="0"/>
        </a:xfrm>
      </p:grpSpPr>
      <p:sp>
        <p:nvSpPr>
          <p:cNvPr id="1118" name="Shape 111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Dependent types</a:t>
            </a:r>
          </a:p>
        </p:txBody>
      </p:sp>
      <p:sp>
        <p:nvSpPr>
          <p:cNvPr id="1119" name="Shape 1119"/>
          <p:cNvSpPr txBox="1"/>
          <p:nvPr/>
        </p:nvSpPr>
        <p:spPr>
          <a:xfrm>
            <a:off x="311700" y="1108600"/>
            <a:ext cx="8487600" cy="2326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объекта внешнего класса будет определен свой внутренний тип, не равный типу в других объектах.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wrap="square"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23" name="Shape 1123"/>
        <p:cNvGrpSpPr/>
        <p:nvPr/>
      </p:nvGrpSpPr>
      <p:grpSpPr>
        <a:xfrm>
          <a:off x="0" y="0"/>
          <a:ext cx="0" cy="0"/>
          <a:chOff x="0" y="0"/>
          <a:chExt cx="0" cy="0"/>
        </a:xfrm>
      </p:grpSpPr>
      <p:sp>
        <p:nvSpPr>
          <p:cNvPr id="1124" name="Shape 112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Dependent types</a:t>
            </a:r>
            <a:r>
              <a:rPr lang="ru">
                <a:solidFill>
                  <a:schemeClr val="dk2"/>
                </a:solidFill>
              </a:rPr>
              <a:t> </a:t>
            </a:r>
          </a:p>
        </p:txBody>
      </p:sp>
      <p:sp>
        <p:nvSpPr>
          <p:cNvPr id="1125" name="Shape 1125"/>
          <p:cNvSpPr txBox="1"/>
          <p:nvPr/>
        </p:nvSpPr>
        <p:spPr>
          <a:xfrm>
            <a:off x="311700" y="1021425"/>
            <a:ext cx="8520600" cy="509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Path dependent types</a:t>
            </a:r>
          </a:p>
        </p:txBody>
      </p:sp>
      <p:sp>
        <p:nvSpPr>
          <p:cNvPr id="1126" name="Shape 1126"/>
          <p:cNvSpPr txBox="1"/>
          <p:nvPr/>
        </p:nvSpPr>
        <p:spPr>
          <a:xfrm>
            <a:off x="311700" y="1396450"/>
            <a:ext cx="6919800" cy="36402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due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30" name="Shape 1130"/>
        <p:cNvGrpSpPr/>
        <p:nvPr/>
      </p:nvGrpSpPr>
      <p:grpSpPr>
        <a:xfrm>
          <a:off x="0" y="0"/>
          <a:ext cx="0" cy="0"/>
          <a:chOff x="0" y="0"/>
          <a:chExt cx="0" cy="0"/>
        </a:xfrm>
      </p:grpSpPr>
      <p:sp>
        <p:nvSpPr>
          <p:cNvPr id="1131" name="Shape 113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32" name="Shape 1132"/>
          <p:cNvSpPr txBox="1"/>
          <p:nvPr/>
        </p:nvSpPr>
        <p:spPr>
          <a:xfrm>
            <a:off x="311700" y="1085350"/>
            <a:ext cx="8520600" cy="35376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a:t>
            </a:r>
            <a:r>
              <a:rPr b="1" lang="ru">
                <a:solidFill>
                  <a:srgbClr val="434343"/>
                </a:solidFill>
              </a:rPr>
              <a:t>volatile</a:t>
            </a:r>
            <a:r>
              <a:rPr lang="ru">
                <a:solidFill>
                  <a:srgbClr val="434343"/>
                </a:solidFill>
              </a:rPr>
              <a:t>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36" name="Shape 1136"/>
        <p:cNvGrpSpPr/>
        <p:nvPr/>
      </p:nvGrpSpPr>
      <p:grpSpPr>
        <a:xfrm>
          <a:off x="0" y="0"/>
          <a:ext cx="0" cy="0"/>
          <a:chOff x="0" y="0"/>
          <a:chExt cx="0" cy="0"/>
        </a:xfrm>
      </p:grpSpPr>
      <p:sp>
        <p:nvSpPr>
          <p:cNvPr id="1137" name="Shape 113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38" name="Shape 1138"/>
          <p:cNvSpPr txBox="1"/>
          <p:nvPr/>
        </p:nvSpPr>
        <p:spPr>
          <a:xfrm>
            <a:off x="311700" y="1085350"/>
            <a:ext cx="8520600" cy="1476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Начнем рассматривать специальные инструменты Scala для работы в многопоточной среде с более специфичной технологии - параллельных коллекций.</a:t>
            </a:r>
          </a:p>
          <a:p>
            <a:pPr lvl="0">
              <a:spcBef>
                <a:spcPts val="0"/>
              </a:spcBef>
              <a:buNone/>
            </a:pPr>
            <a:r>
              <a:rPr lang="ru">
                <a:solidFill>
                  <a:srgbClr val="434343"/>
                </a:solidFill>
              </a:rPr>
              <a:t>	Параллельные коллекции предназначены для выполнения последовательных ассоциативных операций над коллекциями в несколько потоков.</a:t>
            </a:r>
          </a:p>
          <a:p>
            <a:pPr lvl="0">
              <a:spcBef>
                <a:spcPts val="0"/>
              </a:spcBef>
              <a:buNone/>
            </a:pPr>
            <a:r>
              <a:rPr lang="ru">
                <a:solidFill>
                  <a:srgbClr val="434343"/>
                </a:solidFill>
              </a:rPr>
              <a:t>	Из любой коллекции можно получить параллельную реализацию с помощью метода </a:t>
            </a:r>
            <a:r>
              <a:rPr b="1" lang="ru">
                <a:solidFill>
                  <a:srgbClr val="434343"/>
                </a:solidFill>
              </a:rPr>
              <a:t>par</a:t>
            </a:r>
          </a:p>
          <a:p>
            <a:pPr lvl="0">
              <a:spcBef>
                <a:spcPts val="0"/>
              </a:spcBef>
              <a:buNone/>
            </a:pPr>
            <a:r>
              <a:t/>
            </a:r>
            <a:endParaRPr b="1">
              <a:solidFill>
                <a:srgbClr val="434343"/>
              </a:solidFill>
            </a:endParaRPr>
          </a:p>
          <a:p>
            <a:pPr lvl="0" rtl="0">
              <a:spcBef>
                <a:spcPts val="0"/>
              </a:spcBef>
              <a:buNone/>
            </a:pPr>
            <a:r>
              <a:t/>
            </a:r>
            <a:endParaRPr>
              <a:solidFill>
                <a:srgbClr val="434343"/>
              </a:solidFill>
            </a:endParaRPr>
          </a:p>
        </p:txBody>
      </p:sp>
      <p:sp>
        <p:nvSpPr>
          <p:cNvPr id="1139" name="Shape 1139"/>
          <p:cNvSpPr txBox="1"/>
          <p:nvPr/>
        </p:nvSpPr>
        <p:spPr>
          <a:xfrm>
            <a:off x="311700" y="2562200"/>
            <a:ext cx="6919800" cy="13281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copied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.par</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ar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wrapped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ar</a:t>
            </a:r>
            <a:r>
              <a:rPr lang="ru" sz="1000">
                <a:solidFill>
                  <a:schemeClr val="dk1"/>
                </a:solidFill>
                <a:highlight>
                  <a:srgbClr val="FFFFFF"/>
                </a:highlight>
                <a:latin typeface="Verdana"/>
                <a:ea typeface="Verdana"/>
                <a:cs typeface="Verdana"/>
                <a:sym typeface="Verdana"/>
              </a:rPr>
              <a:t>.par</a:t>
            </a:r>
          </a:p>
        </p:txBody>
      </p:sp>
      <p:sp>
        <p:nvSpPr>
          <p:cNvPr id="1140" name="Shape 1140"/>
          <p:cNvSpPr txBox="1"/>
          <p:nvPr/>
        </p:nvSpPr>
        <p:spPr>
          <a:xfrm>
            <a:off x="311700" y="3890300"/>
            <a:ext cx="8520600" cy="3978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Чтобы получить однопоточную версию коллекции из параллельной нужно вызвать метода </a:t>
            </a:r>
            <a:r>
              <a:rPr b="1" lang="ru">
                <a:solidFill>
                  <a:srgbClr val="434343"/>
                </a:solidFill>
              </a:rPr>
              <a:t>seq</a:t>
            </a:r>
          </a:p>
          <a:p>
            <a:pPr lvl="0" rtl="0">
              <a:spcBef>
                <a:spcPts val="0"/>
              </a:spcBef>
              <a:buNone/>
            </a:pPr>
            <a:r>
              <a:t/>
            </a:r>
            <a:endParaRPr>
              <a:solidFill>
                <a:srgbClr val="434343"/>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44" name="Shape 1144"/>
        <p:cNvGrpSpPr/>
        <p:nvPr/>
      </p:nvGrpSpPr>
      <p:grpSpPr>
        <a:xfrm>
          <a:off x="0" y="0"/>
          <a:ext cx="0" cy="0"/>
          <a:chOff x="0" y="0"/>
          <a:chExt cx="0" cy="0"/>
        </a:xfrm>
      </p:grpSpPr>
      <p:sp>
        <p:nvSpPr>
          <p:cNvPr id="1145" name="Shape 114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46" name="Shape 1146"/>
          <p:cNvSpPr txBox="1"/>
          <p:nvPr/>
        </p:nvSpPr>
        <p:spPr>
          <a:xfrm>
            <a:off x="311700" y="1085350"/>
            <a:ext cx="8520600" cy="3537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Ограничения параллельных коллекций</a:t>
            </a:r>
          </a:p>
          <a:p>
            <a:pPr indent="-228600" lvl="0" marL="457200" rtl="0">
              <a:spcBef>
                <a:spcPts val="0"/>
              </a:spcBef>
              <a:buClr>
                <a:srgbClr val="434343"/>
              </a:buClr>
              <a:buChar char="●"/>
            </a:pPr>
            <a:r>
              <a:rPr lang="ru">
                <a:solidFill>
                  <a:srgbClr val="434343"/>
                </a:solidFill>
              </a:rPr>
              <a:t>Прирост производительности заметен для коллекций с количеством элементов &gt;&gt; 10k</a:t>
            </a:r>
          </a:p>
          <a:p>
            <a:pPr indent="-228600" lvl="0" marL="457200" rtl="0">
              <a:spcBef>
                <a:spcPts val="0"/>
              </a:spcBef>
              <a:buClr>
                <a:srgbClr val="434343"/>
              </a:buClr>
              <a:buChar char="●"/>
            </a:pPr>
            <a:r>
              <a:rPr lang="ru">
                <a:solidFill>
                  <a:srgbClr val="434343"/>
                </a:solidFill>
              </a:rPr>
              <a:t>Параллельные коллекции сложно контролировать и отлаживать</a:t>
            </a:r>
          </a:p>
          <a:p>
            <a:pPr indent="-228600" lvl="0" marL="457200" rtl="0">
              <a:spcBef>
                <a:spcPts val="0"/>
              </a:spcBef>
              <a:buClr>
                <a:srgbClr val="434343"/>
              </a:buClr>
              <a:buChar char="●"/>
            </a:pPr>
            <a:r>
              <a:rPr lang="ru">
                <a:solidFill>
                  <a:srgbClr val="434343"/>
                </a:solidFill>
              </a:rPr>
              <a:t>Операция должна быть ассоциативной</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47" name="Shape 1147"/>
          <p:cNvSpPr txBox="1"/>
          <p:nvPr/>
        </p:nvSpPr>
        <p:spPr>
          <a:xfrm>
            <a:off x="311700" y="2111775"/>
            <a:ext cx="6120600" cy="1762800"/>
          </a:xfrm>
          <a:prstGeom prst="rect">
            <a:avLst/>
          </a:prstGeom>
          <a:solidFill>
            <a:srgbClr val="FFFFFF"/>
          </a:solidFill>
          <a:ln>
            <a:noFill/>
          </a:ln>
        </p:spPr>
        <p:txBody>
          <a:bodyPr anchorCtr="0" anchor="ctr" bIns="91425" lIns="91425" rIns="91425" wrap="square" tIns="91425">
            <a:noAutofit/>
          </a:bodyPr>
          <a:lstStyle/>
          <a:p>
            <a:pPr lv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1 </a:t>
            </a:r>
            <a:r>
              <a:rPr lang="ru" sz="1000">
                <a:solidFill>
                  <a:schemeClr val="dk1"/>
                </a:solidFill>
                <a:highlight>
                  <a:srgbClr val="E4E4FF"/>
                </a:highlight>
                <a:latin typeface="Verdana"/>
                <a:ea typeface="Verdana"/>
                <a:cs typeface="Verdana"/>
                <a:sym typeface="Verdana"/>
              </a:rPr>
              <a:t>to </a:t>
            </a:r>
            <a:r>
              <a:rPr lang="ru" sz="1000">
                <a:solidFill>
                  <a:srgbClr val="0000FF"/>
                </a:solidFill>
                <a:highlight>
                  <a:srgbClr val="E4E4FF"/>
                </a:highlight>
                <a:latin typeface="Verdana"/>
                <a:ea typeface="Verdana"/>
                <a:cs typeface="Verdana"/>
                <a:sym typeface="Verdana"/>
              </a:rPr>
              <a:t>1000</a:t>
            </a:r>
            <a:r>
              <a:rPr lang="ru" sz="1000">
                <a:solidFill>
                  <a:schemeClr val="dk1"/>
                </a:solidFill>
                <a:highlight>
                  <a:srgbClr val="E4E4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list1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list2: Int = -</a:t>
            </a:r>
            <a:r>
              <a:rPr lang="ru" sz="1000">
                <a:solidFill>
                  <a:srgbClr val="0000FF"/>
                </a:solidFill>
                <a:highlight>
                  <a:srgbClr val="FFFFFF"/>
                </a:highlight>
                <a:latin typeface="Verdana"/>
                <a:ea typeface="Verdana"/>
                <a:cs typeface="Verdana"/>
                <a:sym typeface="Verdana"/>
              </a:rPr>
              <a:t>238948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list3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list3: Int = </a:t>
            </a:r>
            <a:r>
              <a:rPr lang="ru" sz="1000">
                <a:solidFill>
                  <a:srgbClr val="0000FF"/>
                </a:solidFill>
                <a:highlight>
                  <a:srgbClr val="FFFFFF"/>
                </a:highlight>
                <a:latin typeface="Verdana"/>
                <a:ea typeface="Verdana"/>
                <a:cs typeface="Verdana"/>
                <a:sym typeface="Verdana"/>
              </a:rPr>
              <a:t>73500</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51" name="Shape 1151"/>
        <p:cNvGrpSpPr/>
        <p:nvPr/>
      </p:nvGrpSpPr>
      <p:grpSpPr>
        <a:xfrm>
          <a:off x="0" y="0"/>
          <a:ext cx="0" cy="0"/>
          <a:chOff x="0" y="0"/>
          <a:chExt cx="0" cy="0"/>
        </a:xfrm>
      </p:grpSpPr>
      <p:sp>
        <p:nvSpPr>
          <p:cNvPr id="1152" name="Shape 115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53" name="Shape 1153"/>
          <p:cNvSpPr txBox="1"/>
          <p:nvPr/>
        </p:nvSpPr>
        <p:spPr>
          <a:xfrm>
            <a:off x="311700" y="1085350"/>
            <a:ext cx="8520600" cy="3537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В зависимости от базовой коллекции, метод </a:t>
            </a:r>
            <a:r>
              <a:rPr b="1" lang="ru">
                <a:solidFill>
                  <a:srgbClr val="434343"/>
                </a:solidFill>
              </a:rPr>
              <a:t>par</a:t>
            </a:r>
            <a:r>
              <a:rPr lang="ru">
                <a:solidFill>
                  <a:srgbClr val="434343"/>
                </a:solidFill>
              </a:rPr>
              <a:t> вернет одну из параллельных реализаций</a:t>
            </a:r>
          </a:p>
          <a:p>
            <a:pPr indent="-228600" lvl="0" marL="914400" rtl="0">
              <a:spcBef>
                <a:spcPts val="0"/>
              </a:spcBef>
              <a:buClr>
                <a:srgbClr val="434343"/>
              </a:buClr>
              <a:buChar char="●"/>
            </a:pPr>
            <a:r>
              <a:rPr b="1" lang="ru">
                <a:solidFill>
                  <a:srgbClr val="434343"/>
                </a:solidFill>
              </a:rPr>
              <a:t>immutable.ParVector - </a:t>
            </a:r>
            <a:r>
              <a:rPr lang="ru">
                <a:solidFill>
                  <a:srgbClr val="434343"/>
                </a:solidFill>
              </a:rPr>
              <a:t>Иммутабильная копия Vector, List или Stream. Создание занимает линейное время</a:t>
            </a:r>
          </a:p>
          <a:p>
            <a:pPr indent="-228600" lvl="0" marL="914400" rtl="0">
              <a:spcBef>
                <a:spcPts val="0"/>
              </a:spcBef>
              <a:buClr>
                <a:srgbClr val="434343"/>
              </a:buClr>
              <a:buChar char="●"/>
            </a:pPr>
            <a:r>
              <a:rPr b="1" lang="ru">
                <a:solidFill>
                  <a:srgbClr val="434343"/>
                </a:solidFill>
              </a:rPr>
              <a:t>immutable.ParHashMap - </a:t>
            </a:r>
            <a:r>
              <a:rPr lang="ru">
                <a:solidFill>
                  <a:srgbClr val="434343"/>
                </a:solidFill>
              </a:rPr>
              <a:t>Имутабильная версия immutable.Map. Создание занимает линейное время</a:t>
            </a:r>
          </a:p>
          <a:p>
            <a:pPr indent="-228600" lvl="0" marL="914400" rtl="0">
              <a:spcBef>
                <a:spcPts val="0"/>
              </a:spcBef>
              <a:buClr>
                <a:srgbClr val="434343"/>
              </a:buClr>
              <a:buChar char="●"/>
            </a:pPr>
            <a:r>
              <a:rPr b="1" lang="ru">
                <a:solidFill>
                  <a:srgbClr val="434343"/>
                </a:solidFill>
              </a:rPr>
              <a:t>immutable.ParHashSet - </a:t>
            </a:r>
            <a:r>
              <a:rPr lang="ru">
                <a:solidFill>
                  <a:srgbClr val="434343"/>
                </a:solidFill>
              </a:rPr>
              <a:t>Имутабильная версия immutable.Set. Создание занимает линейное время</a:t>
            </a:r>
          </a:p>
          <a:p>
            <a:pPr indent="-228600" lvl="0" marL="914400" rtl="0">
              <a:spcBef>
                <a:spcPts val="0"/>
              </a:spcBef>
              <a:buClr>
                <a:srgbClr val="434343"/>
              </a:buClr>
              <a:buChar char="●"/>
            </a:pPr>
            <a:r>
              <a:rPr b="1" lang="ru">
                <a:solidFill>
                  <a:srgbClr val="434343"/>
                </a:solidFill>
              </a:rPr>
              <a:t>mutable.ParArray - </a:t>
            </a:r>
            <a:r>
              <a:rPr lang="ru">
                <a:solidFill>
                  <a:srgbClr val="434343"/>
                </a:solidFill>
              </a:rPr>
              <a:t>Параллельная версия мутабильных коллeкций типа ListBuffer и Array. Создание занимает константное время</a:t>
            </a:r>
          </a:p>
          <a:p>
            <a:pPr indent="-228600" lvl="0" marL="914400">
              <a:spcBef>
                <a:spcPts val="0"/>
              </a:spcBef>
              <a:buClr>
                <a:srgbClr val="434343"/>
              </a:buClr>
              <a:buChar char="●"/>
            </a:pPr>
            <a:r>
              <a:rPr b="1" lang="ru">
                <a:solidFill>
                  <a:srgbClr val="434343"/>
                </a:solidFill>
              </a:rPr>
              <a:t>mutable.ParTrieMap - </a:t>
            </a:r>
            <a:r>
              <a:rPr lang="ru">
                <a:solidFill>
                  <a:srgbClr val="434343"/>
                </a:solidFill>
              </a:rPr>
              <a:t>Параллельная версия concurrent.TrieMap </a:t>
            </a:r>
          </a:p>
          <a:p>
            <a:pPr lvl="0" rtl="0">
              <a:spcBef>
                <a:spcPts val="0"/>
              </a:spcBef>
              <a:buNone/>
            </a:pPr>
            <a:r>
              <a:rPr lang="ru">
                <a:solidFill>
                  <a:srgbClr val="434343"/>
                </a:solidFill>
              </a:rPr>
              <a:t>	Полный список конкретных параллельных коллекций и их характеристики можно найти </a:t>
            </a:r>
            <a:r>
              <a:rPr lang="ru" u="sng">
                <a:solidFill>
                  <a:schemeClr val="hlink"/>
                </a:solidFill>
                <a:hlinkClick r:id="rId3"/>
              </a:rPr>
              <a:t>в документации</a:t>
            </a: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57" name="Shape 1157"/>
        <p:cNvGrpSpPr/>
        <p:nvPr/>
      </p:nvGrpSpPr>
      <p:grpSpPr>
        <a:xfrm>
          <a:off x="0" y="0"/>
          <a:ext cx="0" cy="0"/>
          <a:chOff x="0" y="0"/>
          <a:chExt cx="0" cy="0"/>
        </a:xfrm>
      </p:grpSpPr>
      <p:sp>
        <p:nvSpPr>
          <p:cNvPr id="1158" name="Shape 115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59" name="Shape 1159"/>
          <p:cNvSpPr txBox="1"/>
          <p:nvPr/>
        </p:nvSpPr>
        <p:spPr>
          <a:xfrm>
            <a:off x="311700" y="1085350"/>
            <a:ext cx="8520600" cy="3537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Ограничения параллельных коллекций</a:t>
            </a:r>
          </a:p>
          <a:p>
            <a:pPr indent="-228600" lvl="0" marL="457200" rtl="0">
              <a:spcBef>
                <a:spcPts val="0"/>
              </a:spcBef>
              <a:buClr>
                <a:srgbClr val="434343"/>
              </a:buClr>
              <a:buChar char="●"/>
            </a:pPr>
            <a:r>
              <a:rPr lang="ru">
                <a:solidFill>
                  <a:srgbClr val="434343"/>
                </a:solidFill>
              </a:rPr>
              <a:t>Легко столкнуться с race condition, dead lock и т.д. </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60" name="Shape 1160"/>
          <p:cNvSpPr txBox="1"/>
          <p:nvPr/>
        </p:nvSpPr>
        <p:spPr>
          <a:xfrm>
            <a:off x="311700" y="1803175"/>
            <a:ext cx="6120600" cy="2627700"/>
          </a:xfrm>
          <a:prstGeom prst="rect">
            <a:avLst/>
          </a:prstGeom>
          <a:solidFill>
            <a:srgbClr val="FFFFFF"/>
          </a:solidFill>
          <a:ln>
            <a:noFill/>
          </a:ln>
        </p:spPr>
        <p:txBody>
          <a:bodyPr anchorCtr="0" anchor="ctr" bIns="91425" lIns="91425" rIns="91425" wrap="square" tIns="91425">
            <a:noAutofit/>
          </a:bodyPr>
          <a:lstStyle/>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res1: Int = </a:t>
            </a:r>
            <a:r>
              <a:rPr lang="ru" sz="1000">
                <a:solidFill>
                  <a:srgbClr val="0000FF"/>
                </a:solidFill>
                <a:highlight>
                  <a:srgbClr val="FFFFFF"/>
                </a:highlight>
                <a:latin typeface="Verdana"/>
                <a:ea typeface="Verdana"/>
                <a:cs typeface="Verdana"/>
                <a:sym typeface="Verdana"/>
              </a:rPr>
              <a:t>439037</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res3: Int = </a:t>
            </a:r>
            <a:r>
              <a:rPr lang="ru" sz="1000">
                <a:solidFill>
                  <a:srgbClr val="0000FF"/>
                </a:solidFill>
                <a:highlight>
                  <a:srgbClr val="FFFFFF"/>
                </a:highlight>
                <a:latin typeface="Verdana"/>
                <a:ea typeface="Verdana"/>
                <a:cs typeface="Verdana"/>
                <a:sym typeface="Verdana"/>
              </a:rPr>
              <a:t>13964</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res5: Int = </a:t>
            </a:r>
            <a:r>
              <a:rPr lang="ru" sz="1000">
                <a:solidFill>
                  <a:srgbClr val="0000FF"/>
                </a:solidFill>
                <a:highlight>
                  <a:srgbClr val="FFFFFF"/>
                </a:highlight>
                <a:latin typeface="Verdana"/>
                <a:ea typeface="Verdana"/>
                <a:cs typeface="Verdana"/>
                <a:sym typeface="Verdana"/>
              </a:rPr>
              <a:t>456993</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64" name="Shape 1164"/>
        <p:cNvGrpSpPr/>
        <p:nvPr/>
      </p:nvGrpSpPr>
      <p:grpSpPr>
        <a:xfrm>
          <a:off x="0" y="0"/>
          <a:ext cx="0" cy="0"/>
          <a:chOff x="0" y="0"/>
          <a:chExt cx="0" cy="0"/>
        </a:xfrm>
      </p:grpSpPr>
      <p:sp>
        <p:nvSpPr>
          <p:cNvPr id="1165" name="Shape 116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66" name="Shape 1166"/>
          <p:cNvSpPr txBox="1"/>
          <p:nvPr/>
        </p:nvSpPr>
        <p:spPr>
          <a:xfrm>
            <a:off x="311700" y="1108600"/>
            <a:ext cx="8520600" cy="2184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167" name="Shape 1167"/>
          <p:cNvSpPr txBox="1"/>
          <p:nvPr/>
        </p:nvSpPr>
        <p:spPr>
          <a:xfrm>
            <a:off x="311700" y="3293200"/>
            <a:ext cx="6919800" cy="10320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71" name="Shape 1171"/>
        <p:cNvGrpSpPr/>
        <p:nvPr/>
      </p:nvGrpSpPr>
      <p:grpSpPr>
        <a:xfrm>
          <a:off x="0" y="0"/>
          <a:ext cx="0" cy="0"/>
          <a:chOff x="0" y="0"/>
          <a:chExt cx="0" cy="0"/>
        </a:xfrm>
      </p:grpSpPr>
      <p:sp>
        <p:nvSpPr>
          <p:cNvPr id="1172" name="Shape 117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73" name="Shape 1173"/>
          <p:cNvSpPr txBox="1"/>
          <p:nvPr/>
        </p:nvSpPr>
        <p:spPr>
          <a:xfrm>
            <a:off x="311700" y="1108600"/>
            <a:ext cx="8520600" cy="2450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выполняться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 (кроме фатальных), случившиеся внутри Future, не распространяются на код снаружи. Вместо этого они влияют на тип возвращаемого значения. Таким образом, удобно думать о </a:t>
            </a:r>
            <a:r>
              <a:rPr lang="ru">
                <a:solidFill>
                  <a:srgbClr val="434343"/>
                </a:solidFill>
              </a:rPr>
              <a:t>Future</a:t>
            </a:r>
            <a:r>
              <a:rPr lang="ru">
                <a:solidFill>
                  <a:srgbClr val="434343"/>
                </a:solidFill>
              </a:rPr>
              <a:t> как об асинхронных Try[T]</a:t>
            </a: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77" name="Shape 1177"/>
        <p:cNvGrpSpPr/>
        <p:nvPr/>
      </p:nvGrpSpPr>
      <p:grpSpPr>
        <a:xfrm>
          <a:off x="0" y="0"/>
          <a:ext cx="0" cy="0"/>
          <a:chOff x="0" y="0"/>
          <a:chExt cx="0" cy="0"/>
        </a:xfrm>
      </p:grpSpPr>
      <p:sp>
        <p:nvSpPr>
          <p:cNvPr id="1178" name="Shape 117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79" name="Shape 1179"/>
          <p:cNvSpPr txBox="1"/>
          <p:nvPr/>
        </p:nvSpPr>
        <p:spPr>
          <a:xfrm>
            <a:off x="311700" y="1102950"/>
            <a:ext cx="8520600" cy="21846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Scala Futures (F) and Promises (P)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a:t>
            </a:r>
            <a:r>
              <a:rPr lang="ru">
                <a:solidFill>
                  <a:srgbClr val="434343"/>
                </a:solidFill>
              </a:rPr>
              <a:t>Future</a:t>
            </a:r>
            <a:r>
              <a:rPr lang="ru">
                <a:solidFill>
                  <a:srgbClr val="434343"/>
                </a:solidFill>
              </a:rPr>
              <a:t> в </a:t>
            </a:r>
            <a:r>
              <a:rPr lang="ru">
                <a:solidFill>
                  <a:srgbClr val="434343"/>
                </a:solidFill>
              </a:rPr>
              <a:t>Future</a:t>
            </a:r>
            <a:r>
              <a:rPr lang="ru">
                <a:solidFill>
                  <a:srgbClr val="434343"/>
                </a:solidFill>
              </a:rPr>
              <a:t>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a:t>
            </a:r>
            <a:r>
              <a:rPr lang="ru">
                <a:solidFill>
                  <a:srgbClr val="434343"/>
                </a:solidFill>
              </a:rPr>
              <a:t>Future</a:t>
            </a:r>
            <a:r>
              <a:rPr lang="ru">
                <a:solidFill>
                  <a:srgbClr val="434343"/>
                </a:solidFill>
              </a:rPr>
              <a:t>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a:t>
            </a:r>
            <a:r>
              <a:rPr lang="ru">
                <a:solidFill>
                  <a:srgbClr val="434343"/>
                </a:solidFill>
              </a:rPr>
              <a:t>Future</a:t>
            </a:r>
            <a:r>
              <a:rPr lang="ru">
                <a:solidFill>
                  <a:srgbClr val="434343"/>
                </a:solidFill>
              </a:rPr>
              <a:t>,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применит к каждому элементу из</a:t>
            </a:r>
            <a:r>
              <a:rPr lang="ru">
                <a:solidFill>
                  <a:srgbClr val="434343"/>
                </a:solidFill>
              </a:rPr>
              <a:t> TraversableOnce функцию, возвращающую </a:t>
            </a:r>
            <a:r>
              <a:rPr lang="ru">
                <a:solidFill>
                  <a:srgbClr val="434343"/>
                </a:solidFill>
              </a:rPr>
              <a:t>Future, и вернет Future от последовательности результатов</a:t>
            </a: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83" name="Shape 1183"/>
        <p:cNvGrpSpPr/>
        <p:nvPr/>
      </p:nvGrpSpPr>
      <p:grpSpPr>
        <a:xfrm>
          <a:off x="0" y="0"/>
          <a:ext cx="0" cy="0"/>
          <a:chOff x="0" y="0"/>
          <a:chExt cx="0" cy="0"/>
        </a:xfrm>
      </p:grpSpPr>
      <p:sp>
        <p:nvSpPr>
          <p:cNvPr id="1184" name="Shape 118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85" name="Shape 1185"/>
          <p:cNvSpPr txBox="1"/>
          <p:nvPr/>
        </p:nvSpPr>
        <p:spPr>
          <a:xfrm>
            <a:off x="311700" y="1102950"/>
            <a:ext cx="8520600" cy="2184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86" name="Shape 1186"/>
          <p:cNvSpPr txBox="1"/>
          <p:nvPr/>
        </p:nvSpPr>
        <p:spPr>
          <a:xfrm>
            <a:off x="311700" y="3259250"/>
            <a:ext cx="6919800" cy="1759500"/>
          </a:xfrm>
          <a:prstGeom prst="rect">
            <a:avLst/>
          </a:prstGeom>
          <a:solidFill>
            <a:srgbClr val="FFFFFF"/>
          </a:solidFill>
          <a:ln>
            <a:noFill/>
          </a:ln>
        </p:spPr>
        <p:txBody>
          <a:bodyPr anchorCtr="0" anchor="ctr" bIns="91425" lIns="91425" rIns="91425" wrap="square"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wrap="square"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wrap="square"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90" name="Shape 1190"/>
        <p:cNvGrpSpPr/>
        <p:nvPr/>
      </p:nvGrpSpPr>
      <p:grpSpPr>
        <a:xfrm>
          <a:off x="0" y="0"/>
          <a:ext cx="0" cy="0"/>
          <a:chOff x="0" y="0"/>
          <a:chExt cx="0" cy="0"/>
        </a:xfrm>
      </p:grpSpPr>
      <p:sp>
        <p:nvSpPr>
          <p:cNvPr id="1191" name="Shape 119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92" name="Shape 1192"/>
          <p:cNvSpPr txBox="1"/>
          <p:nvPr/>
        </p:nvSpPr>
        <p:spPr>
          <a:xfrm>
            <a:off x="311700" y="1102950"/>
            <a:ext cx="8520600" cy="3278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Методы-комбинаторы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a:t>
            </a:r>
            <a:r>
              <a:rPr lang="ru">
                <a:solidFill>
                  <a:srgbClr val="434343"/>
                </a:solidFill>
              </a:rPr>
              <a:t>Future</a:t>
            </a:r>
            <a:r>
              <a:rPr lang="ru">
                <a:solidFill>
                  <a:srgbClr val="434343"/>
                </a:solidFill>
              </a:rPr>
              <a:t> можно получить несколькими способами. Методы из Await сопряжены с риском возникновения ошибок в приложении и должны быть использованы с осторожностью.</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течение duration результат. Если </a:t>
            </a:r>
            <a:r>
              <a:rPr lang="ru">
                <a:solidFill>
                  <a:srgbClr val="434343"/>
                </a:solidFill>
              </a:rPr>
              <a:t>Future</a:t>
            </a:r>
            <a:r>
              <a:rPr lang="ru">
                <a:solidFill>
                  <a:srgbClr val="434343"/>
                </a:solidFill>
              </a:rPr>
              <a:t> не завершается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96" name="Shape 1196"/>
        <p:cNvGrpSpPr/>
        <p:nvPr/>
      </p:nvGrpSpPr>
      <p:grpSpPr>
        <a:xfrm>
          <a:off x="0" y="0"/>
          <a:ext cx="0" cy="0"/>
          <a:chOff x="0" y="0"/>
          <a:chExt cx="0" cy="0"/>
        </a:xfrm>
      </p:grpSpPr>
      <p:sp>
        <p:nvSpPr>
          <p:cNvPr id="1197" name="Shape 119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98" name="Shape 1198"/>
          <p:cNvSpPr txBox="1"/>
          <p:nvPr/>
        </p:nvSpPr>
        <p:spPr>
          <a:xfrm>
            <a:off x="311700" y="1102950"/>
            <a:ext cx="8520600" cy="37185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завершится удачно, то P тоже будет завершен удачно, иначе P завершится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02" name="Shape 1202"/>
        <p:cNvGrpSpPr/>
        <p:nvPr/>
      </p:nvGrpSpPr>
      <p:grpSpPr>
        <a:xfrm>
          <a:off x="0" y="0"/>
          <a:ext cx="0" cy="0"/>
          <a:chOff x="0" y="0"/>
          <a:chExt cx="0" cy="0"/>
        </a:xfrm>
      </p:grpSpPr>
      <p:sp>
        <p:nvSpPr>
          <p:cNvPr id="1203" name="Shape 120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04" name="Shape 1204"/>
          <p:cNvSpPr txBox="1"/>
          <p:nvPr/>
        </p:nvSpPr>
        <p:spPr>
          <a:xfrm>
            <a:off x="311700" y="1102950"/>
            <a:ext cx="8520600" cy="3203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чтобы исчерпание потоков в этом контексте не влияло на функционирование приложения</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а не Future {},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08" name="Shape 1208"/>
        <p:cNvGrpSpPr/>
        <p:nvPr/>
      </p:nvGrpSpPr>
      <p:grpSpPr>
        <a:xfrm>
          <a:off x="0" y="0"/>
          <a:ext cx="0" cy="0"/>
          <a:chOff x="0" y="0"/>
          <a:chExt cx="0" cy="0"/>
        </a:xfrm>
      </p:grpSpPr>
      <p:sp>
        <p:nvSpPr>
          <p:cNvPr id="1209" name="Shape 120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10" name="Shape 1210"/>
          <p:cNvSpPr txBox="1"/>
          <p:nvPr/>
        </p:nvSpPr>
        <p:spPr>
          <a:xfrm>
            <a:off x="311700" y="1102950"/>
            <a:ext cx="8520600" cy="702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14" name="Shape 1214"/>
        <p:cNvGrpSpPr/>
        <p:nvPr/>
      </p:nvGrpSpPr>
      <p:grpSpPr>
        <a:xfrm>
          <a:off x="0" y="0"/>
          <a:ext cx="0" cy="0"/>
          <a:chOff x="0" y="0"/>
          <a:chExt cx="0" cy="0"/>
        </a:xfrm>
      </p:grpSpPr>
      <p:sp>
        <p:nvSpPr>
          <p:cNvPr id="1215" name="Shape 121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16" name="Shape 1216"/>
          <p:cNvSpPr txBox="1"/>
          <p:nvPr/>
        </p:nvSpPr>
        <p:spPr>
          <a:xfrm>
            <a:off x="311700" y="1102950"/>
            <a:ext cx="8520600" cy="2184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Scala Futures (F) and Promises (P)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20" name="Shape 1220"/>
        <p:cNvGrpSpPr/>
        <p:nvPr/>
      </p:nvGrpSpPr>
      <p:grpSpPr>
        <a:xfrm>
          <a:off x="0" y="0"/>
          <a:ext cx="0" cy="0"/>
          <a:chOff x="0" y="0"/>
          <a:chExt cx="0" cy="0"/>
        </a:xfrm>
      </p:grpSpPr>
      <p:sp>
        <p:nvSpPr>
          <p:cNvPr id="1221" name="Shape 122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a:t>
            </a:r>
          </a:p>
        </p:txBody>
      </p:sp>
      <p:sp>
        <p:nvSpPr>
          <p:cNvPr id="1222" name="Shape 1222"/>
          <p:cNvSpPr txBox="1"/>
          <p:nvPr/>
        </p:nvSpPr>
        <p:spPr>
          <a:xfrm>
            <a:off x="311700" y="1108600"/>
            <a:ext cx="8520600" cy="2488500"/>
          </a:xfrm>
          <a:prstGeom prst="rect">
            <a:avLst/>
          </a:prstGeom>
          <a:noFill/>
          <a:ln>
            <a:noFill/>
          </a:ln>
        </p:spPr>
        <p:txBody>
          <a:bodyPr anchorCtr="0" anchor="t" bIns="91425" lIns="91425" rIns="91425" wrap="square" tIns="91425">
            <a:noAutofit/>
          </a:bodyPr>
          <a:lstStyle/>
          <a:p>
            <a:pPr lvl="0" rtl="0">
              <a:lnSpc>
                <a:spcPct val="100000"/>
              </a:lnSpc>
              <a:spcBef>
                <a:spcPts val="0"/>
              </a:spcBef>
              <a:spcAft>
                <a:spcPts val="1000"/>
              </a:spcAft>
              <a:buNone/>
            </a:pPr>
            <a:r>
              <a:rPr lang="ru" sz="1800">
                <a:solidFill>
                  <a:srgbClr val="434343"/>
                </a:solidFill>
              </a:rPr>
              <a:t>Akka представляет семейство фреймворков для создания приложений, удовлетворяющих требованиям:</a:t>
            </a:r>
          </a:p>
          <a:p>
            <a:pPr indent="-342900" lvl="0" marL="457200" rtl="0">
              <a:spcBef>
                <a:spcPts val="0"/>
              </a:spcBef>
              <a:buClr>
                <a:srgbClr val="434343"/>
              </a:buClr>
              <a:buSzPct val="100000"/>
              <a:buChar char="●"/>
            </a:pPr>
            <a:r>
              <a:rPr lang="ru" sz="1800">
                <a:solidFill>
                  <a:srgbClr val="434343"/>
                </a:solidFill>
              </a:rPr>
              <a:t>параллельности вычисления</a:t>
            </a:r>
          </a:p>
          <a:p>
            <a:pPr indent="-342900" lvl="0" marL="457200" rtl="0">
              <a:spcBef>
                <a:spcPts val="0"/>
              </a:spcBef>
              <a:buClr>
                <a:srgbClr val="434343"/>
              </a:buClr>
              <a:buSzPct val="100000"/>
              <a:buChar char="●"/>
            </a:pPr>
            <a:r>
              <a:rPr lang="ru" sz="1800">
                <a:solidFill>
                  <a:srgbClr val="434343"/>
                </a:solidFill>
              </a:rPr>
              <a:t>устойчивости к ошибкам и падениям</a:t>
            </a:r>
          </a:p>
          <a:p>
            <a:pPr indent="-342900" lvl="0" marL="457200" rtl="0">
              <a:spcBef>
                <a:spcPts val="0"/>
              </a:spcBef>
              <a:buClr>
                <a:srgbClr val="434343"/>
              </a:buClr>
              <a:buSzPct val="100000"/>
              <a:buChar char="●"/>
            </a:pPr>
            <a:r>
              <a:rPr lang="ru" sz="1800">
                <a:solidFill>
                  <a:srgbClr val="434343"/>
                </a:solidFill>
              </a:rPr>
              <a:t>масштабируемости</a:t>
            </a:r>
          </a:p>
          <a:p>
            <a:pPr indent="-342900" lvl="0" marL="457200" rtl="0">
              <a:spcBef>
                <a:spcPts val="0"/>
              </a:spcBef>
              <a:buClr>
                <a:srgbClr val="434343"/>
              </a:buClr>
              <a:buSzPct val="100000"/>
              <a:buChar char="●"/>
            </a:pPr>
            <a:r>
              <a:rPr lang="ru" sz="1800">
                <a:solidFill>
                  <a:srgbClr val="434343"/>
                </a:solidFill>
              </a:rPr>
              <a:t>высокой производительности</a:t>
            </a:r>
          </a:p>
          <a:p>
            <a:pPr lvl="0" rtl="0">
              <a:spcBef>
                <a:spcPts val="0"/>
              </a:spcBef>
              <a:buNone/>
            </a:pPr>
            <a:r>
              <a:t/>
            </a:r>
            <a:endParaRPr sz="1800">
              <a:solidFill>
                <a:srgbClr val="434343"/>
              </a:solidFill>
            </a:endParaRPr>
          </a:p>
          <a:p>
            <a:pPr lvl="0" rtl="0">
              <a:spcBef>
                <a:spcPts val="0"/>
              </a:spcBef>
              <a:buNone/>
            </a:pPr>
            <a:r>
              <a:rPr lang="ru" sz="1800" u="sng">
                <a:solidFill>
                  <a:schemeClr val="accent5"/>
                </a:solidFill>
                <a:hlinkClick r:id="rId3"/>
              </a:rPr>
              <a:t>Официальная документация</a:t>
            </a: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26" name="Shape 1226"/>
        <p:cNvGrpSpPr/>
        <p:nvPr/>
      </p:nvGrpSpPr>
      <p:grpSpPr>
        <a:xfrm>
          <a:off x="0" y="0"/>
          <a:ext cx="0" cy="0"/>
          <a:chOff x="0" y="0"/>
          <a:chExt cx="0" cy="0"/>
        </a:xfrm>
      </p:grpSpPr>
      <p:sp>
        <p:nvSpPr>
          <p:cNvPr id="1227" name="Shape 12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a:t>
            </a:r>
          </a:p>
        </p:txBody>
      </p:sp>
      <p:sp>
        <p:nvSpPr>
          <p:cNvPr id="1228" name="Shape 1228"/>
          <p:cNvSpPr txBox="1"/>
          <p:nvPr/>
        </p:nvSpPr>
        <p:spPr>
          <a:xfrm>
            <a:off x="311700" y="1108600"/>
            <a:ext cx="8520600" cy="1520400"/>
          </a:xfrm>
          <a:prstGeom prst="rect">
            <a:avLst/>
          </a:prstGeom>
          <a:noFill/>
          <a:ln>
            <a:noFill/>
          </a:ln>
        </p:spPr>
        <p:txBody>
          <a:bodyPr anchorCtr="0" anchor="t" bIns="91425" lIns="91425" rIns="91425" wrap="square" tIns="91425">
            <a:noAutofit/>
          </a:bodyPr>
          <a:lstStyle/>
          <a:p>
            <a:pPr lvl="0" rtl="0">
              <a:spcBef>
                <a:spcPts val="0"/>
              </a:spcBef>
              <a:spcAft>
                <a:spcPts val="1000"/>
              </a:spcAft>
              <a:buNone/>
            </a:pPr>
            <a:r>
              <a:rPr lang="ru" sz="1800">
                <a:solidFill>
                  <a:srgbClr val="434343"/>
                </a:solidFill>
              </a:rPr>
              <a:t>Задачи актора:</a:t>
            </a:r>
          </a:p>
          <a:p>
            <a:pPr indent="-342900" lvl="0" marL="457200" rtl="0">
              <a:spcBef>
                <a:spcPts val="0"/>
              </a:spcBef>
              <a:spcAft>
                <a:spcPts val="1000"/>
              </a:spcAft>
              <a:buClr>
                <a:srgbClr val="434343"/>
              </a:buClr>
              <a:buSzPct val="100000"/>
              <a:buChar char="●"/>
            </a:pPr>
            <a:r>
              <a:rPr lang="ru" sz="1800">
                <a:solidFill>
                  <a:srgbClr val="434343"/>
                </a:solidFill>
              </a:rPr>
              <a:t>Получение, обработка и отправка сообщений</a:t>
            </a:r>
          </a:p>
          <a:p>
            <a:pPr indent="-342900" lvl="0" marL="457200" rtl="0">
              <a:spcBef>
                <a:spcPts val="0"/>
              </a:spcBef>
              <a:spcAft>
                <a:spcPts val="1000"/>
              </a:spcAft>
              <a:buClr>
                <a:srgbClr val="434343"/>
              </a:buClr>
              <a:buSzPct val="100000"/>
              <a:buChar char="●"/>
            </a:pPr>
            <a:r>
              <a:rPr lang="ru" sz="1800">
                <a:solidFill>
                  <a:srgbClr val="434343"/>
                </a:solidFill>
              </a:rPr>
              <a:t>Определение поведения для следующих сообщений</a:t>
            </a:r>
          </a:p>
          <a:p>
            <a:pPr indent="-342900" lvl="0" marL="457200" rtl="0">
              <a:spcBef>
                <a:spcPts val="0"/>
              </a:spcBef>
              <a:spcAft>
                <a:spcPts val="1000"/>
              </a:spcAft>
              <a:buClr>
                <a:srgbClr val="434343"/>
              </a:buClr>
              <a:buSzPct val="100000"/>
              <a:buChar char="●"/>
            </a:pPr>
            <a:r>
              <a:rPr lang="ru" sz="1800">
                <a:solidFill>
                  <a:srgbClr val="434343"/>
                </a:solidFill>
              </a:rPr>
              <a:t>Управление другими акторами</a:t>
            </a:r>
          </a:p>
          <a:p>
            <a:pPr lvl="0" rtl="0">
              <a:spcBef>
                <a:spcPts val="0"/>
              </a:spcBef>
              <a:spcAft>
                <a:spcPts val="1000"/>
              </a:spcAft>
              <a:buNone/>
            </a:pPr>
            <a:r>
              <a:t/>
            </a:r>
            <a:endParaRPr sz="1800">
              <a:solidFill>
                <a:srgbClr val="434343"/>
              </a:solidFill>
            </a:endParaRPr>
          </a:p>
          <a:p>
            <a:pPr lvl="0" rtl="0">
              <a:spcBef>
                <a:spcPts val="0"/>
              </a:spcBef>
              <a:spcAft>
                <a:spcPts val="1000"/>
              </a:spcAft>
              <a:buNone/>
            </a:pPr>
            <a:r>
              <a:rPr lang="ru" sz="1800">
                <a:solidFill>
                  <a:srgbClr val="434343"/>
                </a:solidFill>
              </a:rPr>
              <a:t>Модель актора:</a:t>
            </a:r>
          </a:p>
          <a:p>
            <a:pPr indent="-342900" lvl="0" marL="457200" rtl="0">
              <a:spcBef>
                <a:spcPts val="0"/>
              </a:spcBef>
              <a:spcAft>
                <a:spcPts val="1000"/>
              </a:spcAft>
              <a:buClr>
                <a:srgbClr val="434343"/>
              </a:buClr>
              <a:buSzPct val="100000"/>
              <a:buChar char="●"/>
            </a:pPr>
            <a:r>
              <a:rPr lang="ru" sz="1800">
                <a:solidFill>
                  <a:srgbClr val="434343"/>
                </a:solidFill>
              </a:rPr>
              <a:t>Обработка данных - поведение актора</a:t>
            </a:r>
          </a:p>
          <a:p>
            <a:pPr indent="-342900" lvl="0" marL="457200" rtl="0">
              <a:spcBef>
                <a:spcPts val="0"/>
              </a:spcBef>
              <a:spcAft>
                <a:spcPts val="1000"/>
              </a:spcAft>
              <a:buClr>
                <a:srgbClr val="434343"/>
              </a:buClr>
              <a:buSzPct val="100000"/>
              <a:buChar char="●"/>
            </a:pPr>
            <a:r>
              <a:rPr lang="ru" sz="1800">
                <a:solidFill>
                  <a:srgbClr val="434343"/>
                </a:solidFill>
              </a:rPr>
              <a:t>Хранение данных - состояние актора</a:t>
            </a:r>
          </a:p>
          <a:p>
            <a:pPr indent="-342900" lvl="0" marL="457200" rtl="0">
              <a:spcBef>
                <a:spcPts val="0"/>
              </a:spcBef>
              <a:spcAft>
                <a:spcPts val="1000"/>
              </a:spcAft>
              <a:buClr>
                <a:srgbClr val="434343"/>
              </a:buClr>
              <a:buSzPct val="100000"/>
              <a:buChar char="●"/>
            </a:pPr>
            <a:r>
              <a:rPr lang="ru" sz="1800">
                <a:solidFill>
                  <a:srgbClr val="434343"/>
                </a:solidFill>
              </a:rPr>
              <a:t>Ввод-вывод - обмен сообщениями</a:t>
            </a: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32" name="Shape 1232"/>
        <p:cNvGrpSpPr/>
        <p:nvPr/>
      </p:nvGrpSpPr>
      <p:grpSpPr>
        <a:xfrm>
          <a:off x="0" y="0"/>
          <a:ext cx="0" cy="0"/>
          <a:chOff x="0" y="0"/>
          <a:chExt cx="0" cy="0"/>
        </a:xfrm>
      </p:grpSpPr>
      <p:sp>
        <p:nvSpPr>
          <p:cNvPr id="1233" name="Shape 123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a:t>
            </a:r>
          </a:p>
        </p:txBody>
      </p:sp>
      <p:sp>
        <p:nvSpPr>
          <p:cNvPr id="1234" name="Shape 1234"/>
          <p:cNvSpPr txBox="1"/>
          <p:nvPr/>
        </p:nvSpPr>
        <p:spPr>
          <a:xfrm>
            <a:off x="311700" y="1108600"/>
            <a:ext cx="8520600" cy="3487200"/>
          </a:xfrm>
          <a:prstGeom prst="rect">
            <a:avLst/>
          </a:prstGeom>
          <a:noFill/>
          <a:ln>
            <a:noFill/>
          </a:ln>
        </p:spPr>
        <p:txBody>
          <a:bodyPr anchorCtr="0" anchor="t" bIns="91425" lIns="91425" rIns="91425" wrap="square" tIns="91425">
            <a:noAutofit/>
          </a:bodyPr>
          <a:lstStyle/>
          <a:p>
            <a:pPr lvl="0" rtl="0">
              <a:spcBef>
                <a:spcPts val="0"/>
              </a:spcBef>
              <a:spcAft>
                <a:spcPts val="1000"/>
              </a:spcAft>
              <a:buNone/>
            </a:pPr>
            <a:r>
              <a:rPr lang="ru" sz="1800">
                <a:solidFill>
                  <a:srgbClr val="434343"/>
                </a:solidFill>
              </a:rPr>
              <a:t>Ключевые особенности:</a:t>
            </a:r>
          </a:p>
          <a:p>
            <a:pPr indent="-342900" lvl="0" marL="457200" rtl="0">
              <a:spcBef>
                <a:spcPts val="0"/>
              </a:spcBef>
              <a:spcAft>
                <a:spcPts val="1000"/>
              </a:spcAft>
              <a:buClr>
                <a:srgbClr val="434343"/>
              </a:buClr>
              <a:buSzPct val="100000"/>
              <a:buChar char="●"/>
            </a:pPr>
            <a:r>
              <a:rPr lang="ru" sz="1800">
                <a:solidFill>
                  <a:srgbClr val="434343"/>
                </a:solidFill>
              </a:rPr>
              <a:t>Сообщения обрабатываются последовательно</a:t>
            </a:r>
          </a:p>
          <a:p>
            <a:pPr indent="-342900" lvl="0" marL="457200" rtl="0">
              <a:spcBef>
                <a:spcPts val="0"/>
              </a:spcBef>
              <a:spcAft>
                <a:spcPts val="1000"/>
              </a:spcAft>
              <a:buClr>
                <a:srgbClr val="434343"/>
              </a:buClr>
              <a:buSzPct val="100000"/>
              <a:buChar char="●"/>
            </a:pPr>
            <a:r>
              <a:rPr lang="ru" sz="1800">
                <a:solidFill>
                  <a:srgbClr val="434343"/>
                </a:solidFill>
              </a:rPr>
              <a:t>Все акторы работают одновременно</a:t>
            </a:r>
          </a:p>
          <a:p>
            <a:pPr indent="-342900" lvl="0" marL="457200" rtl="0">
              <a:spcBef>
                <a:spcPts val="0"/>
              </a:spcBef>
              <a:spcAft>
                <a:spcPts val="1000"/>
              </a:spcAft>
              <a:buClr>
                <a:srgbClr val="434343"/>
              </a:buClr>
              <a:buSzPct val="100000"/>
              <a:buChar char="●"/>
            </a:pPr>
            <a:r>
              <a:rPr lang="ru" sz="1800">
                <a:solidFill>
                  <a:srgbClr val="434343"/>
                </a:solidFill>
              </a:rPr>
              <a:t>Актор - это НЕ поток</a:t>
            </a:r>
          </a:p>
          <a:p>
            <a:pPr indent="-342900" lvl="0" marL="457200" rtl="0">
              <a:spcBef>
                <a:spcPts val="0"/>
              </a:spcBef>
              <a:spcAft>
                <a:spcPts val="1000"/>
              </a:spcAft>
              <a:buClr>
                <a:srgbClr val="434343"/>
              </a:buClr>
              <a:buSzPct val="100000"/>
              <a:buChar char="●"/>
            </a:pPr>
            <a:r>
              <a:rPr lang="ru" sz="1800">
                <a:solidFill>
                  <a:srgbClr val="434343"/>
                </a:solidFill>
              </a:rPr>
              <a:t>Актор может блокироваться (но нельзя злоупотреблять)</a:t>
            </a:r>
          </a:p>
          <a:p>
            <a:pPr indent="-342900" lvl="0" marL="457200" rtl="0">
              <a:spcBef>
                <a:spcPts val="0"/>
              </a:spcBef>
              <a:spcAft>
                <a:spcPts val="1000"/>
              </a:spcAft>
              <a:buClr>
                <a:srgbClr val="434343"/>
              </a:buClr>
              <a:buSzPct val="100000"/>
              <a:buChar char="●"/>
            </a:pPr>
            <a:r>
              <a:rPr lang="ru" sz="1800">
                <a:solidFill>
                  <a:srgbClr val="434343"/>
                </a:solidFill>
              </a:rPr>
              <a:t>Нет общего состояния</a:t>
            </a:r>
          </a:p>
          <a:p>
            <a:pPr indent="-342900" lvl="0" marL="457200" rtl="0">
              <a:spcBef>
                <a:spcPts val="0"/>
              </a:spcBef>
              <a:spcAft>
                <a:spcPts val="1000"/>
              </a:spcAft>
              <a:buClr>
                <a:srgbClr val="434343"/>
              </a:buClr>
              <a:buSzPct val="100000"/>
              <a:buChar char="●"/>
            </a:pPr>
            <a:r>
              <a:rPr lang="ru" sz="1800">
                <a:solidFill>
                  <a:srgbClr val="434343"/>
                </a:solidFill>
              </a:rPr>
              <a:t>Гарантия доставки сообщения: не более одного раза</a:t>
            </a:r>
          </a:p>
          <a:p>
            <a:pPr indent="-342900" lvl="0" marL="457200" rtl="0">
              <a:spcBef>
                <a:spcPts val="0"/>
              </a:spcBef>
              <a:spcAft>
                <a:spcPts val="1000"/>
              </a:spcAft>
              <a:buClr>
                <a:srgbClr val="434343"/>
              </a:buClr>
              <a:buSzPct val="100000"/>
              <a:buChar char="●"/>
            </a:pPr>
            <a:r>
              <a:rPr lang="ru" sz="1800">
                <a:solidFill>
                  <a:srgbClr val="434343"/>
                </a:solidFill>
              </a:rPr>
              <a:t>Сообщения упорядочены для каждого отправителя</a:t>
            </a: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38" name="Shape 1238"/>
        <p:cNvGrpSpPr/>
        <p:nvPr/>
      </p:nvGrpSpPr>
      <p:grpSpPr>
        <a:xfrm>
          <a:off x="0" y="0"/>
          <a:ext cx="0" cy="0"/>
          <a:chOff x="0" y="0"/>
          <a:chExt cx="0" cy="0"/>
        </a:xfrm>
      </p:grpSpPr>
      <p:sp>
        <p:nvSpPr>
          <p:cNvPr id="1239" name="Shape 123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Actor example</a:t>
            </a:r>
          </a:p>
        </p:txBody>
      </p:sp>
      <p:sp>
        <p:nvSpPr>
          <p:cNvPr id="1240" name="Shape 1240"/>
          <p:cNvSpPr txBox="1"/>
          <p:nvPr/>
        </p:nvSpPr>
        <p:spPr>
          <a:xfrm>
            <a:off x="311700" y="1011950"/>
            <a:ext cx="3897600" cy="3916800"/>
          </a:xfrm>
          <a:prstGeom prst="rect">
            <a:avLst/>
          </a:prstGeom>
          <a:solidFill>
            <a:srgbClr val="FFFFFF"/>
          </a:solidFill>
          <a:ln>
            <a:noFill/>
          </a:ln>
        </p:spPr>
        <p:txBody>
          <a:bodyPr anchorCtr="0" anchor="t" bIns="91425" lIns="91425" rIns="91425" wrap="square" tIns="91425">
            <a:noAutofit/>
          </a:bodyPr>
          <a:lstStyle/>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akka.actor.Actor</a:t>
            </a: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akka.actor.ActorSystem</a:t>
            </a: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akka.actor.Props</a:t>
            </a: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import </a:t>
            </a:r>
            <a:r>
              <a:rPr lang="ru" sz="1100">
                <a:solidFill>
                  <a:schemeClr val="dk1"/>
                </a:solidFill>
                <a:highlight>
                  <a:srgbClr val="FFFFFF"/>
                </a:highlight>
              </a:rPr>
              <a:t>akka.event.Logging</a:t>
            </a:r>
          </a:p>
          <a:p>
            <a:pPr lvl="0" rtl="0">
              <a:spcBef>
                <a:spcPts val="0"/>
              </a:spcBef>
              <a:spcAft>
                <a:spcPts val="0"/>
              </a:spcAft>
              <a:buClr>
                <a:schemeClr val="dk1"/>
              </a:buClr>
              <a:buFont typeface="Arial"/>
              <a:buNone/>
            </a:pPr>
            <a:r>
              <a:t/>
            </a:r>
            <a:endParaRPr sz="1100">
              <a:solidFill>
                <a:schemeClr val="dk1"/>
              </a:solidFill>
              <a:highlight>
                <a:srgbClr val="FFFFFF"/>
              </a:highlight>
            </a:endParaRPr>
          </a:p>
          <a:p>
            <a:pPr lvl="0" rtl="0">
              <a:spcBef>
                <a:spcPts val="0"/>
              </a:spcBef>
              <a:spcAft>
                <a:spcPts val="0"/>
              </a:spcAft>
              <a:buClr>
                <a:schemeClr val="dk1"/>
              </a:buClr>
              <a:buSzPct val="100000"/>
              <a:buFont typeface="Arial"/>
              <a:buNone/>
            </a:pPr>
            <a:r>
              <a:rPr b="1" lang="ru" sz="1100">
                <a:solidFill>
                  <a:srgbClr val="000080"/>
                </a:solidFill>
                <a:highlight>
                  <a:srgbClr val="FFFFFF"/>
                </a:highlight>
              </a:rPr>
              <a:t>class </a:t>
            </a:r>
            <a:r>
              <a:rPr lang="ru" sz="1100">
                <a:solidFill>
                  <a:schemeClr val="dk1"/>
                </a:solidFill>
                <a:highlight>
                  <a:srgbClr val="FFFFFF"/>
                </a:highlight>
              </a:rPr>
              <a:t>MyActor </a:t>
            </a:r>
            <a:r>
              <a:rPr b="1" lang="ru" sz="1100">
                <a:solidFill>
                  <a:srgbClr val="000080"/>
                </a:solidFill>
                <a:highlight>
                  <a:srgbClr val="FFFFFF"/>
                </a:highlight>
              </a:rPr>
              <a:t>extends </a:t>
            </a:r>
            <a:r>
              <a:rPr lang="ru" sz="1100">
                <a:solidFill>
                  <a:schemeClr val="dk1"/>
                </a:solidFill>
                <a:highlight>
                  <a:srgbClr val="FFFFFF"/>
                </a:highlight>
              </a:rPr>
              <a:t>Actor {</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log </a:t>
            </a:r>
            <a:r>
              <a:rPr lang="ru" sz="1100">
                <a:solidFill>
                  <a:schemeClr val="dk1"/>
                </a:solidFill>
                <a:highlight>
                  <a:srgbClr val="FFFFFF"/>
                </a:highlight>
              </a:rPr>
              <a:t>= </a:t>
            </a:r>
            <a:r>
              <a:rPr i="1" lang="ru" sz="1100">
                <a:solidFill>
                  <a:schemeClr val="dk1"/>
                </a:solidFill>
                <a:highlight>
                  <a:srgbClr val="FFFFFF"/>
                </a:highlight>
              </a:rPr>
              <a:t>Logging</a:t>
            </a:r>
            <a:r>
              <a:rPr lang="ru" sz="1100">
                <a:solidFill>
                  <a:schemeClr val="dk1"/>
                </a:solidFill>
                <a:highlight>
                  <a:srgbClr val="FFFFFF"/>
                </a:highlight>
              </a:rPr>
              <a:t>(</a:t>
            </a:r>
            <a:r>
              <a:rPr i="1" lang="ru" sz="1100">
                <a:solidFill>
                  <a:srgbClr val="660E7A"/>
                </a:solidFill>
                <a:highlight>
                  <a:srgbClr val="FFFFFF"/>
                </a:highlight>
              </a:rPr>
              <a:t>context</a:t>
            </a:r>
            <a:r>
              <a:rPr lang="ru" sz="1100">
                <a:solidFill>
                  <a:schemeClr val="dk1"/>
                </a:solidFill>
                <a:highlight>
                  <a:srgbClr val="FFFFFF"/>
                </a:highlight>
              </a:rPr>
              <a:t>.system, </a:t>
            </a:r>
            <a:r>
              <a:rPr b="1" lang="ru" sz="1100">
                <a:solidFill>
                  <a:srgbClr val="000080"/>
                </a:solidFill>
                <a:highlight>
                  <a:srgbClr val="FFFFFF"/>
                </a:highlight>
              </a:rPr>
              <a:t>this</a:t>
            </a:r>
            <a:r>
              <a:rPr lang="ru" sz="1100">
                <a:solidFill>
                  <a:schemeClr val="dk1"/>
                </a:solidFill>
                <a:highlight>
                  <a:srgbClr val="FFFFFF"/>
                </a:highlight>
              </a:rPr>
              <a:t>)</a:t>
            </a:r>
          </a:p>
          <a:p>
            <a:pPr lvl="0" rtl="0">
              <a:spcBef>
                <a:spcPts val="0"/>
              </a:spcBef>
              <a:spcAft>
                <a:spcPts val="0"/>
              </a:spcAft>
              <a:buClr>
                <a:schemeClr val="dk1"/>
              </a:buClr>
              <a:buFont typeface="Arial"/>
              <a:buNone/>
            </a:pPr>
            <a:r>
              <a:t/>
            </a:r>
            <a:endParaRPr sz="1100">
              <a:solidFill>
                <a:schemeClr val="dk1"/>
              </a:solidFill>
              <a:highlight>
                <a:srgbClr val="FFFFFF"/>
              </a:highlight>
            </a:endParaRP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def </a:t>
            </a:r>
            <a:r>
              <a:rPr lang="ru" sz="1100">
                <a:solidFill>
                  <a:schemeClr val="dk1"/>
                </a:solidFill>
                <a:highlight>
                  <a:srgbClr val="FFFFFF"/>
                </a:highlight>
              </a:rPr>
              <a:t>receive = {</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case </a:t>
            </a:r>
            <a:r>
              <a:rPr b="1" lang="ru" sz="1100">
                <a:solidFill>
                  <a:srgbClr val="008000"/>
                </a:solidFill>
                <a:highlight>
                  <a:srgbClr val="FFFFFF"/>
                </a:highlight>
              </a:rPr>
              <a:t>"test" </a:t>
            </a:r>
            <a:r>
              <a:rPr lang="ru" sz="1100">
                <a:solidFill>
                  <a:schemeClr val="dk1"/>
                </a:solidFill>
                <a:highlight>
                  <a:srgbClr val="FFFFFF"/>
                </a:highlight>
              </a:rPr>
              <a:t>=&gt; </a:t>
            </a:r>
            <a:r>
              <a:rPr i="1" lang="ru" sz="1100">
                <a:solidFill>
                  <a:srgbClr val="660E7A"/>
                </a:solidFill>
                <a:highlight>
                  <a:srgbClr val="FFFFFF"/>
                </a:highlight>
              </a:rPr>
              <a:t>log</a:t>
            </a:r>
            <a:r>
              <a:rPr lang="ru" sz="1100">
                <a:solidFill>
                  <a:schemeClr val="dk1"/>
                </a:solidFill>
                <a:highlight>
                  <a:srgbClr val="FFFFFF"/>
                </a:highlight>
              </a:rPr>
              <a:t>.info(</a:t>
            </a:r>
            <a:r>
              <a:rPr b="1" lang="ru" sz="1100">
                <a:solidFill>
                  <a:srgbClr val="008000"/>
                </a:solidFill>
                <a:highlight>
                  <a:srgbClr val="FFFFFF"/>
                </a:highlight>
              </a:rPr>
              <a:t>"received test"</a:t>
            </a:r>
            <a:r>
              <a:rPr lang="ru" sz="1100">
                <a:solidFill>
                  <a:schemeClr val="dk1"/>
                </a:solidFill>
                <a:highlight>
                  <a:srgbClr val="FFFFFF"/>
                </a:highlight>
              </a:rPr>
              <a:t>)</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r>
              <a:rPr b="1" lang="ru" sz="1100">
                <a:solidFill>
                  <a:srgbClr val="000080"/>
                </a:solidFill>
                <a:highlight>
                  <a:srgbClr val="FFFFFF"/>
                </a:highlight>
              </a:rPr>
              <a:t>case </a:t>
            </a:r>
            <a:r>
              <a:rPr lang="ru" sz="1100">
                <a:solidFill>
                  <a:schemeClr val="dk1"/>
                </a:solidFill>
                <a:highlight>
                  <a:srgbClr val="FFFFFF"/>
                </a:highlight>
              </a:rPr>
              <a:t>_      =&gt; </a:t>
            </a:r>
            <a:r>
              <a:rPr i="1" lang="ru" sz="1100">
                <a:solidFill>
                  <a:srgbClr val="660E7A"/>
                </a:solidFill>
                <a:highlight>
                  <a:srgbClr val="FFFFFF"/>
                </a:highlight>
              </a:rPr>
              <a:t>log</a:t>
            </a:r>
            <a:r>
              <a:rPr lang="ru" sz="1100">
                <a:solidFill>
                  <a:schemeClr val="dk1"/>
                </a:solidFill>
                <a:highlight>
                  <a:srgbClr val="FFFFFF"/>
                </a:highlight>
              </a:rPr>
              <a:t>.info(</a:t>
            </a:r>
            <a:r>
              <a:rPr b="1" lang="ru" sz="1100">
                <a:solidFill>
                  <a:srgbClr val="008000"/>
                </a:solidFill>
                <a:highlight>
                  <a:srgbClr val="FFFFFF"/>
                </a:highlight>
              </a:rPr>
              <a:t>"received unknown message"</a:t>
            </a:r>
            <a:r>
              <a:rPr lang="ru" sz="1100">
                <a:solidFill>
                  <a:schemeClr val="dk1"/>
                </a:solidFill>
                <a:highlight>
                  <a:srgbClr val="FFFFFF"/>
                </a:highlight>
              </a:rPr>
              <a:t>)</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  }</a:t>
            </a:r>
          </a:p>
          <a:p>
            <a:pPr lvl="0" rtl="0">
              <a:spcBef>
                <a:spcPts val="0"/>
              </a:spcBef>
              <a:spcAft>
                <a:spcPts val="0"/>
              </a:spcAft>
              <a:buClr>
                <a:schemeClr val="dk1"/>
              </a:buClr>
              <a:buSzPct val="100000"/>
              <a:buFont typeface="Arial"/>
              <a:buNone/>
            </a:pPr>
            <a:r>
              <a:rPr lang="ru" sz="1100">
                <a:solidFill>
                  <a:schemeClr val="dk1"/>
                </a:solidFill>
                <a:highlight>
                  <a:srgbClr val="FFFFFF"/>
                </a:highlight>
              </a:rPr>
              <a:t>}</a:t>
            </a:r>
          </a:p>
          <a:p>
            <a:pPr lvl="0" rtl="0">
              <a:spcBef>
                <a:spcPts val="0"/>
              </a:spcBef>
              <a:spcAft>
                <a:spcPts val="0"/>
              </a:spcAft>
              <a:buNone/>
            </a:pPr>
            <a:r>
              <a:t/>
            </a:r>
            <a:endParaRPr sz="1100">
              <a:solidFill>
                <a:schemeClr val="dk1"/>
              </a:solidFill>
              <a:highlight>
                <a:srgbClr val="FFFFFF"/>
              </a:highlight>
            </a:endParaRPr>
          </a:p>
          <a:p>
            <a:pPr lvl="0" rtl="0">
              <a:spcBef>
                <a:spcPts val="0"/>
              </a:spcBef>
              <a:buNone/>
            </a:pPr>
            <a:r>
              <a:rPr b="1" lang="ru" sz="1100">
                <a:solidFill>
                  <a:srgbClr val="000080"/>
                </a:solidFill>
                <a:highlight>
                  <a:srgbClr val="FFFFFF"/>
                </a:highlight>
              </a:rPr>
              <a:t>object </a:t>
            </a:r>
            <a:r>
              <a:rPr lang="ru" sz="1100">
                <a:solidFill>
                  <a:schemeClr val="dk1"/>
                </a:solidFill>
                <a:highlight>
                  <a:srgbClr val="FFFFFF"/>
                </a:highlight>
              </a:rPr>
              <a:t>AkkaExample </a:t>
            </a:r>
            <a:r>
              <a:rPr b="1" lang="ru" sz="1100">
                <a:solidFill>
                  <a:srgbClr val="000080"/>
                </a:solidFill>
                <a:highlight>
                  <a:srgbClr val="FFFFFF"/>
                </a:highlight>
              </a:rPr>
              <a:t>extends </a:t>
            </a:r>
            <a:r>
              <a:rPr lang="ru" sz="1100">
                <a:solidFill>
                  <a:schemeClr val="dk1"/>
                </a:solidFill>
                <a:highlight>
                  <a:srgbClr val="FFFFFF"/>
                </a:highlight>
              </a:rPr>
              <a:t>App {</a:t>
            </a:r>
          </a:p>
          <a:p>
            <a:pPr lvl="0" rtl="0">
              <a:spcBef>
                <a:spcPts val="0"/>
              </a:spcBef>
              <a:buNone/>
            </a:pPr>
            <a:r>
              <a:rPr lang="ru" sz="1100">
                <a:solidFill>
                  <a:schemeClr val="dk1"/>
                </a:solidFill>
                <a:highlight>
                  <a:srgbClr val="FFFFFF"/>
                </a:highlight>
              </a:rPr>
              <a:t> </a:t>
            </a:r>
            <a:r>
              <a:rPr i="1" lang="ru" sz="1100">
                <a:solidFill>
                  <a:srgbClr val="808080"/>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system </a:t>
            </a:r>
            <a:r>
              <a:rPr lang="ru" sz="1100">
                <a:solidFill>
                  <a:schemeClr val="dk1"/>
                </a:solidFill>
                <a:highlight>
                  <a:srgbClr val="FFFFFF"/>
                </a:highlight>
              </a:rPr>
              <a:t>= </a:t>
            </a:r>
            <a:r>
              <a:rPr i="1" lang="ru" sz="1100">
                <a:solidFill>
                  <a:schemeClr val="dk1"/>
                </a:solidFill>
                <a:highlight>
                  <a:srgbClr val="FFFFFF"/>
                </a:highlight>
              </a:rPr>
              <a:t>ActorSystem</a:t>
            </a:r>
            <a:r>
              <a:rPr lang="ru" sz="1100">
                <a:solidFill>
                  <a:schemeClr val="dk1"/>
                </a:solidFill>
                <a:highlight>
                  <a:srgbClr val="FFFFFF"/>
                </a:highlight>
              </a:rPr>
              <a:t>(</a:t>
            </a:r>
            <a:r>
              <a:rPr b="1" lang="ru" sz="1100">
                <a:solidFill>
                  <a:srgbClr val="008000"/>
                </a:solidFill>
                <a:highlight>
                  <a:srgbClr val="FFFFFF"/>
                </a:highlight>
              </a:rPr>
              <a:t>"mySystem"</a:t>
            </a:r>
            <a:r>
              <a:rPr lang="ru" sz="1100">
                <a:solidFill>
                  <a:schemeClr val="dk1"/>
                </a:solidFill>
                <a:highlight>
                  <a:srgbClr val="FFFFFF"/>
                </a:highlight>
              </a:rPr>
              <a:t>)</a:t>
            </a:r>
          </a:p>
          <a:p>
            <a:pPr lvl="0" rtl="0">
              <a:spcBef>
                <a:spcPts val="0"/>
              </a:spcBef>
              <a:buNone/>
            </a:pPr>
            <a:r>
              <a:rPr lang="ru" sz="1100">
                <a:solidFill>
                  <a:schemeClr val="dk1"/>
                </a:solidFill>
                <a:highlight>
                  <a:srgbClr val="FFFFFF"/>
                </a:highlight>
              </a:rPr>
              <a:t>  </a:t>
            </a:r>
            <a:r>
              <a:rPr b="1" lang="ru" sz="1100">
                <a:solidFill>
                  <a:srgbClr val="000080"/>
                </a:solidFill>
                <a:highlight>
                  <a:srgbClr val="FFFFFF"/>
                </a:highlight>
              </a:rPr>
              <a:t>val </a:t>
            </a:r>
            <a:r>
              <a:rPr i="1" lang="ru" sz="1100">
                <a:solidFill>
                  <a:srgbClr val="660E7A"/>
                </a:solidFill>
                <a:highlight>
                  <a:srgbClr val="FFFFFF"/>
                </a:highlight>
              </a:rPr>
              <a:t>myActor </a:t>
            </a:r>
            <a:r>
              <a:rPr lang="ru" sz="1100">
                <a:solidFill>
                  <a:schemeClr val="dk1"/>
                </a:solidFill>
                <a:highlight>
                  <a:srgbClr val="FFFFFF"/>
                </a:highlight>
              </a:rPr>
              <a:t>= </a:t>
            </a:r>
            <a:r>
              <a:rPr i="1" lang="ru" sz="1100">
                <a:solidFill>
                  <a:srgbClr val="660E7A"/>
                </a:solidFill>
                <a:highlight>
                  <a:srgbClr val="FFFFFF"/>
                </a:highlight>
              </a:rPr>
              <a:t>system</a:t>
            </a:r>
            <a:r>
              <a:rPr lang="ru" sz="1100">
                <a:solidFill>
                  <a:schemeClr val="dk1"/>
                </a:solidFill>
                <a:highlight>
                  <a:srgbClr val="FFFFFF"/>
                </a:highlight>
              </a:rPr>
              <a:t>.actorOf(</a:t>
            </a:r>
            <a:r>
              <a:rPr i="1" lang="ru" sz="1100">
                <a:solidFill>
                  <a:schemeClr val="dk1"/>
                </a:solidFill>
                <a:highlight>
                  <a:srgbClr val="FFFFFF"/>
                </a:highlight>
              </a:rPr>
              <a:t>Props</a:t>
            </a:r>
            <a:r>
              <a:rPr lang="ru" sz="1100">
                <a:solidFill>
                  <a:schemeClr val="dk1"/>
                </a:solidFill>
                <a:highlight>
                  <a:srgbClr val="FFFFFF"/>
                </a:highlight>
              </a:rPr>
              <a:t>[MyActor], </a:t>
            </a:r>
            <a:r>
              <a:rPr b="1" lang="ru" sz="1100">
                <a:solidFill>
                  <a:srgbClr val="008000"/>
                </a:solidFill>
                <a:highlight>
                  <a:srgbClr val="FFFFFF"/>
                </a:highlight>
              </a:rPr>
              <a:t>"alias"</a:t>
            </a:r>
            <a:r>
              <a:rPr lang="ru" sz="1100">
                <a:solidFill>
                  <a:schemeClr val="dk1"/>
                </a:solidFill>
                <a:highlight>
                  <a:srgbClr val="FFFFFF"/>
                </a:highlight>
              </a:rPr>
              <a:t>)</a:t>
            </a:r>
          </a:p>
          <a:p>
            <a:pPr lvl="0" rtl="0">
              <a:spcBef>
                <a:spcPts val="0"/>
              </a:spcBef>
              <a:buNone/>
            </a:pPr>
            <a:r>
              <a:rPr lang="ru" sz="1100">
                <a:solidFill>
                  <a:schemeClr val="dk1"/>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"test"</a:t>
            </a:r>
          </a:p>
          <a:p>
            <a:pPr lvl="0" rtl="0">
              <a:spcBef>
                <a:spcPts val="0"/>
              </a:spcBef>
              <a:buNone/>
            </a:pPr>
            <a:r>
              <a:rPr b="1" lang="ru" sz="1100">
                <a:solidFill>
                  <a:srgbClr val="008000"/>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"another test"</a:t>
            </a:r>
          </a:p>
          <a:p>
            <a:pPr lvl="0" rtl="0">
              <a:spcBef>
                <a:spcPts val="0"/>
              </a:spcBef>
              <a:buNone/>
            </a:pPr>
            <a:r>
              <a:rPr b="1" lang="ru" sz="1100">
                <a:solidFill>
                  <a:srgbClr val="008000"/>
                </a:solidFill>
                <a:highlight>
                  <a:srgbClr val="FFFFFF"/>
                </a:highlight>
              </a:rPr>
              <a:t>  </a:t>
            </a:r>
            <a:r>
              <a:rPr i="1" lang="ru" sz="1100">
                <a:solidFill>
                  <a:srgbClr val="660E7A"/>
                </a:solidFill>
                <a:highlight>
                  <a:srgbClr val="FFFFFF"/>
                </a:highlight>
              </a:rPr>
              <a:t>system</a:t>
            </a:r>
            <a:r>
              <a:rPr lang="ru" sz="1100">
                <a:solidFill>
                  <a:schemeClr val="dk1"/>
                </a:solidFill>
                <a:highlight>
                  <a:srgbClr val="FFFFFF"/>
                </a:highlight>
              </a:rPr>
              <a:t>.shutdown()</a:t>
            </a:r>
          </a:p>
          <a:p>
            <a:pPr lvl="0" rtl="0">
              <a:spcBef>
                <a:spcPts val="0"/>
              </a:spcBef>
              <a:buClr>
                <a:schemeClr val="dk1"/>
              </a:buClr>
              <a:buSzPct val="100000"/>
              <a:buFont typeface="Arial"/>
              <a:buNone/>
            </a:pPr>
            <a:r>
              <a:rPr lang="ru" sz="1100">
                <a:solidFill>
                  <a:schemeClr val="dk1"/>
                </a:solidFill>
                <a:highlight>
                  <a:srgbClr val="FFFFFF"/>
                </a:highlight>
              </a:rPr>
              <a:t>}</a:t>
            </a:r>
          </a:p>
          <a:p>
            <a:pPr lvl="0" rtl="0">
              <a:spcBef>
                <a:spcPts val="0"/>
              </a:spcBef>
              <a:spcAft>
                <a:spcPts val="0"/>
              </a:spcAft>
              <a:buNone/>
            </a:pPr>
            <a:r>
              <a:t/>
            </a:r>
            <a:endParaRPr b="1" sz="1100">
              <a:solidFill>
                <a:srgbClr val="000080"/>
              </a:solidFill>
              <a:highlight>
                <a:srgbClr val="FFFFFF"/>
              </a:highligh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44" name="Shape 1244"/>
        <p:cNvGrpSpPr/>
        <p:nvPr/>
      </p:nvGrpSpPr>
      <p:grpSpPr>
        <a:xfrm>
          <a:off x="0" y="0"/>
          <a:ext cx="0" cy="0"/>
          <a:chOff x="0" y="0"/>
          <a:chExt cx="0" cy="0"/>
        </a:xfrm>
      </p:grpSpPr>
      <p:sp>
        <p:nvSpPr>
          <p:cNvPr id="1245" name="Shape 124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Messages</a:t>
            </a:r>
          </a:p>
        </p:txBody>
      </p:sp>
      <p:sp>
        <p:nvSpPr>
          <p:cNvPr id="1246" name="Shape 1246"/>
          <p:cNvSpPr txBox="1"/>
          <p:nvPr/>
        </p:nvSpPr>
        <p:spPr>
          <a:xfrm>
            <a:off x="311700" y="1108600"/>
            <a:ext cx="8520600" cy="29826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Любой объект (Any)</a:t>
            </a:r>
          </a:p>
          <a:p>
            <a:pPr indent="-342900" lvl="0" marL="457200" rtl="0">
              <a:spcBef>
                <a:spcPts val="0"/>
              </a:spcBef>
              <a:spcAft>
                <a:spcPts val="1000"/>
              </a:spcAft>
              <a:buClr>
                <a:srgbClr val="434343"/>
              </a:buClr>
              <a:buSzPct val="100000"/>
              <a:buChar char="●"/>
            </a:pPr>
            <a:r>
              <a:rPr lang="ru" sz="1800">
                <a:solidFill>
                  <a:srgbClr val="434343"/>
                </a:solidFill>
              </a:rPr>
              <a:t>Immutable</a:t>
            </a:r>
          </a:p>
          <a:p>
            <a:pPr indent="-342900" lvl="0" marL="457200" rtl="0">
              <a:spcBef>
                <a:spcPts val="0"/>
              </a:spcBef>
              <a:spcAft>
                <a:spcPts val="1000"/>
              </a:spcAft>
              <a:buClr>
                <a:srgbClr val="434343"/>
              </a:buClr>
              <a:buSzPct val="100000"/>
              <a:buChar char="●"/>
            </a:pPr>
            <a:r>
              <a:rPr lang="ru" sz="1800">
                <a:solidFill>
                  <a:srgbClr val="434343"/>
                </a:solidFill>
              </a:rPr>
              <a:t>Serializable</a:t>
            </a:r>
          </a:p>
          <a:p>
            <a:pPr indent="-342900" lvl="0" marL="457200" rtl="0">
              <a:spcBef>
                <a:spcPts val="0"/>
              </a:spcBef>
              <a:spcAft>
                <a:spcPts val="1000"/>
              </a:spcAft>
              <a:buClr>
                <a:srgbClr val="434343"/>
              </a:buClr>
              <a:buSzPct val="100000"/>
              <a:buChar char="●"/>
            </a:pPr>
            <a:r>
              <a:rPr lang="ru" sz="1800">
                <a:solidFill>
                  <a:srgbClr val="434343"/>
                </a:solidFill>
              </a:rPr>
              <a:t>Суть - протокол взаимодействия</a:t>
            </a:r>
          </a:p>
        </p:txBody>
      </p:sp>
      <p:sp>
        <p:nvSpPr>
          <p:cNvPr id="1247" name="Shape 1247"/>
          <p:cNvSpPr txBox="1"/>
          <p:nvPr/>
        </p:nvSpPr>
        <p:spPr>
          <a:xfrm>
            <a:off x="816400" y="2931400"/>
            <a:ext cx="3833100" cy="11598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rPr b="1" lang="ru" sz="1100">
                <a:solidFill>
                  <a:srgbClr val="000080"/>
                </a:solidFill>
                <a:highlight>
                  <a:srgbClr val="FFFFFF"/>
                </a:highlight>
              </a:rPr>
              <a:t>object </a:t>
            </a:r>
            <a:r>
              <a:rPr lang="ru" sz="1100">
                <a:solidFill>
                  <a:schemeClr val="dk1"/>
                </a:solidFill>
                <a:highlight>
                  <a:srgbClr val="FFFFFF"/>
                </a:highlight>
              </a:rPr>
              <a:t>ExampleProtocol {</a:t>
            </a:r>
          </a:p>
          <a:p>
            <a:pPr lvl="0">
              <a:spcBef>
                <a:spcPts val="0"/>
              </a:spcBef>
              <a:buNone/>
            </a:pPr>
            <a:r>
              <a:rPr lang="ru" sz="1100">
                <a:solidFill>
                  <a:schemeClr val="dk1"/>
                </a:solidFill>
                <a:highlight>
                  <a:srgbClr val="FFFFFF"/>
                </a:highlight>
              </a:rPr>
              <a:t>  </a:t>
            </a:r>
            <a:r>
              <a:rPr b="1" lang="ru" sz="1100">
                <a:solidFill>
                  <a:srgbClr val="000080"/>
                </a:solidFill>
                <a:highlight>
                  <a:srgbClr val="FFFFFF"/>
                </a:highlight>
              </a:rPr>
              <a:t>trait </a:t>
            </a:r>
            <a:r>
              <a:rPr lang="ru" sz="1100">
                <a:solidFill>
                  <a:schemeClr val="dk1"/>
                </a:solidFill>
                <a:highlight>
                  <a:srgbClr val="FFFFFF"/>
                </a:highlight>
              </a:rPr>
              <a:t>Response</a:t>
            </a:r>
          </a:p>
          <a:p>
            <a:pPr lvl="0">
              <a:spcBef>
                <a:spcPts val="0"/>
              </a:spcBef>
              <a:buNone/>
            </a:pPr>
            <a:r>
              <a:rPr lang="ru" sz="1100">
                <a:solidFill>
                  <a:schemeClr val="dk1"/>
                </a:solidFill>
                <a:highlight>
                  <a:srgbClr val="FFFFFF"/>
                </a:highlight>
              </a:rPr>
              <a:t>  </a:t>
            </a:r>
            <a:r>
              <a:rPr b="1" lang="ru" sz="1100">
                <a:solidFill>
                  <a:srgbClr val="000080"/>
                </a:solidFill>
                <a:highlight>
                  <a:srgbClr val="FFFFFF"/>
                </a:highlight>
              </a:rPr>
              <a:t>case class </a:t>
            </a:r>
            <a:r>
              <a:rPr lang="ru" sz="1100">
                <a:solidFill>
                  <a:schemeClr val="dk1"/>
                </a:solidFill>
                <a:highlight>
                  <a:srgbClr val="FFFFFF"/>
                </a:highlight>
              </a:rPr>
              <a:t>Success(data: </a:t>
            </a:r>
            <a:r>
              <a:rPr lang="ru" sz="1100">
                <a:solidFill>
                  <a:srgbClr val="20999D"/>
                </a:solidFill>
                <a:highlight>
                  <a:srgbClr val="FFFFFF"/>
                </a:highlight>
              </a:rPr>
              <a:t>String</a:t>
            </a:r>
            <a:r>
              <a:rPr lang="ru" sz="1100">
                <a:solidFill>
                  <a:schemeClr val="dk1"/>
                </a:solidFill>
                <a:highlight>
                  <a:srgbClr val="FFFFFF"/>
                </a:highlight>
              </a:rPr>
              <a:t>) </a:t>
            </a:r>
            <a:r>
              <a:rPr b="1" lang="ru" sz="1100">
                <a:solidFill>
                  <a:srgbClr val="000080"/>
                </a:solidFill>
                <a:highlight>
                  <a:srgbClr val="FFFFFF"/>
                </a:highlight>
              </a:rPr>
              <a:t>extends </a:t>
            </a:r>
            <a:r>
              <a:rPr lang="ru" sz="1100">
                <a:solidFill>
                  <a:schemeClr val="dk1"/>
                </a:solidFill>
                <a:highlight>
                  <a:srgbClr val="FFFFFF"/>
                </a:highlight>
              </a:rPr>
              <a:t>Response</a:t>
            </a:r>
          </a:p>
          <a:p>
            <a:pPr lvl="0">
              <a:spcBef>
                <a:spcPts val="0"/>
              </a:spcBef>
              <a:buNone/>
            </a:pPr>
            <a:r>
              <a:rPr lang="ru" sz="1100">
                <a:solidFill>
                  <a:schemeClr val="dk1"/>
                </a:solidFill>
                <a:highlight>
                  <a:srgbClr val="FFFFFF"/>
                </a:highlight>
              </a:rPr>
              <a:t>  </a:t>
            </a:r>
            <a:r>
              <a:rPr b="1" lang="ru" sz="1100">
                <a:solidFill>
                  <a:srgbClr val="000080"/>
                </a:solidFill>
                <a:highlight>
                  <a:srgbClr val="FFFFFF"/>
                </a:highlight>
              </a:rPr>
              <a:t>case class </a:t>
            </a:r>
            <a:r>
              <a:rPr lang="ru" sz="1100">
                <a:solidFill>
                  <a:schemeClr val="dk1"/>
                </a:solidFill>
                <a:highlight>
                  <a:srgbClr val="FFFFFF"/>
                </a:highlight>
              </a:rPr>
              <a:t>Failure(error: </a:t>
            </a:r>
            <a:r>
              <a:rPr lang="ru" sz="1100">
                <a:solidFill>
                  <a:srgbClr val="20999D"/>
                </a:solidFill>
                <a:highlight>
                  <a:srgbClr val="FFFFFF"/>
                </a:highlight>
              </a:rPr>
              <a:t>String</a:t>
            </a:r>
            <a:r>
              <a:rPr lang="ru" sz="1100">
                <a:solidFill>
                  <a:schemeClr val="dk1"/>
                </a:solidFill>
                <a:highlight>
                  <a:srgbClr val="FFFFFF"/>
                </a:highlight>
              </a:rPr>
              <a:t>) </a:t>
            </a:r>
            <a:r>
              <a:rPr b="1" lang="ru" sz="1100">
                <a:solidFill>
                  <a:srgbClr val="000080"/>
                </a:solidFill>
                <a:highlight>
                  <a:srgbClr val="FFFFFF"/>
                </a:highlight>
              </a:rPr>
              <a:t>extends </a:t>
            </a:r>
            <a:r>
              <a:rPr lang="ru" sz="1100">
                <a:solidFill>
                  <a:schemeClr val="dk1"/>
                </a:solidFill>
                <a:highlight>
                  <a:srgbClr val="FFFFFF"/>
                </a:highlight>
              </a:rPr>
              <a:t>Response</a:t>
            </a:r>
          </a:p>
          <a:p>
            <a:pPr lvl="0" rtl="0">
              <a:spcBef>
                <a:spcPts val="0"/>
              </a:spcBef>
              <a:buNone/>
            </a:pPr>
            <a:r>
              <a:rPr lang="ru" sz="1100">
                <a:solidFill>
                  <a:schemeClr val="dk1"/>
                </a:solidFill>
                <a:highlight>
                  <a:srgbClr val="FFFFFF"/>
                </a:highlight>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51" name="Shape 1251"/>
        <p:cNvGrpSpPr/>
        <p:nvPr/>
      </p:nvGrpSpPr>
      <p:grpSpPr>
        <a:xfrm>
          <a:off x="0" y="0"/>
          <a:ext cx="0" cy="0"/>
          <a:chOff x="0" y="0"/>
          <a:chExt cx="0" cy="0"/>
        </a:xfrm>
      </p:grpSpPr>
      <p:sp>
        <p:nvSpPr>
          <p:cNvPr id="1252" name="Shape 125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Nesting actors</a:t>
            </a:r>
          </a:p>
        </p:txBody>
      </p:sp>
      <p:pic>
        <p:nvPicPr>
          <p:cNvPr id="1253" name="Shape 1253"/>
          <p:cNvPicPr preferRelativeResize="0"/>
          <p:nvPr/>
        </p:nvPicPr>
        <p:blipFill>
          <a:blip r:embed="rId3">
            <a:alphaModFix/>
          </a:blip>
          <a:stretch>
            <a:fillRect/>
          </a:stretch>
        </p:blipFill>
        <p:spPr>
          <a:xfrm>
            <a:off x="3712275" y="1108600"/>
            <a:ext cx="5048250" cy="2533650"/>
          </a:xfrm>
          <a:prstGeom prst="rect">
            <a:avLst/>
          </a:prstGeom>
          <a:noFill/>
          <a:ln>
            <a:noFill/>
          </a:ln>
        </p:spPr>
      </p:pic>
      <p:sp>
        <p:nvSpPr>
          <p:cNvPr id="1254" name="Shape 1254"/>
          <p:cNvSpPr txBox="1"/>
          <p:nvPr/>
        </p:nvSpPr>
        <p:spPr>
          <a:xfrm>
            <a:off x="311700" y="1108600"/>
            <a:ext cx="3317700" cy="37128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Supervisor strategy</a:t>
            </a:r>
          </a:p>
          <a:p>
            <a:pPr indent="-342900" lvl="1" marL="914400" rtl="0">
              <a:spcBef>
                <a:spcPts val="0"/>
              </a:spcBef>
              <a:spcAft>
                <a:spcPts val="1000"/>
              </a:spcAft>
              <a:buClr>
                <a:srgbClr val="434343"/>
              </a:buClr>
              <a:buSzPct val="100000"/>
              <a:buChar char="○"/>
            </a:pPr>
            <a:r>
              <a:rPr lang="ru" sz="1800">
                <a:solidFill>
                  <a:srgbClr val="434343"/>
                </a:solidFill>
              </a:rPr>
              <a:t>Resume, keep state</a:t>
            </a:r>
          </a:p>
          <a:p>
            <a:pPr indent="-342900" lvl="1" marL="914400" rtl="0">
              <a:spcBef>
                <a:spcPts val="0"/>
              </a:spcBef>
              <a:spcAft>
                <a:spcPts val="1000"/>
              </a:spcAft>
              <a:buClr>
                <a:srgbClr val="434343"/>
              </a:buClr>
              <a:buSzPct val="100000"/>
              <a:buChar char="○"/>
            </a:pPr>
            <a:r>
              <a:rPr lang="ru" sz="1800">
                <a:solidFill>
                  <a:srgbClr val="434343"/>
                </a:solidFill>
              </a:rPr>
              <a:t>Restart</a:t>
            </a:r>
          </a:p>
          <a:p>
            <a:pPr indent="-342900" lvl="1" marL="914400" rtl="0">
              <a:spcBef>
                <a:spcPts val="0"/>
              </a:spcBef>
              <a:spcAft>
                <a:spcPts val="1000"/>
              </a:spcAft>
              <a:buClr>
                <a:srgbClr val="434343"/>
              </a:buClr>
              <a:buSzPct val="100000"/>
              <a:buChar char="○"/>
            </a:pPr>
            <a:r>
              <a:rPr lang="ru" sz="1800">
                <a:solidFill>
                  <a:srgbClr val="434343"/>
                </a:solidFill>
              </a:rPr>
              <a:t>Stop permanently</a:t>
            </a:r>
          </a:p>
          <a:p>
            <a:pPr indent="-342900" lvl="1" marL="914400" rtl="0">
              <a:spcBef>
                <a:spcPts val="0"/>
              </a:spcBef>
              <a:spcAft>
                <a:spcPts val="1000"/>
              </a:spcAft>
              <a:buClr>
                <a:srgbClr val="434343"/>
              </a:buClr>
              <a:buSzPct val="100000"/>
              <a:buChar char="○"/>
            </a:pPr>
            <a:r>
              <a:rPr lang="ru" sz="1800">
                <a:solidFill>
                  <a:srgbClr val="434343"/>
                </a:solidFill>
              </a:rPr>
              <a:t>Escalate failure</a:t>
            </a: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58" name="Shape 1258"/>
        <p:cNvGrpSpPr/>
        <p:nvPr/>
      </p:nvGrpSpPr>
      <p:grpSpPr>
        <a:xfrm>
          <a:off x="0" y="0"/>
          <a:ext cx="0" cy="0"/>
          <a:chOff x="0" y="0"/>
          <a:chExt cx="0" cy="0"/>
        </a:xfrm>
      </p:grpSpPr>
      <p:sp>
        <p:nvSpPr>
          <p:cNvPr id="1259" name="Shape 1259"/>
          <p:cNvSpPr/>
          <p:nvPr/>
        </p:nvSpPr>
        <p:spPr>
          <a:xfrm>
            <a:off x="2405300" y="912725"/>
            <a:ext cx="4649700" cy="41127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260" name="Shape 126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Lifecycle</a:t>
            </a:r>
          </a:p>
        </p:txBody>
      </p:sp>
      <p:pic>
        <p:nvPicPr>
          <p:cNvPr id="1261" name="Shape 1261"/>
          <p:cNvPicPr preferRelativeResize="0"/>
          <p:nvPr/>
        </p:nvPicPr>
        <p:blipFill>
          <a:blip r:embed="rId3">
            <a:alphaModFix/>
          </a:blip>
          <a:stretch>
            <a:fillRect/>
          </a:stretch>
        </p:blipFill>
        <p:spPr>
          <a:xfrm>
            <a:off x="2485450" y="806500"/>
            <a:ext cx="4537179" cy="4336999"/>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65" name="Shape 1265"/>
        <p:cNvGrpSpPr/>
        <p:nvPr/>
      </p:nvGrpSpPr>
      <p:grpSpPr>
        <a:xfrm>
          <a:off x="0" y="0"/>
          <a:ext cx="0" cy="0"/>
          <a:chOff x="0" y="0"/>
          <a:chExt cx="0" cy="0"/>
        </a:xfrm>
      </p:grpSpPr>
      <p:sp>
        <p:nvSpPr>
          <p:cNvPr id="1266" name="Shape 126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Features</a:t>
            </a:r>
          </a:p>
        </p:txBody>
      </p:sp>
      <p:sp>
        <p:nvSpPr>
          <p:cNvPr id="1267" name="Shape 1267"/>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Akka remote</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akka://my-sys/user/service-a/worker1</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akka.tcp://my-sys@host.example.com:5678/user/service-b</a:t>
            </a:r>
          </a:p>
          <a:p>
            <a:pPr indent="-342900" lvl="0" marL="457200" rtl="0">
              <a:spcBef>
                <a:spcPts val="0"/>
              </a:spcBef>
              <a:spcAft>
                <a:spcPts val="1000"/>
              </a:spcAft>
              <a:buClr>
                <a:srgbClr val="434343"/>
              </a:buClr>
              <a:buSzPct val="100000"/>
              <a:buChar char="●"/>
            </a:pPr>
            <a:r>
              <a:rPr lang="ru" sz="1800">
                <a:solidFill>
                  <a:srgbClr val="434343"/>
                </a:solidFill>
              </a:rPr>
              <a:t>become / unbecome</a:t>
            </a:r>
          </a:p>
          <a:p>
            <a:pPr indent="-342900" lvl="0" marL="457200" rtl="0">
              <a:spcBef>
                <a:spcPts val="0"/>
              </a:spcBef>
              <a:spcAft>
                <a:spcPts val="1000"/>
              </a:spcAft>
              <a:buClr>
                <a:srgbClr val="434343"/>
              </a:buClr>
              <a:buSzPct val="100000"/>
              <a:buChar char="●"/>
            </a:pPr>
            <a:r>
              <a:rPr lang="ru" sz="1800">
                <a:solidFill>
                  <a:srgbClr val="434343"/>
                </a:solidFill>
              </a:rPr>
              <a:t>stash / unstash / unstashall</a:t>
            </a:r>
          </a:p>
          <a:p>
            <a:pPr indent="-342900" lvl="0" marL="457200" rtl="0">
              <a:spcBef>
                <a:spcPts val="0"/>
              </a:spcBef>
              <a:spcAft>
                <a:spcPts val="1000"/>
              </a:spcAft>
              <a:buClr>
                <a:srgbClr val="434343"/>
              </a:buClr>
              <a:buSzPct val="100000"/>
              <a:buChar char="●"/>
            </a:pPr>
            <a:r>
              <a:rPr lang="ru" sz="1800">
                <a:solidFill>
                  <a:srgbClr val="434343"/>
                </a:solidFill>
              </a:rPr>
              <a:t>Routing</a:t>
            </a:r>
          </a:p>
          <a:p>
            <a:pPr indent="-342900" lvl="1" marL="914400" rtl="0">
              <a:spcBef>
                <a:spcPts val="0"/>
              </a:spcBef>
              <a:spcAft>
                <a:spcPts val="1000"/>
              </a:spcAft>
              <a:buClr>
                <a:srgbClr val="434343"/>
              </a:buClr>
              <a:buSzPct val="100000"/>
              <a:buChar char="○"/>
            </a:pPr>
            <a:r>
              <a:rPr lang="ru" sz="1800">
                <a:solidFill>
                  <a:srgbClr val="434343"/>
                </a:solidFill>
              </a:rPr>
              <a:t>Strategy: Round-robin, Smallest mailbox</a:t>
            </a:r>
          </a:p>
          <a:p>
            <a:pPr indent="-342900" lvl="1" marL="914400" rtl="0">
              <a:spcBef>
                <a:spcPts val="0"/>
              </a:spcBef>
              <a:spcAft>
                <a:spcPts val="1000"/>
              </a:spcAft>
              <a:buClr>
                <a:srgbClr val="434343"/>
              </a:buClr>
              <a:buSzPct val="100000"/>
              <a:buChar char="○"/>
            </a:pPr>
            <a:r>
              <a:rPr lang="ru" sz="1800">
                <a:solidFill>
                  <a:srgbClr val="434343"/>
                </a:solidFill>
              </a:rPr>
              <a:t>Router / Pool / Group</a:t>
            </a:r>
          </a:p>
          <a:p>
            <a:pPr indent="-342900" lvl="0" marL="457200" rtl="0">
              <a:spcBef>
                <a:spcPts val="0"/>
              </a:spcBef>
              <a:spcAft>
                <a:spcPts val="1000"/>
              </a:spcAft>
              <a:buClr>
                <a:srgbClr val="434343"/>
              </a:buClr>
              <a:buSzPct val="100000"/>
              <a:buChar char="●"/>
            </a:pPr>
            <a:r>
              <a:rPr lang="ru" sz="1800">
                <a:solidFill>
                  <a:srgbClr val="434343"/>
                </a:solidFill>
              </a:rPr>
              <a:t>Dispatching</a:t>
            </a:r>
          </a:p>
          <a:p>
            <a:pPr indent="-342900" lvl="0" marL="457200" rtl="0">
              <a:spcBef>
                <a:spcPts val="0"/>
              </a:spcBef>
              <a:spcAft>
                <a:spcPts val="1000"/>
              </a:spcAft>
              <a:buClr>
                <a:srgbClr val="434343"/>
              </a:buClr>
              <a:buSzPct val="100000"/>
              <a:buChar char="●"/>
            </a:pPr>
            <a:r>
              <a:rPr lang="ru" sz="1800">
                <a:solidFill>
                  <a:srgbClr val="434343"/>
                </a:solidFill>
              </a:rPr>
              <a:t>Ask pattern (with timeout)</a:t>
            </a:r>
          </a:p>
        </p:txBody>
      </p:sp>
      <p:sp>
        <p:nvSpPr>
          <p:cNvPr id="1268" name="Shape 1268"/>
          <p:cNvSpPr txBox="1"/>
          <p:nvPr/>
        </p:nvSpPr>
        <p:spPr>
          <a:xfrm>
            <a:off x="3693875" y="4486000"/>
            <a:ext cx="4059000" cy="5727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rPr b="1" lang="ru" sz="1100">
                <a:solidFill>
                  <a:srgbClr val="000080"/>
                </a:solidFill>
                <a:highlight>
                  <a:srgbClr val="FFFFFF"/>
                </a:highlight>
              </a:rPr>
              <a:t>def </a:t>
            </a:r>
            <a:r>
              <a:rPr lang="ru" sz="1100">
                <a:solidFill>
                  <a:schemeClr val="dk1"/>
                </a:solidFill>
                <a:highlight>
                  <a:srgbClr val="FFFFFF"/>
                </a:highlight>
              </a:rPr>
              <a:t>?</a:t>
            </a:r>
            <a:r>
              <a:rPr lang="ru" sz="1100">
                <a:solidFill>
                  <a:schemeClr val="dk1"/>
                </a:solidFill>
                <a:highlight>
                  <a:srgbClr val="FFFFFF"/>
                </a:highlight>
              </a:rPr>
              <a:t>(message: Any)(</a:t>
            </a:r>
            <a:r>
              <a:rPr b="1" lang="ru" sz="1100">
                <a:solidFill>
                  <a:srgbClr val="000080"/>
                </a:solidFill>
                <a:highlight>
                  <a:srgbClr val="FFFFFF"/>
                </a:highlight>
              </a:rPr>
              <a:t>implicit </a:t>
            </a:r>
            <a:r>
              <a:rPr lang="ru" sz="1100">
                <a:solidFill>
                  <a:schemeClr val="dk1"/>
                </a:solidFill>
                <a:highlight>
                  <a:srgbClr val="FFFFFF"/>
                </a:highlight>
              </a:rPr>
              <a:t>timeout: Timeout): Future[Any]</a:t>
            </a:r>
          </a:p>
          <a:p>
            <a:pPr lvl="0">
              <a:spcBef>
                <a:spcPts val="0"/>
              </a:spcBef>
              <a:buNone/>
            </a:pPr>
            <a:r>
              <a:t/>
            </a:r>
            <a:endParaRPr i="1" sz="1100">
              <a:solidFill>
                <a:srgbClr val="660E7A"/>
              </a:solidFill>
              <a:highlight>
                <a:srgbClr val="FFFFFF"/>
              </a:highlight>
            </a:endParaRPr>
          </a:p>
          <a:p>
            <a:pPr lvl="0" rtl="0">
              <a:spcBef>
                <a:spcPts val="0"/>
              </a:spcBef>
              <a:buNone/>
            </a:pPr>
            <a:r>
              <a:rPr b="1" lang="ru" sz="1100">
                <a:solidFill>
                  <a:srgbClr val="000080"/>
                </a:solidFill>
                <a:highlight>
                  <a:srgbClr val="FFFFFF"/>
                </a:highlight>
              </a:rPr>
              <a:t>val </a:t>
            </a:r>
            <a:r>
              <a:rPr i="1" lang="ru" sz="1100">
                <a:solidFill>
                  <a:srgbClr val="660E7A"/>
                </a:solidFill>
                <a:highlight>
                  <a:srgbClr val="FFFFFF"/>
                </a:highlight>
              </a:rPr>
              <a:t>resultFuture </a:t>
            </a:r>
            <a:r>
              <a:rPr lang="ru" sz="1100">
                <a:solidFill>
                  <a:schemeClr val="dk1"/>
                </a:solidFill>
                <a:highlight>
                  <a:srgbClr val="FFFFFF"/>
                </a:highlight>
              </a:rPr>
              <a:t>= </a:t>
            </a:r>
            <a:r>
              <a:rPr i="1" lang="ru" sz="1100">
                <a:solidFill>
                  <a:srgbClr val="660E7A"/>
                </a:solidFill>
                <a:highlight>
                  <a:srgbClr val="FFFFFF"/>
                </a:highlight>
              </a:rPr>
              <a:t>myActor </a:t>
            </a:r>
            <a:r>
              <a:rPr lang="ru" sz="1100">
                <a:solidFill>
                  <a:schemeClr val="dk1"/>
                </a:solidFill>
                <a:highlight>
                  <a:srgbClr val="FFFFFF"/>
                </a:highlight>
              </a:rPr>
              <a:t>? </a:t>
            </a:r>
            <a:r>
              <a:rPr b="1" lang="ru" sz="1100">
                <a:solidFill>
                  <a:srgbClr val="008000"/>
                </a:solidFill>
                <a:highlight>
                  <a:srgbClr val="FFFFFF"/>
                </a:highlight>
              </a:rPr>
              <a:t>"test"</a:t>
            </a: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2" name="Shape 1272"/>
        <p:cNvGrpSpPr/>
        <p:nvPr/>
      </p:nvGrpSpPr>
      <p:grpSpPr>
        <a:xfrm>
          <a:off x="0" y="0"/>
          <a:ext cx="0" cy="0"/>
          <a:chOff x="0" y="0"/>
          <a:chExt cx="0" cy="0"/>
        </a:xfrm>
      </p:grpSpPr>
      <p:sp>
        <p:nvSpPr>
          <p:cNvPr id="1273" name="Shape 127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Akka example</a:t>
            </a:r>
          </a:p>
        </p:txBody>
      </p:sp>
      <p:sp>
        <p:nvSpPr>
          <p:cNvPr id="1274" name="Shape 1274"/>
          <p:cNvSpPr txBox="1"/>
          <p:nvPr/>
        </p:nvSpPr>
        <p:spPr>
          <a:xfrm>
            <a:off x="311700" y="1108600"/>
            <a:ext cx="8520600" cy="15204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Пример реализации задачи про пинг-понг:</a:t>
            </a:r>
          </a:p>
          <a:p>
            <a:pPr indent="0" lvl="0" marL="0" rtl="0">
              <a:spcBef>
                <a:spcPts val="0"/>
              </a:spcBef>
              <a:buNone/>
            </a:pPr>
            <a:r>
              <a:t/>
            </a:r>
            <a:endParaRPr sz="1800">
              <a:solidFill>
                <a:srgbClr val="434343"/>
              </a:solidFill>
            </a:endParaRPr>
          </a:p>
          <a:p>
            <a:pPr indent="0" lvl="0" marL="0" rtl="0">
              <a:spcBef>
                <a:spcPts val="0"/>
              </a:spcBef>
              <a:buNone/>
            </a:pPr>
            <a:r>
              <a:rPr b="1" lang="ru">
                <a:solidFill>
                  <a:srgbClr val="434343"/>
                </a:solidFill>
              </a:rPr>
              <a:t>lectures.concurrent.akka.AkkaPinPongExample</a:t>
            </a: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78" name="Shape 1278"/>
        <p:cNvGrpSpPr/>
        <p:nvPr/>
      </p:nvGrpSpPr>
      <p:grpSpPr>
        <a:xfrm>
          <a:off x="0" y="0"/>
          <a:ext cx="0" cy="0"/>
          <a:chOff x="0" y="0"/>
          <a:chExt cx="0" cy="0"/>
        </a:xfrm>
      </p:grpSpPr>
      <p:sp>
        <p:nvSpPr>
          <p:cNvPr id="1279" name="Shape 127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Programming</a:t>
            </a:r>
          </a:p>
        </p:txBody>
      </p:sp>
      <p:sp>
        <p:nvSpPr>
          <p:cNvPr id="1280" name="Shape 1280"/>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1000"/>
              </a:spcAft>
              <a:buClr>
                <a:srgbClr val="434343"/>
              </a:buClr>
              <a:buSzPct val="100000"/>
              <a:buChar char="●"/>
            </a:pPr>
            <a:r>
              <a:rPr lang="ru" sz="1800">
                <a:solidFill>
                  <a:srgbClr val="434343"/>
                </a:solidFill>
              </a:rPr>
              <a:t>Императивное программирование:</a:t>
            </a:r>
          </a:p>
          <a:p>
            <a:pPr indent="-342900" lvl="1" marL="914400" rtl="0">
              <a:spcBef>
                <a:spcPts val="0"/>
              </a:spcBef>
              <a:spcAft>
                <a:spcPts val="1000"/>
              </a:spcAft>
              <a:buClr>
                <a:srgbClr val="434343"/>
              </a:buClr>
              <a:buSzPct val="100000"/>
              <a:buChar char="○"/>
            </a:pPr>
            <a:r>
              <a:rPr lang="ru" sz="1800">
                <a:solidFill>
                  <a:srgbClr val="434343"/>
                </a:solidFill>
              </a:rPr>
              <a:t>a := b + c</a:t>
            </a:r>
          </a:p>
          <a:p>
            <a:pPr indent="-342900" lvl="0" marL="457200" rtl="0">
              <a:spcBef>
                <a:spcPts val="0"/>
              </a:spcBef>
              <a:spcAft>
                <a:spcPts val="1000"/>
              </a:spcAft>
              <a:buClr>
                <a:srgbClr val="434343"/>
              </a:buClr>
              <a:buSzPct val="100000"/>
              <a:buChar char="●"/>
            </a:pPr>
            <a:r>
              <a:rPr lang="ru" sz="1800">
                <a:solidFill>
                  <a:srgbClr val="434343"/>
                </a:solidFill>
              </a:rPr>
              <a:t>Реактивное программирование</a:t>
            </a:r>
          </a:p>
          <a:p>
            <a:pPr indent="-342900" lvl="1" marL="914400" rtl="0">
              <a:spcBef>
                <a:spcPts val="0"/>
              </a:spcBef>
              <a:spcAft>
                <a:spcPts val="1000"/>
              </a:spcAft>
              <a:buClr>
                <a:srgbClr val="434343"/>
              </a:buClr>
              <a:buSzPct val="100000"/>
              <a:buChar char="○"/>
            </a:pPr>
            <a:r>
              <a:rPr lang="ru" sz="1800">
                <a:solidFill>
                  <a:srgbClr val="434343"/>
                </a:solidFill>
              </a:rPr>
              <a:t>Автоматическое “проталкивание” изменений</a:t>
            </a:r>
          </a:p>
          <a:p>
            <a:pPr indent="-342900" lvl="1" marL="914400" rtl="0">
              <a:spcBef>
                <a:spcPts val="0"/>
              </a:spcBef>
              <a:spcAft>
                <a:spcPts val="1000"/>
              </a:spcAft>
              <a:buClr>
                <a:srgbClr val="434343"/>
              </a:buClr>
              <a:buSzPct val="100000"/>
              <a:buChar char="○"/>
            </a:pPr>
            <a:r>
              <a:rPr lang="ru" sz="1800">
                <a:solidFill>
                  <a:srgbClr val="434343"/>
                </a:solidFill>
              </a:rPr>
              <a:t>Применение:</a:t>
            </a:r>
          </a:p>
          <a:p>
            <a:pPr indent="-342900" lvl="2" marL="1371600" rtl="0">
              <a:spcBef>
                <a:spcPts val="0"/>
              </a:spcBef>
              <a:spcAft>
                <a:spcPts val="1000"/>
              </a:spcAft>
              <a:buClr>
                <a:srgbClr val="434343"/>
              </a:buClr>
              <a:buSzPct val="100000"/>
              <a:buChar char="■"/>
            </a:pPr>
            <a:r>
              <a:rPr lang="ru" sz="1800">
                <a:solidFill>
                  <a:srgbClr val="434343"/>
                </a:solidFill>
              </a:rPr>
              <a:t>Интерактивные интерфейсы, MVC</a:t>
            </a:r>
          </a:p>
          <a:p>
            <a:pPr indent="-342900" lvl="2" marL="1371600" rtl="0">
              <a:spcBef>
                <a:spcPts val="0"/>
              </a:spcBef>
              <a:spcAft>
                <a:spcPts val="1000"/>
              </a:spcAft>
              <a:buClr>
                <a:srgbClr val="434343"/>
              </a:buClr>
              <a:buSzPct val="100000"/>
              <a:buChar char="■"/>
            </a:pPr>
            <a:r>
              <a:rPr lang="ru" sz="1800">
                <a:solidFill>
                  <a:srgbClr val="434343"/>
                </a:solidFill>
              </a:rPr>
              <a:t>Отслеживание цепочки событий</a:t>
            </a:r>
          </a:p>
          <a:p>
            <a:pPr indent="-342900" lvl="1" marL="914400" rtl="0">
              <a:spcBef>
                <a:spcPts val="0"/>
              </a:spcBef>
              <a:spcAft>
                <a:spcPts val="1000"/>
              </a:spcAft>
              <a:buClr>
                <a:srgbClr val="434343"/>
              </a:buClr>
              <a:buSzPct val="100000"/>
              <a:buChar char="○"/>
            </a:pPr>
            <a:r>
              <a:rPr lang="ru" sz="1800">
                <a:solidFill>
                  <a:srgbClr val="434343"/>
                </a:solidFill>
              </a:rPr>
              <a:t>Виды:</a:t>
            </a:r>
          </a:p>
          <a:p>
            <a:pPr indent="-342900" lvl="2" marL="1371600" rtl="0">
              <a:spcBef>
                <a:spcPts val="0"/>
              </a:spcBef>
              <a:spcAft>
                <a:spcPts val="1000"/>
              </a:spcAft>
              <a:buClr>
                <a:srgbClr val="434343"/>
              </a:buClr>
              <a:buSzPct val="100000"/>
              <a:buChar char="■"/>
            </a:pPr>
            <a:r>
              <a:rPr lang="ru" sz="1800">
                <a:solidFill>
                  <a:srgbClr val="434343"/>
                </a:solidFill>
              </a:rPr>
              <a:t>Императивное и объектно-ориентированное</a:t>
            </a:r>
          </a:p>
          <a:p>
            <a:pPr indent="-342900" lvl="2" marL="1371600" rtl="0">
              <a:spcBef>
                <a:spcPts val="0"/>
              </a:spcBef>
              <a:spcAft>
                <a:spcPts val="1000"/>
              </a:spcAft>
              <a:buClr>
                <a:srgbClr val="434343"/>
              </a:buClr>
              <a:buSzPct val="100000"/>
              <a:buChar char="■"/>
            </a:pPr>
            <a:r>
              <a:rPr lang="ru" sz="1800">
                <a:solidFill>
                  <a:srgbClr val="434343"/>
                </a:solidFill>
              </a:rPr>
              <a:t>Функциональное (Push / Pull)</a:t>
            </a: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84" name="Shape 1284"/>
        <p:cNvGrpSpPr/>
        <p:nvPr/>
      </p:nvGrpSpPr>
      <p:grpSpPr>
        <a:xfrm>
          <a:off x="0" y="0"/>
          <a:ext cx="0" cy="0"/>
          <a:chOff x="0" y="0"/>
          <a:chExt cx="0" cy="0"/>
        </a:xfrm>
      </p:grpSpPr>
      <p:sp>
        <p:nvSpPr>
          <p:cNvPr id="1285" name="Shape 128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286" name="Shape 1286"/>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algn="r">
              <a:spcBef>
                <a:spcPts val="0"/>
              </a:spcBef>
              <a:buNone/>
            </a:pPr>
            <a:r>
              <a:rPr lang="ru" u="sng">
                <a:solidFill>
                  <a:schemeClr val="hlink"/>
                </a:solidFill>
                <a:hlinkClick r:id="rId3"/>
              </a:rPr>
              <a:t>http://www.reactivemanifesto.org/</a:t>
            </a:r>
            <a:r>
              <a:rPr lang="ru"/>
              <a:t> </a:t>
            </a:r>
          </a:p>
        </p:txBody>
      </p:sp>
      <p:pic>
        <p:nvPicPr>
          <p:cNvPr id="1287" name="Shape 1287"/>
          <p:cNvPicPr preferRelativeResize="0"/>
          <p:nvPr/>
        </p:nvPicPr>
        <p:blipFill>
          <a:blip r:embed="rId4">
            <a:alphaModFix/>
          </a:blip>
          <a:stretch>
            <a:fillRect/>
          </a:stretch>
        </p:blipFill>
        <p:spPr>
          <a:xfrm>
            <a:off x="885825" y="1571225"/>
            <a:ext cx="7372350" cy="2933700"/>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91" name="Shape 1291"/>
        <p:cNvGrpSpPr/>
        <p:nvPr/>
      </p:nvGrpSpPr>
      <p:grpSpPr>
        <a:xfrm>
          <a:off x="0" y="0"/>
          <a:ext cx="0" cy="0"/>
          <a:chOff x="0" y="0"/>
          <a:chExt cx="0" cy="0"/>
        </a:xfrm>
      </p:grpSpPr>
      <p:sp>
        <p:nvSpPr>
          <p:cNvPr id="1292" name="Shape 129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293" name="Shape 1293"/>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Responsive</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Ответ за разумное время, есть верхний предел длительности</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Баланс между юзабилити и сложностью</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Проблемы быстро обнаруживаются и эффективно устраняются</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Упрощение обработки ошибок (таймауты, меньше дублей запросов)</a:t>
            </a:r>
          </a:p>
        </p:txBody>
      </p:sp>
      <p:sp>
        <p:nvSpPr>
          <p:cNvPr id="1294" name="Shape 1294"/>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98" name="Shape 1298"/>
        <p:cNvGrpSpPr/>
        <p:nvPr/>
      </p:nvGrpSpPr>
      <p:grpSpPr>
        <a:xfrm>
          <a:off x="0" y="0"/>
          <a:ext cx="0" cy="0"/>
          <a:chOff x="0" y="0"/>
          <a:chExt cx="0" cy="0"/>
        </a:xfrm>
      </p:grpSpPr>
      <p:sp>
        <p:nvSpPr>
          <p:cNvPr id="1299" name="Shape 129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00" name="Shape 1300"/>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Resilient</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Работоспособность при падениях (responsive)</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Достигается при помощи: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Репликации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Изоляции сбоев</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Делегирования</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Отдельные компоненты падают и восстанавливаются без влияния на систему в целом</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Есть супервизор, следящий за работой компонента и рестартующий его при необходимости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Иерархия супервизоров (Akka-like)</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Выбор супервизора в зависимости от серьезности ошибки</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Клиенты компонента об этом не заботятся</a:t>
            </a:r>
          </a:p>
        </p:txBody>
      </p:sp>
      <p:sp>
        <p:nvSpPr>
          <p:cNvPr id="1301" name="Shape 1301"/>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05" name="Shape 1305"/>
        <p:cNvGrpSpPr/>
        <p:nvPr/>
      </p:nvGrpSpPr>
      <p:grpSpPr>
        <a:xfrm>
          <a:off x="0" y="0"/>
          <a:ext cx="0" cy="0"/>
          <a:chOff x="0" y="0"/>
          <a:chExt cx="0" cy="0"/>
        </a:xfrm>
      </p:grpSpPr>
      <p:sp>
        <p:nvSpPr>
          <p:cNvPr id="1306" name="Shape 130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07" name="Shape 1307"/>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Elastic</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Система стабильно реагирует под изменяющейся нагрузкой</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Адаптирование используемых ресурсов под нагрузку</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Достигается за счет:</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Отсутствия единого узкого места</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Возможность шардирования/репликации и распределения нагрузки между отдельными частями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Мониторинг/предсказание нагрузки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Адекватный запас прочности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Автоматизация развертывания/свертывания ресурсов на основе текущих данных</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Эффективное использование большого числа недорого железа/софта</a:t>
            </a:r>
          </a:p>
          <a:p>
            <a:pPr lvl="0" marR="0" rtl="0" algn="l">
              <a:lnSpc>
                <a:spcPct val="100000"/>
              </a:lnSpc>
              <a:spcBef>
                <a:spcPts val="0"/>
              </a:spcBef>
              <a:spcAft>
                <a:spcPts val="1000"/>
              </a:spcAft>
              <a:buNone/>
            </a:pPr>
            <a:r>
              <a:t/>
            </a:r>
            <a:endParaRPr sz="1800">
              <a:solidFill>
                <a:srgbClr val="434343"/>
              </a:solidFill>
            </a:endParaRPr>
          </a:p>
        </p:txBody>
      </p:sp>
      <p:sp>
        <p:nvSpPr>
          <p:cNvPr id="1308" name="Shape 1308"/>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12" name="Shape 1312"/>
        <p:cNvGrpSpPr/>
        <p:nvPr/>
      </p:nvGrpSpPr>
      <p:grpSpPr>
        <a:xfrm>
          <a:off x="0" y="0"/>
          <a:ext cx="0" cy="0"/>
          <a:chOff x="0" y="0"/>
          <a:chExt cx="0" cy="0"/>
        </a:xfrm>
      </p:grpSpPr>
      <p:sp>
        <p:nvSpPr>
          <p:cNvPr id="1313" name="Shape 131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14" name="Shape 1314"/>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Message-driven</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Асинхронная обработка сообщений</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Разграничение компонентов:</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Слабая связанность</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Изолирование</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Location Transparency (один хост, целый кластер, несколько ДЦ)</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Ошибки - так же сообщения</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Плюшки работы с сообщениями: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Единый мониторинг производительности</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Управление нагрузкой и потоком сообщений</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Back pressure</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Неблокирующая обработка, экономия ресурсов</a:t>
            </a:r>
          </a:p>
        </p:txBody>
      </p:sp>
      <p:sp>
        <p:nvSpPr>
          <p:cNvPr id="1315" name="Shape 1315"/>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3"/>
              </a:rPr>
              <a:t>http://www.reactivemanifesto.org/</a:t>
            </a:r>
            <a:r>
              <a:rPr lang="ru"/>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19" name="Shape 1319"/>
        <p:cNvGrpSpPr/>
        <p:nvPr/>
      </p:nvGrpSpPr>
      <p:grpSpPr>
        <a:xfrm>
          <a:off x="0" y="0"/>
          <a:ext cx="0" cy="0"/>
          <a:chOff x="0" y="0"/>
          <a:chExt cx="0" cy="0"/>
        </a:xfrm>
      </p:grpSpPr>
      <p:sp>
        <p:nvSpPr>
          <p:cNvPr id="1320" name="Shape 132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Reactive Manifesto </a:t>
            </a:r>
          </a:p>
        </p:txBody>
      </p:sp>
      <p:sp>
        <p:nvSpPr>
          <p:cNvPr id="1321" name="Shape 1321"/>
          <p:cNvSpPr txBox="1"/>
          <p:nvPr/>
        </p:nvSpPr>
        <p:spPr>
          <a:xfrm>
            <a:off x="311700" y="956200"/>
            <a:ext cx="8520600" cy="4026300"/>
          </a:xfrm>
          <a:prstGeom prst="rect">
            <a:avLst/>
          </a:prstGeom>
          <a:noFill/>
          <a:ln>
            <a:noFill/>
          </a:ln>
        </p:spPr>
        <p:txBody>
          <a:bodyPr anchorCtr="0" anchor="t" bIns="91425" lIns="91425" rIns="91425" wrap="square" tIns="91425">
            <a:noAutofit/>
          </a:bodyPr>
          <a:lstStyle/>
          <a:p>
            <a:pPr lvl="0" marR="0" rtl="0" algn="l">
              <a:lnSpc>
                <a:spcPct val="100000"/>
              </a:lnSpc>
              <a:spcBef>
                <a:spcPts val="0"/>
              </a:spcBef>
              <a:spcAft>
                <a:spcPts val="1000"/>
              </a:spcAft>
              <a:buNone/>
            </a:pPr>
            <a:r>
              <a:rPr lang="ru" sz="1800">
                <a:solidFill>
                  <a:srgbClr val="434343"/>
                </a:solidFill>
              </a:rPr>
              <a:t>Это всё понятно, а что же делать-то?</a:t>
            </a:r>
          </a:p>
          <a:p>
            <a:pPr indent="-342900" lvl="0" marL="457200" marR="0" rtl="0" algn="l">
              <a:lnSpc>
                <a:spcPct val="100000"/>
              </a:lnSpc>
              <a:spcBef>
                <a:spcPts val="0"/>
              </a:spcBef>
              <a:spcAft>
                <a:spcPts val="1000"/>
              </a:spcAft>
              <a:buClr>
                <a:srgbClr val="434343"/>
              </a:buClr>
              <a:buSzPct val="100000"/>
              <a:buChar char="●"/>
            </a:pPr>
            <a:r>
              <a:rPr lang="ru" sz="1800">
                <a:solidFill>
                  <a:srgbClr val="434343"/>
                </a:solidFill>
              </a:rPr>
              <a:t>Reactive programming = Programming with </a:t>
            </a:r>
            <a:r>
              <a:rPr lang="ru" sz="1800">
                <a:solidFill>
                  <a:srgbClr val="434343"/>
                </a:solidFill>
              </a:rPr>
              <a:t>asynchronous</a:t>
            </a:r>
            <a:r>
              <a:rPr lang="ru" sz="1800">
                <a:solidFill>
                  <a:srgbClr val="434343"/>
                </a:solidFill>
              </a:rPr>
              <a:t> data streams</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Akka Streams (</a:t>
            </a:r>
            <a:r>
              <a:rPr lang="ru" sz="1800" u="sng">
                <a:solidFill>
                  <a:schemeClr val="hlink"/>
                </a:solidFill>
                <a:hlinkClick r:id="rId3"/>
              </a:rPr>
              <a:t>link</a:t>
            </a:r>
            <a:r>
              <a:rPr lang="ru" sz="1800">
                <a:solidFill>
                  <a:srgbClr val="434343"/>
                </a:solidFill>
              </a:rPr>
              <a:t>)</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ReactiveX (</a:t>
            </a:r>
            <a:r>
              <a:rPr lang="ru" sz="1800" u="sng">
                <a:solidFill>
                  <a:schemeClr val="hlink"/>
                </a:solidFill>
                <a:hlinkClick r:id="rId4"/>
              </a:rPr>
              <a:t>link</a:t>
            </a:r>
            <a:r>
              <a:rPr lang="ru" sz="1800">
                <a:solidFill>
                  <a:srgbClr val="434343"/>
                </a:solidFill>
              </a:rPr>
              <a:t>)</a:t>
            </a:r>
          </a:p>
          <a:p>
            <a:pPr indent="-342900" lvl="1" marL="914400" marR="0" rtl="0" algn="l">
              <a:lnSpc>
                <a:spcPct val="100000"/>
              </a:lnSpc>
              <a:spcBef>
                <a:spcPts val="0"/>
              </a:spcBef>
              <a:spcAft>
                <a:spcPts val="1000"/>
              </a:spcAft>
              <a:buClr>
                <a:srgbClr val="434343"/>
              </a:buClr>
              <a:buSzPct val="100000"/>
              <a:buChar char="○"/>
            </a:pPr>
            <a:r>
              <a:rPr lang="ru" sz="1800">
                <a:solidFill>
                  <a:srgbClr val="434343"/>
                </a:solidFill>
              </a:rPr>
              <a:t>Monix (</a:t>
            </a:r>
            <a:r>
              <a:rPr lang="ru" sz="1800" u="sng">
                <a:solidFill>
                  <a:schemeClr val="hlink"/>
                </a:solidFill>
                <a:hlinkClick r:id="rId5"/>
              </a:rPr>
              <a:t>link</a:t>
            </a:r>
            <a:r>
              <a:rPr lang="ru" sz="1800">
                <a:solidFill>
                  <a:srgbClr val="434343"/>
                </a:solidFill>
              </a:rPr>
              <a:t>)</a:t>
            </a:r>
          </a:p>
        </p:txBody>
      </p:sp>
      <p:sp>
        <p:nvSpPr>
          <p:cNvPr id="1322" name="Shape 1322"/>
          <p:cNvSpPr txBox="1"/>
          <p:nvPr/>
        </p:nvSpPr>
        <p:spPr>
          <a:xfrm>
            <a:off x="4284450" y="275600"/>
            <a:ext cx="4552800" cy="572700"/>
          </a:xfrm>
          <a:prstGeom prst="rect">
            <a:avLst/>
          </a:prstGeom>
          <a:noFill/>
          <a:ln>
            <a:noFill/>
          </a:ln>
        </p:spPr>
        <p:txBody>
          <a:bodyPr anchorCtr="0" anchor="b" bIns="91425" lIns="91425" rIns="91425" wrap="square" tIns="91425">
            <a:noAutofit/>
          </a:bodyPr>
          <a:lstStyle/>
          <a:p>
            <a:pPr lvl="0" rtl="0" algn="r">
              <a:spcBef>
                <a:spcPts val="0"/>
              </a:spcBef>
              <a:buNone/>
            </a:pPr>
            <a:r>
              <a:rPr lang="ru" u="sng">
                <a:solidFill>
                  <a:schemeClr val="hlink"/>
                </a:solidFill>
                <a:hlinkClick r:id="rId6"/>
              </a:rPr>
              <a:t>http://www.reactivemanifesto.org/</a:t>
            </a:r>
            <a:r>
              <a:rPr lang="ru"/>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600"/>
            <a:ext cx="8591400" cy="3836700"/>
          </a:xfrm>
          <a:prstGeom prst="rect">
            <a:avLst/>
          </a:prstGeom>
        </p:spPr>
        <p:txBody>
          <a:bodyPr anchorCtr="0" anchor="t" bIns="91425" lIns="91425" rIns="91425" wrap="square"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u="sng">
                <a:solidFill>
                  <a:schemeClr val="hlink"/>
                </a:solidFill>
                <a:hlinkClick r:id="rId4"/>
              </a:rPr>
              <a:t>https://t.me/joinchat/EscdIQzviMCQjkUOEZMr6w</a:t>
            </a:r>
            <a:r>
              <a:rPr lang="ru" sz="1400">
                <a:solidFill>
                  <a:srgbClr val="434343"/>
                </a:solidFill>
              </a:rPr>
              <a:t> </a:t>
            </a:r>
          </a:p>
          <a:p>
            <a:pPr lvl="0" marR="0" rtl="0" algn="l">
              <a:lnSpc>
                <a:spcPct val="100000"/>
              </a:lnSpc>
              <a:spcBef>
                <a:spcPts val="0"/>
              </a:spcBef>
              <a:spcAft>
                <a:spcPts val="1600"/>
              </a:spcAft>
              <a:buNone/>
            </a:pPr>
            <a:r>
              <a:rPr lang="ru">
                <a:solidFill>
                  <a:srgbClr val="434343"/>
                </a:solidFill>
              </a:rPr>
              <a:t>Github</a:t>
            </a:r>
          </a:p>
          <a:p>
            <a:pPr indent="-317500" lvl="0" marL="914400" rtl="0">
              <a:spcBef>
                <a:spcPts val="0"/>
              </a:spcBef>
              <a:buClr>
                <a:srgbClr val="434343"/>
              </a:buClr>
              <a:buSzPct val="100000"/>
            </a:pPr>
            <a:r>
              <a:rPr lang="ru" sz="1400" u="sng">
                <a:solidFill>
                  <a:schemeClr val="hlink"/>
                </a:solidFill>
                <a:hlinkClick r:id="rId5"/>
              </a:rPr>
              <a:t>https://github.com/sergeypopov83/Scala-complete-course</a:t>
            </a:r>
            <a:r>
              <a:rPr lang="ru" sz="1400">
                <a:solidFill>
                  <a:srgbClr val="434343"/>
                </a:solidFill>
              </a:rPr>
              <a:t> </a:t>
            </a:r>
          </a:p>
          <a:p>
            <a:pPr lvl="0" rtl="0">
              <a:lnSpc>
                <a:spcPct val="100000"/>
              </a:lnSpc>
              <a:spcBef>
                <a:spcPts val="0"/>
              </a:spcBef>
              <a:buNone/>
            </a:pPr>
            <a:r>
              <a:t/>
            </a:r>
            <a:endParaRPr sz="1400">
              <a:solidFill>
                <a:srgbClr val="434343"/>
              </a:solidFill>
            </a:endParaRP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447600"/>
            <a:ext cx="5974800" cy="3163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METHOD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funcName2 = </a:t>
            </a:r>
            <a:r>
              <a:rPr lang="ru" sz="1000">
                <a:solidFill>
                  <a:schemeClr val="dk1"/>
                </a:solidFill>
                <a:highlight>
                  <a:srgbClr val="E4E4FF"/>
                </a:highlight>
                <a:latin typeface="Verdana"/>
                <a:ea typeface="Verdana"/>
                <a:cs typeface="Verdana"/>
                <a:sym typeface="Verdana"/>
              </a:rPr>
              <a:t>(inputPrm: String, otherPrm: String) =&gt;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inputPrm</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042225"/>
            <a:ext cx="3722100" cy="382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sz="1800">
                <a:solidFill>
                  <a:srgbClr val="434343"/>
                </a:solidFill>
              </a:rPr>
              <a:t>Функции и методы</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575025"/>
            <a:ext cx="8520600" cy="3822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098475"/>
            <a:ext cx="8520600" cy="23226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количество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9" name="Shape 219"/>
          <p:cNvSpPr txBox="1"/>
          <p:nvPr/>
        </p:nvSpPr>
        <p:spPr>
          <a:xfrm>
            <a:off x="311700" y="1119050"/>
            <a:ext cx="3722100" cy="4344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Процедуры</a:t>
            </a:r>
          </a:p>
        </p:txBody>
      </p:sp>
      <p:sp>
        <p:nvSpPr>
          <p:cNvPr id="220" name="Shape 220"/>
          <p:cNvSpPr txBox="1"/>
          <p:nvPr/>
        </p:nvSpPr>
        <p:spPr>
          <a:xfrm>
            <a:off x="311700" y="1577325"/>
            <a:ext cx="5725800" cy="9210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1" name="Shape 221"/>
          <p:cNvSpPr txBox="1"/>
          <p:nvPr/>
        </p:nvSpPr>
        <p:spPr>
          <a:xfrm>
            <a:off x="311700" y="3206425"/>
            <a:ext cx="5273100" cy="1812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Переменная длина аргументов</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8" name="Shape 228"/>
          <p:cNvSpPr txBox="1"/>
          <p:nvPr/>
        </p:nvSpPr>
        <p:spPr>
          <a:xfrm>
            <a:off x="311700" y="1523650"/>
            <a:ext cx="4809300" cy="1248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rgbClr val="000000"/>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=&gt;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или проще</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тоже, но без синтаксического сахара</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noSugarPlease: Function1[</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9" name="Shape 229"/>
          <p:cNvSpPr txBox="1"/>
          <p:nvPr/>
        </p:nvSpPr>
        <p:spPr>
          <a:xfrm>
            <a:off x="311700" y="1098475"/>
            <a:ext cx="3259200" cy="380100"/>
          </a:xfrm>
          <a:prstGeom prst="rect">
            <a:avLst/>
          </a:prstGeom>
          <a:noFill/>
          <a:ln>
            <a:noFill/>
          </a:ln>
        </p:spPr>
        <p:txBody>
          <a:bodyPr anchorCtr="0" anchor="t" bIns="91425" lIns="91425" rIns="91425" wrap="square" tIns="91425">
            <a:noAutofit/>
          </a:bodyPr>
          <a:lstStyle/>
          <a:p>
            <a:pPr lvl="0">
              <a:spcBef>
                <a:spcPts val="0"/>
              </a:spcBef>
              <a:buNone/>
            </a:pPr>
            <a:r>
              <a:rPr lang="ru">
                <a:solidFill>
                  <a:srgbClr val="434343"/>
                </a:solidFill>
              </a:rPr>
              <a:t>Функции могут быть значениями</a:t>
            </a:r>
          </a:p>
        </p:txBody>
      </p:sp>
      <p:sp>
        <p:nvSpPr>
          <p:cNvPr id="230" name="Shape 230"/>
          <p:cNvSpPr txBox="1"/>
          <p:nvPr/>
        </p:nvSpPr>
        <p:spPr>
          <a:xfrm>
            <a:off x="311700" y="3603800"/>
            <a:ext cx="4764000" cy="5727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wrap="square"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4325125"/>
            <a:ext cx="6876000" cy="4530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06300"/>
            <a:ext cx="6376500" cy="2699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054100"/>
            <a:ext cx="8481600" cy="1252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Функции с несколькими наборами параметров. </a:t>
            </a: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функция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переменной. Для того, чтобы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7748700" cy="26667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 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 }</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multiplyWithPrinter(i: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 (i) compose printOperand[Int] andThen printResult)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multiplyWithPrinter(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wrap="square"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wrap="square"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wrap="square"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class</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Application {</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ServiceA(c: =&gt;ServiceC){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getC = 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ServiceA)</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ServiceA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ServiceA(c)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ServiceC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ServiceC(a)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app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Application()</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app.</a:t>
            </a:r>
            <a:r>
              <a:rPr i="1" lang="ru" sz="1000">
                <a:solidFill>
                  <a:srgbClr val="660E7A"/>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Круглые и фигурные скобки</a:t>
            </a:r>
          </a:p>
        </p:txBody>
      </p:sp>
      <p:sp>
        <p:nvSpPr>
          <p:cNvPr id="293" name="Shape 293"/>
          <p:cNvSpPr txBox="1"/>
          <p:nvPr/>
        </p:nvSpPr>
        <p:spPr>
          <a:xfrm>
            <a:off x="311700" y="1079300"/>
            <a:ext cx="7881600" cy="37527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600">
                <a:solidFill>
                  <a:srgbClr val="434343"/>
                </a:solidFill>
              </a:rPr>
              <a:t>Scala имеет несколько правил относительно круглых () и фигурных {} скобок:</a:t>
            </a:r>
          </a:p>
          <a:p>
            <a:pPr indent="-330200" lvl="0" marL="457200" rtl="0">
              <a:spcBef>
                <a:spcPts val="0"/>
              </a:spcBef>
              <a:buClr>
                <a:srgbClr val="434343"/>
              </a:buClr>
              <a:buSzPct val="100000"/>
              <a:buAutoNum type="arabicPeriod"/>
            </a:pPr>
            <a:r>
              <a:rPr lang="ru" sz="1600">
                <a:solidFill>
                  <a:srgbClr val="434343"/>
                </a:solidFill>
              </a:rPr>
              <a:t>Для параметров-функций допускается опускать скобки:</a:t>
            </a:r>
            <a:br>
              <a:rPr lang="ru" sz="1600">
                <a:solidFill>
                  <a:srgbClr val="434343"/>
                </a:solidFill>
              </a:rPr>
            </a:br>
            <a:r>
              <a:rPr lang="ru" sz="1600">
                <a:solidFill>
                  <a:srgbClr val="434343"/>
                </a:solidFill>
                <a:latin typeface="Courier New"/>
                <a:ea typeface="Courier New"/>
                <a:cs typeface="Courier New"/>
                <a:sym typeface="Courier New"/>
              </a:rPr>
              <a:t>list.map( _ * 2 )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_ * 2 })</a:t>
            </a:r>
          </a:p>
          <a:p>
            <a:pPr indent="-330200" lvl="0" marL="457200" rtl="0">
              <a:spcBef>
                <a:spcPts val="0"/>
              </a:spcBef>
              <a:buClr>
                <a:srgbClr val="434343"/>
              </a:buClr>
              <a:buSzPct val="100000"/>
              <a:buAutoNum type="arabicPeriod"/>
            </a:pPr>
            <a:r>
              <a:rPr lang="ru" sz="1600">
                <a:solidFill>
                  <a:srgbClr val="434343"/>
                </a:solidFill>
              </a:rPr>
              <a:t>Допускается опускать скобки при вызове функции, если в списке аргументов есть только один параметр:</a:t>
            </a:r>
            <a:br>
              <a:rPr lang="ru" sz="1600">
                <a:solidFill>
                  <a:srgbClr val="434343"/>
                </a:solidFill>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_ + _ })</a:t>
            </a:r>
          </a:p>
          <a:p>
            <a:pPr indent="-330200" lvl="0" marL="457200" rtl="0">
              <a:spcBef>
                <a:spcPts val="0"/>
              </a:spcBef>
              <a:buClr>
                <a:srgbClr val="434343"/>
              </a:buClr>
              <a:buSzPct val="100000"/>
              <a:buAutoNum type="arabicPeriod"/>
            </a:pPr>
            <a:r>
              <a:rPr lang="ru" sz="1600">
                <a:solidFill>
                  <a:srgbClr val="434343"/>
                </a:solidFill>
              </a:rPr>
              <a:t>case превращает метод в PartialFunction и опускание скобок из пункта 1 не работает:</a:t>
            </a:r>
            <a:br>
              <a:rPr lang="ru" sz="1600">
                <a:solidFill>
                  <a:srgbClr val="434343"/>
                </a:solidFill>
              </a:rPr>
            </a:br>
            <a:r>
              <a:rPr lang="ru" sz="1600">
                <a:solidFill>
                  <a:srgbClr val="434343"/>
                </a:solidFill>
                <a:latin typeface="Courier New"/>
                <a:ea typeface="Courier New"/>
                <a:cs typeface="Courier New"/>
                <a:sym typeface="Courier New"/>
              </a:rPr>
              <a:t>list.map(case x =&gt; x * 2)    // Won’t compile</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 case x =&gt; x * 2 } // OK</a:t>
            </a:r>
          </a:p>
          <a:p>
            <a:pPr indent="-330200" lvl="0" marL="457200" rtl="0">
              <a:spcBef>
                <a:spcPts val="0"/>
              </a:spcBef>
              <a:buClr>
                <a:srgbClr val="434343"/>
              </a:buClr>
              <a:buSzPct val="100000"/>
              <a:buAutoNum type="arabicPeriod"/>
            </a:pPr>
            <a:r>
              <a:rPr lang="ru" sz="1600">
                <a:solidFill>
                  <a:srgbClr val="434343"/>
                </a:solidFill>
              </a:rPr>
              <a:t>Остальные случаи использования скобок фиксированы и являются синтаксисом соответствующих конструкций (def, if, while etc.)</a:t>
            </a:r>
          </a:p>
          <a:p>
            <a:pPr indent="387350" lvl="0" rtl="0">
              <a:spcBef>
                <a:spcPts val="0"/>
              </a:spcBef>
              <a:buClr>
                <a:schemeClr val="dk1"/>
              </a:buClr>
              <a:buFont typeface="Arial"/>
              <a:buNone/>
            </a:pPr>
            <a:r>
              <a:t/>
            </a:r>
            <a:endParaRPr b="1" sz="16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97" name="Shape 297"/>
        <p:cNvGrpSpPr/>
        <p:nvPr/>
      </p:nvGrpSpPr>
      <p:grpSpPr>
        <a:xfrm>
          <a:off x="0" y="0"/>
          <a:ext cx="0" cy="0"/>
          <a:chOff x="0" y="0"/>
          <a:chExt cx="0" cy="0"/>
        </a:xfrm>
      </p:grpSpPr>
      <p:sp>
        <p:nvSpPr>
          <p:cNvPr id="298" name="Shape 29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9" name="Shape 299"/>
          <p:cNvSpPr txBox="1"/>
          <p:nvPr/>
        </p:nvSpPr>
        <p:spPr>
          <a:xfrm>
            <a:off x="311700" y="1139975"/>
            <a:ext cx="8520600" cy="12084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в одной из следующих лекций. </a:t>
            </a:r>
          </a:p>
        </p:txBody>
      </p:sp>
      <p:sp>
        <p:nvSpPr>
          <p:cNvPr id="300" name="Shape 300"/>
          <p:cNvSpPr txBox="1"/>
          <p:nvPr/>
        </p:nvSpPr>
        <p:spPr>
          <a:xfrm>
            <a:off x="311700" y="2580150"/>
            <a:ext cx="4735500" cy="1557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04" name="Shape 304"/>
        <p:cNvGrpSpPr/>
        <p:nvPr/>
      </p:nvGrpSpPr>
      <p:grpSpPr>
        <a:xfrm>
          <a:off x="0" y="0"/>
          <a:ext cx="0" cy="0"/>
          <a:chOff x="0" y="0"/>
          <a:chExt cx="0" cy="0"/>
        </a:xfrm>
      </p:grpSpPr>
      <p:sp>
        <p:nvSpPr>
          <p:cNvPr id="305" name="Shape 30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6" name="Shape 306"/>
          <p:cNvSpPr txBox="1"/>
          <p:nvPr/>
        </p:nvSpPr>
        <p:spPr>
          <a:xfrm>
            <a:off x="311700" y="1139975"/>
            <a:ext cx="8520600" cy="32688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7" name="Shape 307"/>
          <p:cNvSpPr txBox="1"/>
          <p:nvPr/>
        </p:nvSpPr>
        <p:spPr>
          <a:xfrm>
            <a:off x="311700" y="4362825"/>
            <a:ext cx="4735500" cy="667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1861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344200" cy="2735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5" name="Shape 325"/>
          <p:cNvSpPr txBox="1"/>
          <p:nvPr/>
        </p:nvSpPr>
        <p:spPr>
          <a:xfrm>
            <a:off x="311700" y="1471475"/>
            <a:ext cx="5476800" cy="2953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31" name="Shape 331"/>
          <p:cNvSpPr txBox="1"/>
          <p:nvPr/>
        </p:nvSpPr>
        <p:spPr>
          <a:xfrm>
            <a:off x="311700" y="1053950"/>
            <a:ext cx="7881600" cy="1764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434343"/>
                </a:solidFill>
              </a:rPr>
              <a:t>Потренируйтесь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чтобы оценить качество оптимизации из предыдущей задачи</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wrap="square"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 в тестирование</a:t>
            </a:r>
          </a:p>
        </p:txBody>
      </p:sp>
      <p:sp>
        <p:nvSpPr>
          <p:cNvPr id="337" name="Shape 337"/>
          <p:cNvSpPr txBox="1"/>
          <p:nvPr/>
        </p:nvSpPr>
        <p:spPr>
          <a:xfrm>
            <a:off x="311700" y="1053950"/>
            <a:ext cx="7881600" cy="1764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434343"/>
                </a:solidFill>
              </a:rPr>
              <a:t>План:</a:t>
            </a:r>
          </a:p>
          <a:p>
            <a:pPr indent="-228600" lvl="0" marL="457200" marR="0" rtl="0" algn="l">
              <a:lnSpc>
                <a:spcPct val="100000"/>
              </a:lnSpc>
              <a:spcBef>
                <a:spcPts val="0"/>
              </a:spcBef>
              <a:spcAft>
                <a:spcPts val="0"/>
              </a:spcAft>
              <a:buClr>
                <a:srgbClr val="434343"/>
              </a:buClr>
              <a:buChar char="-"/>
            </a:pPr>
            <a:r>
              <a:rPr lang="ru">
                <a:solidFill>
                  <a:srgbClr val="434343"/>
                </a:solidFill>
              </a:rPr>
              <a:t>для чего вообще нужно тестирование (кратко)</a:t>
            </a:r>
          </a:p>
          <a:p>
            <a:pPr indent="-228600" lvl="0" marL="457200" marR="0" rtl="0" algn="l">
              <a:lnSpc>
                <a:spcPct val="100000"/>
              </a:lnSpc>
              <a:spcBef>
                <a:spcPts val="0"/>
              </a:spcBef>
              <a:spcAft>
                <a:spcPts val="0"/>
              </a:spcAft>
              <a:buClr>
                <a:srgbClr val="434343"/>
              </a:buClr>
              <a:buChar char="-"/>
            </a:pPr>
            <a:r>
              <a:rPr lang="ru">
                <a:solidFill>
                  <a:srgbClr val="434343"/>
                </a:solidFill>
              </a:rPr>
              <a:t>TDD (кратко)</a:t>
            </a:r>
          </a:p>
          <a:p>
            <a:pPr indent="-228600" lvl="0" marL="457200" marR="0" rtl="0" algn="l">
              <a:lnSpc>
                <a:spcPct val="100000"/>
              </a:lnSpc>
              <a:spcBef>
                <a:spcPts val="0"/>
              </a:spcBef>
              <a:spcAft>
                <a:spcPts val="0"/>
              </a:spcAft>
              <a:buClr>
                <a:srgbClr val="434343"/>
              </a:buClr>
              <a:buChar char="-"/>
            </a:pPr>
            <a:r>
              <a:rPr lang="ru">
                <a:solidFill>
                  <a:srgbClr val="434343"/>
                </a:solidFill>
              </a:rPr>
              <a:t>Основные способы:</a:t>
            </a:r>
          </a:p>
          <a:p>
            <a:pPr indent="-228600" lvl="1" marL="914400" marR="0" rtl="0" algn="l">
              <a:lnSpc>
                <a:spcPct val="100000"/>
              </a:lnSpc>
              <a:spcBef>
                <a:spcPts val="0"/>
              </a:spcBef>
              <a:spcAft>
                <a:spcPts val="0"/>
              </a:spcAft>
              <a:buClr>
                <a:srgbClr val="434343"/>
              </a:buClr>
              <a:buChar char="-"/>
            </a:pPr>
            <a:r>
              <a:rPr lang="ru">
                <a:solidFill>
                  <a:srgbClr val="434343"/>
                </a:solidFill>
              </a:rPr>
              <a:t>assert</a:t>
            </a:r>
          </a:p>
          <a:p>
            <a:pPr indent="-228600" lvl="1" marL="914400" marR="0" rtl="0" algn="l">
              <a:lnSpc>
                <a:spcPct val="100000"/>
              </a:lnSpc>
              <a:spcBef>
                <a:spcPts val="0"/>
              </a:spcBef>
              <a:spcAft>
                <a:spcPts val="0"/>
              </a:spcAft>
              <a:buClr>
                <a:srgbClr val="434343"/>
              </a:buClr>
              <a:buChar char="-"/>
            </a:pPr>
            <a:r>
              <a:rPr lang="ru">
                <a:solidFill>
                  <a:srgbClr val="434343"/>
                </a:solidFill>
              </a:rPr>
              <a:t>ScalaTest: введение, Single Test, Suite</a:t>
            </a:r>
          </a:p>
          <a:p>
            <a:pPr indent="-228600" lvl="1" marL="914400" marR="0" rtl="0" algn="l">
              <a:lnSpc>
                <a:spcPct val="100000"/>
              </a:lnSpc>
              <a:spcBef>
                <a:spcPts val="0"/>
              </a:spcBef>
              <a:spcAft>
                <a:spcPts val="0"/>
              </a:spcAft>
              <a:buClr>
                <a:srgbClr val="434343"/>
              </a:buClr>
              <a:buChar char="-"/>
            </a:pPr>
            <a:r>
              <a:rPr lang="ru">
                <a:solidFill>
                  <a:srgbClr val="434343"/>
                </a:solidFill>
              </a:rPr>
              <a:t>ScalaTest FunSuite (assert, assertResult, assertThrows)</a:t>
            </a:r>
          </a:p>
          <a:p>
            <a:pPr indent="-228600" lvl="1" marL="914400" marR="0" rtl="0" algn="l">
              <a:lnSpc>
                <a:spcPct val="100000"/>
              </a:lnSpc>
              <a:spcBef>
                <a:spcPts val="0"/>
              </a:spcBef>
              <a:spcAft>
                <a:spcPts val="0"/>
              </a:spcAft>
              <a:buClr>
                <a:srgbClr val="434343"/>
              </a:buClr>
              <a:buChar char="-"/>
            </a:pPr>
            <a:r>
              <a:rPr lang="ru">
                <a:solidFill>
                  <a:srgbClr val="434343"/>
                </a:solidFill>
              </a:rPr>
              <a:t>ScalaTest BDD</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41" name="Shape 341"/>
        <p:cNvGrpSpPr/>
        <p:nvPr/>
      </p:nvGrpSpPr>
      <p:grpSpPr>
        <a:xfrm>
          <a:off x="0" y="0"/>
          <a:ext cx="0" cy="0"/>
          <a:chOff x="0" y="0"/>
          <a:chExt cx="0" cy="0"/>
        </a:xfrm>
      </p:grpSpPr>
      <p:sp>
        <p:nvSpPr>
          <p:cNvPr id="342" name="Shape 34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3" name="Shape 343"/>
          <p:cNvSpPr txBox="1"/>
          <p:nvPr/>
        </p:nvSpPr>
        <p:spPr>
          <a:xfrm>
            <a:off x="311700" y="1053950"/>
            <a:ext cx="8520600" cy="3124800"/>
          </a:xfrm>
          <a:prstGeom prst="rect">
            <a:avLst/>
          </a:prstGeom>
          <a:noFill/>
          <a:ln>
            <a:noFill/>
          </a:ln>
        </p:spPr>
        <p:txBody>
          <a:bodyPr anchorCtr="0" anchor="t" bIns="91425" lIns="91425" rIns="91425" wrap="square" tIns="91425">
            <a:noAutofit/>
          </a:bodyPr>
          <a:lstStyle/>
          <a:p>
            <a:pPr indent="457200" lvl="0" marL="0" rtl="0">
              <a:spcBef>
                <a:spcPts val="0"/>
              </a:spcBef>
              <a:buNone/>
            </a:pPr>
            <a:r>
              <a:rPr lang="ru">
                <a:solidFill>
                  <a:srgbClr val="434343"/>
                </a:solidFill>
              </a:rPr>
              <a:t>Сопоставление</a:t>
            </a:r>
            <a:r>
              <a:rPr lang="ru">
                <a:solidFill>
                  <a:srgbClr val="434343"/>
                </a:solidFill>
              </a:rPr>
              <a:t> с образцом (pattern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44" name="Shape 344"/>
          <p:cNvSpPr txBox="1"/>
          <p:nvPr/>
        </p:nvSpPr>
        <p:spPr>
          <a:xfrm>
            <a:off x="311700" y="1442550"/>
            <a:ext cx="5476800" cy="1321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48" name="Shape 348"/>
        <p:cNvGrpSpPr/>
        <p:nvPr/>
      </p:nvGrpSpPr>
      <p:grpSpPr>
        <a:xfrm>
          <a:off x="0" y="0"/>
          <a:ext cx="0" cy="0"/>
          <a:chOff x="0" y="0"/>
          <a:chExt cx="0" cy="0"/>
        </a:xfrm>
      </p:grpSpPr>
      <p:sp>
        <p:nvSpPr>
          <p:cNvPr id="349" name="Shape 34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0" name="Shape 350"/>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434343"/>
              </a:buClr>
              <a:buChar char="●"/>
            </a:pPr>
            <a:r>
              <a:rPr lang="ru">
                <a:solidFill>
                  <a:srgbClr val="434343"/>
                </a:solidFill>
              </a:rPr>
              <a:t>Сопоставление идет до </a:t>
            </a:r>
            <a:r>
              <a:rPr b="1" lang="ru">
                <a:solidFill>
                  <a:srgbClr val="434343"/>
                </a:solidFill>
              </a:rPr>
              <a:t>первого</a:t>
            </a:r>
            <a:r>
              <a:rPr lang="ru">
                <a:solidFill>
                  <a:srgbClr val="434343"/>
                </a:solidFill>
              </a:rPr>
              <a:t>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 (</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1" name="Shape 351"/>
          <p:cNvSpPr txBox="1"/>
          <p:nvPr/>
        </p:nvSpPr>
        <p:spPr>
          <a:xfrm>
            <a:off x="311700" y="2190000"/>
            <a:ext cx="5686200" cy="25938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Исключение scala.MatchError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55" name="Shape 355"/>
        <p:cNvGrpSpPr/>
        <p:nvPr/>
      </p:nvGrpSpPr>
      <p:grpSpPr>
        <a:xfrm>
          <a:off x="0" y="0"/>
          <a:ext cx="0" cy="0"/>
          <a:chOff x="0" y="0"/>
          <a:chExt cx="0" cy="0"/>
        </a:xfrm>
      </p:grpSpPr>
      <p:sp>
        <p:nvSpPr>
          <p:cNvPr id="356" name="Shape 35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7" name="Shape 357"/>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экстракторов (unapply)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8" name="Shape 358"/>
          <p:cNvSpPr txBox="1"/>
          <p:nvPr/>
        </p:nvSpPr>
        <p:spPr>
          <a:xfrm>
            <a:off x="311700" y="3149150"/>
            <a:ext cx="8181900" cy="18360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62" name="Shape 362"/>
        <p:cNvGrpSpPr/>
        <p:nvPr/>
      </p:nvGrpSpPr>
      <p:grpSpPr>
        <a:xfrm>
          <a:off x="0" y="0"/>
          <a:ext cx="0" cy="0"/>
          <a:chOff x="0" y="0"/>
          <a:chExt cx="0" cy="0"/>
        </a:xfrm>
      </p:grpSpPr>
      <p:sp>
        <p:nvSpPr>
          <p:cNvPr id="363" name="Shape 36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4" name="Shape 364"/>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5" name="Shape 365"/>
          <p:cNvSpPr txBox="1"/>
          <p:nvPr/>
        </p:nvSpPr>
        <p:spPr>
          <a:xfrm>
            <a:off x="311700" y="2364625"/>
            <a:ext cx="6441600" cy="2465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69" name="Shape 369"/>
        <p:cNvGrpSpPr/>
        <p:nvPr/>
      </p:nvGrpSpPr>
      <p:grpSpPr>
        <a:xfrm>
          <a:off x="0" y="0"/>
          <a:ext cx="0" cy="0"/>
          <a:chOff x="0" y="0"/>
          <a:chExt cx="0" cy="0"/>
        </a:xfrm>
      </p:grpSpPr>
      <p:sp>
        <p:nvSpPr>
          <p:cNvPr id="370" name="Shape 37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71" name="Shape 371"/>
          <p:cNvSpPr txBox="1"/>
          <p:nvPr/>
        </p:nvSpPr>
        <p:spPr>
          <a:xfrm>
            <a:off x="311700" y="1053950"/>
            <a:ext cx="8520600" cy="27045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72" name="Shape 372"/>
          <p:cNvSpPr txBox="1"/>
          <p:nvPr/>
        </p:nvSpPr>
        <p:spPr>
          <a:xfrm>
            <a:off x="351150" y="1526700"/>
            <a:ext cx="5686200" cy="21126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76" name="Shape 376"/>
        <p:cNvGrpSpPr/>
        <p:nvPr/>
      </p:nvGrpSpPr>
      <p:grpSpPr>
        <a:xfrm>
          <a:off x="0" y="0"/>
          <a:ext cx="0" cy="0"/>
          <a:chOff x="0" y="0"/>
          <a:chExt cx="0" cy="0"/>
        </a:xfrm>
      </p:grpSpPr>
      <p:sp>
        <p:nvSpPr>
          <p:cNvPr id="377" name="Shape 37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78" name="Shape 378"/>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79" name="Shape 379"/>
          <p:cNvSpPr txBox="1"/>
          <p:nvPr/>
        </p:nvSpPr>
        <p:spPr>
          <a:xfrm>
            <a:off x="311700" y="1546425"/>
            <a:ext cx="5686200" cy="3207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83" name="Shape 383"/>
        <p:cNvGrpSpPr/>
        <p:nvPr/>
      </p:nvGrpSpPr>
      <p:grpSpPr>
        <a:xfrm>
          <a:off x="0" y="0"/>
          <a:ext cx="0" cy="0"/>
          <a:chOff x="0" y="0"/>
          <a:chExt cx="0" cy="0"/>
        </a:xfrm>
      </p:grpSpPr>
      <p:sp>
        <p:nvSpPr>
          <p:cNvPr id="384" name="Shape 38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85" name="Shape 385"/>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89" name="Shape 389"/>
        <p:cNvGrpSpPr/>
        <p:nvPr/>
      </p:nvGrpSpPr>
      <p:grpSpPr>
        <a:xfrm>
          <a:off x="0" y="0"/>
          <a:ext cx="0" cy="0"/>
          <a:chOff x="0" y="0"/>
          <a:chExt cx="0" cy="0"/>
        </a:xfrm>
      </p:grpSpPr>
      <p:sp>
        <p:nvSpPr>
          <p:cNvPr id="390" name="Shape 39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1" name="Shape 391"/>
          <p:cNvSpPr txBox="1"/>
          <p:nvPr/>
        </p:nvSpPr>
        <p:spPr>
          <a:xfrm>
            <a:off x="311700" y="1053950"/>
            <a:ext cx="8520600" cy="39312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92" name="Shape 392"/>
          <p:cNvSpPr txBox="1"/>
          <p:nvPr/>
        </p:nvSpPr>
        <p:spPr>
          <a:xfrm>
            <a:off x="311699" y="2651650"/>
            <a:ext cx="6169500" cy="23334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396" name="Shape 396"/>
        <p:cNvGrpSpPr/>
        <p:nvPr/>
      </p:nvGrpSpPr>
      <p:grpSpPr>
        <a:xfrm>
          <a:off x="0" y="0"/>
          <a:ext cx="0" cy="0"/>
          <a:chOff x="0" y="0"/>
          <a:chExt cx="0" cy="0"/>
        </a:xfrm>
      </p:grpSpPr>
      <p:sp>
        <p:nvSpPr>
          <p:cNvPr id="397" name="Shape 39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8" name="Shape 398"/>
          <p:cNvSpPr txBox="1"/>
          <p:nvPr/>
        </p:nvSpPr>
        <p:spPr>
          <a:xfrm>
            <a:off x="311700" y="1053950"/>
            <a:ext cx="8520600" cy="38397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99" name="Shape 399"/>
          <p:cNvSpPr txBox="1"/>
          <p:nvPr/>
        </p:nvSpPr>
        <p:spPr>
          <a:xfrm>
            <a:off x="311699" y="2728625"/>
            <a:ext cx="6169500" cy="1657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wrap="square"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03" name="Shape 403"/>
        <p:cNvGrpSpPr/>
        <p:nvPr/>
      </p:nvGrpSpPr>
      <p:grpSpPr>
        <a:xfrm>
          <a:off x="0" y="0"/>
          <a:ext cx="0" cy="0"/>
          <a:chOff x="0" y="0"/>
          <a:chExt cx="0" cy="0"/>
        </a:xfrm>
      </p:grpSpPr>
      <p:sp>
        <p:nvSpPr>
          <p:cNvPr id="404" name="Shape 40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405" name="Shape 405"/>
          <p:cNvSpPr txBox="1"/>
          <p:nvPr/>
        </p:nvSpPr>
        <p:spPr>
          <a:xfrm>
            <a:off x="311700" y="1053950"/>
            <a:ext cx="8520600" cy="40539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406" name="Shape 406"/>
          <p:cNvSpPr txBox="1"/>
          <p:nvPr/>
        </p:nvSpPr>
        <p:spPr>
          <a:xfrm>
            <a:off x="311699" y="1988750"/>
            <a:ext cx="6169500" cy="7518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407" name="Shape 407"/>
          <p:cNvSpPr txBox="1"/>
          <p:nvPr/>
        </p:nvSpPr>
        <p:spPr>
          <a:xfrm>
            <a:off x="311699" y="3225775"/>
            <a:ext cx="6169500" cy="12606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13" name="Shape 413"/>
          <p:cNvSpPr txBox="1"/>
          <p:nvPr/>
        </p:nvSpPr>
        <p:spPr>
          <a:xfrm>
            <a:off x="311700" y="1053950"/>
            <a:ext cx="8520600" cy="40539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3014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коллекций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иммутабельные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мутабельные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36720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большинства методов трейта Traversable предоставлены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как последовательно, так и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элементы.</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700" y="1199925"/>
            <a:ext cx="8520600" cy="28248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a:t>
            </a:r>
            <a:r>
              <a:rPr lang="ru">
                <a:solidFill>
                  <a:srgbClr val="434343"/>
                </a:solidFill>
              </a:rPr>
              <a:t>,</a:t>
            </a:r>
            <a:r>
              <a:rPr lang="ru">
                <a:solidFill>
                  <a:srgbClr val="434343"/>
                </a:solidFill>
              </a:rPr>
              <a:t> </a:t>
            </a:r>
            <a:r>
              <a:rPr b="1" lang="ru">
                <a:solidFill>
                  <a:srgbClr val="434343"/>
                </a:solidFill>
              </a:rPr>
              <a:t>++</a:t>
            </a:r>
            <a:r>
              <a:rPr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311700" y="1199925"/>
            <a:ext cx="8520600" cy="25548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41" name="Shape 441"/>
        <p:cNvGrpSpPr/>
        <p:nvPr/>
      </p:nvGrpSpPr>
      <p:grpSpPr>
        <a:xfrm>
          <a:off x="0" y="0"/>
          <a:ext cx="0" cy="0"/>
          <a:chOff x="0" y="0"/>
          <a:chExt cx="0" cy="0"/>
        </a:xfrm>
      </p:grpSpPr>
      <p:sp>
        <p:nvSpPr>
          <p:cNvPr id="442" name="Shape 44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43" name="Shape 443"/>
          <p:cNvSpPr txBox="1"/>
          <p:nvPr/>
        </p:nvSpPr>
        <p:spPr>
          <a:xfrm>
            <a:off x="311699" y="1083150"/>
            <a:ext cx="6159900" cy="38946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 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 None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47" name="Shape 447"/>
        <p:cNvGrpSpPr/>
        <p:nvPr/>
      </p:nvGrpSpPr>
      <p:grpSpPr>
        <a:xfrm>
          <a:off x="0" y="0"/>
          <a:ext cx="0" cy="0"/>
          <a:chOff x="0" y="0"/>
          <a:chExt cx="0" cy="0"/>
        </a:xfrm>
      </p:grpSpPr>
      <p:sp>
        <p:nvSpPr>
          <p:cNvPr id="448" name="Shape 44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49" name="Shape 449"/>
          <p:cNvSpPr txBox="1"/>
          <p:nvPr/>
        </p:nvSpPr>
        <p:spPr>
          <a:xfrm>
            <a:off x="159300" y="1199925"/>
            <a:ext cx="8520600" cy="2346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0" name="Shape 450"/>
          <p:cNvSpPr txBox="1"/>
          <p:nvPr/>
        </p:nvSpPr>
        <p:spPr>
          <a:xfrm>
            <a:off x="311699" y="3656700"/>
            <a:ext cx="6159900" cy="12888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56" name="Shape 456"/>
          <p:cNvSpPr txBox="1"/>
          <p:nvPr/>
        </p:nvSpPr>
        <p:spPr>
          <a:xfrm>
            <a:off x="311700" y="1231699"/>
            <a:ext cx="7881600" cy="28983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60" name="Shape 460"/>
        <p:cNvGrpSpPr/>
        <p:nvPr/>
      </p:nvGrpSpPr>
      <p:grpSpPr>
        <a:xfrm>
          <a:off x="0" y="0"/>
          <a:ext cx="0" cy="0"/>
          <a:chOff x="0" y="0"/>
          <a:chExt cx="0" cy="0"/>
        </a:xfrm>
      </p:grpSpPr>
      <p:sp>
        <p:nvSpPr>
          <p:cNvPr id="461" name="Shape 46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2" name="Shape 462"/>
          <p:cNvSpPr txBox="1"/>
          <p:nvPr/>
        </p:nvSpPr>
        <p:spPr>
          <a:xfrm>
            <a:off x="311700" y="1166700"/>
            <a:ext cx="8520600" cy="30024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For comprehension (FC)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wrap="square"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Корекурсия (Streams)</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wrap="square"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66" name="Shape 466"/>
        <p:cNvGrpSpPr/>
        <p:nvPr/>
      </p:nvGrpSpPr>
      <p:grpSpPr>
        <a:xfrm>
          <a:off x="0" y="0"/>
          <a:ext cx="0" cy="0"/>
          <a:chOff x="0" y="0"/>
          <a:chExt cx="0" cy="0"/>
        </a:xfrm>
      </p:grpSpPr>
      <p:sp>
        <p:nvSpPr>
          <p:cNvPr id="467" name="Shape 46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8" name="Shape 468"/>
          <p:cNvSpPr txBox="1"/>
          <p:nvPr/>
        </p:nvSpPr>
        <p:spPr>
          <a:xfrm>
            <a:off x="311700" y="1177775"/>
            <a:ext cx="8520600" cy="4833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For comprehension (FC)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9" name="Shape 469"/>
          <p:cNvSpPr txBox="1"/>
          <p:nvPr/>
        </p:nvSpPr>
        <p:spPr>
          <a:xfrm>
            <a:off x="381049" y="1718875"/>
            <a:ext cx="6159900" cy="2472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73" name="Shape 473"/>
        <p:cNvGrpSpPr/>
        <p:nvPr/>
      </p:nvGrpSpPr>
      <p:grpSpPr>
        <a:xfrm>
          <a:off x="0" y="0"/>
          <a:ext cx="0" cy="0"/>
          <a:chOff x="0" y="0"/>
          <a:chExt cx="0" cy="0"/>
        </a:xfrm>
      </p:grpSpPr>
      <p:sp>
        <p:nvSpPr>
          <p:cNvPr id="474" name="Shape 47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5" name="Shape 475"/>
          <p:cNvSpPr txBox="1"/>
          <p:nvPr/>
        </p:nvSpPr>
        <p:spPr>
          <a:xfrm>
            <a:off x="311700" y="1177775"/>
            <a:ext cx="8520600" cy="843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6" name="Shape 476"/>
          <p:cNvSpPr txBox="1"/>
          <p:nvPr/>
        </p:nvSpPr>
        <p:spPr>
          <a:xfrm>
            <a:off x="311699" y="1677600"/>
            <a:ext cx="6159900" cy="3294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80" name="Shape 480"/>
        <p:cNvGrpSpPr/>
        <p:nvPr/>
      </p:nvGrpSpPr>
      <p:grpSpPr>
        <a:xfrm>
          <a:off x="0" y="0"/>
          <a:ext cx="0" cy="0"/>
          <a:chOff x="0" y="0"/>
          <a:chExt cx="0" cy="0"/>
        </a:xfrm>
      </p:grpSpPr>
      <p:sp>
        <p:nvSpPr>
          <p:cNvPr id="481" name="Shape 48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2" name="Shape 482"/>
          <p:cNvSpPr txBox="1"/>
          <p:nvPr/>
        </p:nvSpPr>
        <p:spPr>
          <a:xfrm>
            <a:off x="311700" y="1177775"/>
            <a:ext cx="8520600" cy="1142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Если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83" name="Shape 483"/>
          <p:cNvSpPr txBox="1"/>
          <p:nvPr/>
        </p:nvSpPr>
        <p:spPr>
          <a:xfrm>
            <a:off x="311699" y="2258925"/>
            <a:ext cx="6159900" cy="2757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yield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87" name="Shape 487"/>
        <p:cNvGrpSpPr/>
        <p:nvPr/>
      </p:nvGrpSpPr>
      <p:grpSpPr>
        <a:xfrm>
          <a:off x="0" y="0"/>
          <a:ext cx="0" cy="0"/>
          <a:chOff x="0" y="0"/>
          <a:chExt cx="0" cy="0"/>
        </a:xfrm>
      </p:grpSpPr>
      <p:sp>
        <p:nvSpPr>
          <p:cNvPr id="488" name="Shape 48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89" name="Shape 489"/>
          <p:cNvSpPr txBox="1"/>
          <p:nvPr/>
        </p:nvSpPr>
        <p:spPr>
          <a:xfrm>
            <a:off x="311700" y="1177775"/>
            <a:ext cx="8520600" cy="1142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493" name="Shape 493"/>
        <p:cNvGrpSpPr/>
        <p:nvPr/>
      </p:nvGrpSpPr>
      <p:grpSpPr>
        <a:xfrm>
          <a:off x="0" y="0"/>
          <a:ext cx="0" cy="0"/>
          <a:chOff x="0" y="0"/>
          <a:chExt cx="0" cy="0"/>
        </a:xfrm>
      </p:grpSpPr>
      <p:sp>
        <p:nvSpPr>
          <p:cNvPr id="494" name="Shape 49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95" name="Shape 495"/>
          <p:cNvSpPr txBox="1"/>
          <p:nvPr/>
        </p:nvSpPr>
        <p:spPr>
          <a:xfrm>
            <a:off x="311700" y="1177775"/>
            <a:ext cx="8520600" cy="38415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помощью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96" name="Shape 496"/>
          <p:cNvSpPr txBox="1"/>
          <p:nvPr/>
        </p:nvSpPr>
        <p:spPr>
          <a:xfrm>
            <a:off x="398825" y="2880650"/>
            <a:ext cx="6159900" cy="861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97" name="Shape 497"/>
          <p:cNvSpPr txBox="1"/>
          <p:nvPr/>
        </p:nvSpPr>
        <p:spPr>
          <a:xfrm>
            <a:off x="398825" y="4328450"/>
            <a:ext cx="6159900" cy="6366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33195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9" name="Shape 509"/>
          <p:cNvSpPr txBox="1"/>
          <p:nvPr/>
        </p:nvSpPr>
        <p:spPr>
          <a:xfrm>
            <a:off x="311700" y="1115325"/>
            <a:ext cx="8487000" cy="18186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13" name="Shape 513"/>
        <p:cNvGrpSpPr/>
        <p:nvPr/>
      </p:nvGrpSpPr>
      <p:grpSpPr>
        <a:xfrm>
          <a:off x="0" y="0"/>
          <a:ext cx="0" cy="0"/>
          <a:chOff x="0" y="0"/>
          <a:chExt cx="0" cy="0"/>
        </a:xfrm>
      </p:grpSpPr>
      <p:sp>
        <p:nvSpPr>
          <p:cNvPr id="514" name="Shape 51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5" name="Shape 515"/>
          <p:cNvSpPr txBox="1"/>
          <p:nvPr/>
        </p:nvSpPr>
        <p:spPr>
          <a:xfrm>
            <a:off x="311700" y="1115325"/>
            <a:ext cx="8487000" cy="572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16" name="Shape 516"/>
          <p:cNvSpPr txBox="1"/>
          <p:nvPr/>
        </p:nvSpPr>
        <p:spPr>
          <a:xfrm>
            <a:off x="382975" y="1544250"/>
            <a:ext cx="5425800" cy="3480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011175"/>
            <a:ext cx="5069400" cy="39903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8" name="Shape 528"/>
          <p:cNvSpPr txBox="1"/>
          <p:nvPr/>
        </p:nvSpPr>
        <p:spPr>
          <a:xfrm>
            <a:off x="311700" y="1115325"/>
            <a:ext cx="8520600" cy="27615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wrap="square"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wrap="square"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32" name="Shape 532"/>
        <p:cNvGrpSpPr/>
        <p:nvPr/>
      </p:nvGrpSpPr>
      <p:grpSpPr>
        <a:xfrm>
          <a:off x="0" y="0"/>
          <a:ext cx="0" cy="0"/>
          <a:chOff x="0" y="0"/>
          <a:chExt cx="0" cy="0"/>
        </a:xfrm>
      </p:grpSpPr>
      <p:sp>
        <p:nvSpPr>
          <p:cNvPr id="533" name="Shape 53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4" name="Shape 534"/>
          <p:cNvSpPr txBox="1"/>
          <p:nvPr/>
        </p:nvSpPr>
        <p:spPr>
          <a:xfrm>
            <a:off x="311700" y="1681600"/>
            <a:ext cx="5425800" cy="2941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35" name="Shape 535"/>
          <p:cNvSpPr txBox="1"/>
          <p:nvPr/>
        </p:nvSpPr>
        <p:spPr>
          <a:xfrm>
            <a:off x="311700" y="1115325"/>
            <a:ext cx="8520600" cy="380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1" name="Shape 541"/>
          <p:cNvSpPr txBox="1"/>
          <p:nvPr/>
        </p:nvSpPr>
        <p:spPr>
          <a:xfrm>
            <a:off x="311700" y="1115325"/>
            <a:ext cx="8520600" cy="2714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нескольких переменных членов класса. </a:t>
            </a:r>
          </a:p>
          <a:p>
            <a:pPr lvl="0" rtl="0">
              <a:spcBef>
                <a:spcPts val="0"/>
              </a:spcBef>
              <a:buNone/>
            </a:pPr>
            <a:r>
              <a:t/>
            </a:r>
            <a:endParaRPr sz="1800">
              <a:solidFill>
                <a:srgbClr val="666666"/>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45" name="Shape 545"/>
        <p:cNvGrpSpPr/>
        <p:nvPr/>
      </p:nvGrpSpPr>
      <p:grpSpPr>
        <a:xfrm>
          <a:off x="0" y="0"/>
          <a:ext cx="0" cy="0"/>
          <a:chOff x="0" y="0"/>
          <a:chExt cx="0" cy="0"/>
        </a:xfrm>
      </p:grpSpPr>
      <p:sp>
        <p:nvSpPr>
          <p:cNvPr id="546" name="Shape 54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7" name="Shape 547"/>
          <p:cNvSpPr txBox="1"/>
          <p:nvPr/>
        </p:nvSpPr>
        <p:spPr>
          <a:xfrm>
            <a:off x="311700" y="1115325"/>
            <a:ext cx="8520600" cy="599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48" name="Shape 548"/>
          <p:cNvSpPr txBox="1"/>
          <p:nvPr/>
        </p:nvSpPr>
        <p:spPr>
          <a:xfrm>
            <a:off x="311700" y="1609900"/>
            <a:ext cx="5425800" cy="2760600"/>
          </a:xfrm>
          <a:prstGeom prst="rect">
            <a:avLst/>
          </a:prstGeom>
          <a:solidFill>
            <a:srgbClr val="FFFFFF"/>
          </a:solidFill>
          <a:ln>
            <a:noFill/>
          </a:ln>
        </p:spPr>
        <p:txBody>
          <a:bodyPr anchorCtr="0" anchor="ctr" bIns="91425" lIns="91425" rIns="91425" wrap="square"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52" name="Shape 552"/>
        <p:cNvGrpSpPr/>
        <p:nvPr/>
      </p:nvGrpSpPr>
      <p:grpSpPr>
        <a:xfrm>
          <a:off x="0" y="0"/>
          <a:ext cx="0" cy="0"/>
          <a:chOff x="0" y="0"/>
          <a:chExt cx="0" cy="0"/>
        </a:xfrm>
      </p:grpSpPr>
      <p:sp>
        <p:nvSpPr>
          <p:cNvPr id="553" name="Shape 55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4" name="Shape 554"/>
          <p:cNvSpPr txBox="1"/>
          <p:nvPr/>
        </p:nvSpPr>
        <p:spPr>
          <a:xfrm>
            <a:off x="311700" y="3323250"/>
            <a:ext cx="4683600" cy="1591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5" name="Shape 555"/>
          <p:cNvSpPr txBox="1"/>
          <p:nvPr/>
        </p:nvSpPr>
        <p:spPr>
          <a:xfrm>
            <a:off x="311700" y="1115325"/>
            <a:ext cx="8520600" cy="1943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59" name="Shape 559"/>
        <p:cNvGrpSpPr/>
        <p:nvPr/>
      </p:nvGrpSpPr>
      <p:grpSpPr>
        <a:xfrm>
          <a:off x="0" y="0"/>
          <a:ext cx="0" cy="0"/>
          <a:chOff x="0" y="0"/>
          <a:chExt cx="0" cy="0"/>
        </a:xfrm>
      </p:grpSpPr>
      <p:sp>
        <p:nvSpPr>
          <p:cNvPr id="560" name="Shape 56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1" name="Shape 561"/>
          <p:cNvSpPr txBox="1"/>
          <p:nvPr/>
        </p:nvSpPr>
        <p:spPr>
          <a:xfrm>
            <a:off x="311700" y="2808800"/>
            <a:ext cx="4737300" cy="910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62" name="Shape 562"/>
          <p:cNvSpPr txBox="1"/>
          <p:nvPr/>
        </p:nvSpPr>
        <p:spPr>
          <a:xfrm>
            <a:off x="311700" y="1115325"/>
            <a:ext cx="8520600" cy="1823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подмешано более одного трейта</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66" name="Shape 566"/>
        <p:cNvGrpSpPr/>
        <p:nvPr/>
      </p:nvGrpSpPr>
      <p:grpSpPr>
        <a:xfrm>
          <a:off x="0" y="0"/>
          <a:ext cx="0" cy="0"/>
          <a:chOff x="0" y="0"/>
          <a:chExt cx="0" cy="0"/>
        </a:xfrm>
      </p:grpSpPr>
      <p:sp>
        <p:nvSpPr>
          <p:cNvPr id="567" name="Shape 56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8" name="Shape 568"/>
          <p:cNvSpPr txBox="1"/>
          <p:nvPr/>
        </p:nvSpPr>
        <p:spPr>
          <a:xfrm>
            <a:off x="311700" y="2885225"/>
            <a:ext cx="4858800" cy="20358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69" name="Shape 569"/>
          <p:cNvSpPr txBox="1"/>
          <p:nvPr/>
        </p:nvSpPr>
        <p:spPr>
          <a:xfrm>
            <a:off x="311700" y="1115325"/>
            <a:ext cx="8520600" cy="1810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15325"/>
            <a:ext cx="8520600" cy="18102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matching-е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167425"/>
            <a:ext cx="8263200" cy="38241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a:t>
            </a:r>
            <a:r>
              <a:rPr lang="ru">
                <a:solidFill>
                  <a:srgbClr val="434343"/>
                </a:solidFill>
              </a:rPr>
              <a:t>х.</a:t>
            </a:r>
            <a:r>
              <a:rPr lang="ru">
                <a:solidFill>
                  <a:srgbClr val="434343"/>
                </a:solidFill>
              </a:rPr>
              <a:t>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hashCode,</a:t>
            </a:r>
            <a:r>
              <a:rPr lang="ru">
                <a:solidFill>
                  <a:srgbClr val="434343"/>
                </a:solidFill>
              </a:rPr>
              <a:t>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7" name="Shape 587"/>
          <p:cNvSpPr txBox="1"/>
          <p:nvPr/>
        </p:nvSpPr>
        <p:spPr>
          <a:xfrm>
            <a:off x="311700" y="1109050"/>
            <a:ext cx="4710300" cy="3095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91" name="Shape 591"/>
        <p:cNvGrpSpPr/>
        <p:nvPr/>
      </p:nvGrpSpPr>
      <p:grpSpPr>
        <a:xfrm>
          <a:off x="0" y="0"/>
          <a:ext cx="0" cy="0"/>
          <a:chOff x="0" y="0"/>
          <a:chExt cx="0" cy="0"/>
        </a:xfrm>
      </p:grpSpPr>
      <p:sp>
        <p:nvSpPr>
          <p:cNvPr id="592" name="Shape 592"/>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3" name="Shape 593"/>
          <p:cNvSpPr txBox="1"/>
          <p:nvPr/>
        </p:nvSpPr>
        <p:spPr>
          <a:xfrm>
            <a:off x="311700" y="1056150"/>
            <a:ext cx="8520600" cy="15297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t>
            </a:r>
            <a:r>
              <a:rPr b="1" lang="ru">
                <a:solidFill>
                  <a:srgbClr val="434343"/>
                </a:solidFill>
              </a:rPr>
              <a:t>apply</a:t>
            </a:r>
            <a:r>
              <a:rPr lang="ru">
                <a:solidFill>
                  <a:srgbClr val="434343"/>
                </a:solidFill>
              </a:rPr>
              <a:t>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94" name="Shape 594"/>
          <p:cNvSpPr txBox="1"/>
          <p:nvPr/>
        </p:nvSpPr>
        <p:spPr>
          <a:xfrm>
            <a:off x="311700" y="2700900"/>
            <a:ext cx="5239800" cy="22101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p>
          <a:p>
            <a:pPr lvl="0" rtl="0">
              <a:lnSpc>
                <a:spcPct val="115000"/>
              </a:lnSpc>
              <a:spcBef>
                <a:spcPts val="0"/>
              </a:spcBef>
              <a:spcAft>
                <a:spcPts val="100"/>
              </a:spcAft>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598" name="Shape 598"/>
        <p:cNvGrpSpPr/>
        <p:nvPr/>
      </p:nvGrpSpPr>
      <p:grpSpPr>
        <a:xfrm>
          <a:off x="0" y="0"/>
          <a:ext cx="0" cy="0"/>
          <a:chOff x="0" y="0"/>
          <a:chExt cx="0" cy="0"/>
        </a:xfrm>
      </p:grpSpPr>
      <p:sp>
        <p:nvSpPr>
          <p:cNvPr id="599" name="Shape 59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0" name="Shape 600"/>
          <p:cNvSpPr txBox="1"/>
          <p:nvPr/>
        </p:nvSpPr>
        <p:spPr>
          <a:xfrm>
            <a:off x="311700" y="1056150"/>
            <a:ext cx="8520600" cy="35895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601" name="Shape 601"/>
          <p:cNvSpPr txBox="1"/>
          <p:nvPr/>
        </p:nvSpPr>
        <p:spPr>
          <a:xfrm>
            <a:off x="345650" y="1886550"/>
            <a:ext cx="7264800" cy="1825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5" name="Shape 605"/>
        <p:cNvGrpSpPr/>
        <p:nvPr/>
      </p:nvGrpSpPr>
      <p:grpSpPr>
        <a:xfrm>
          <a:off x="0" y="0"/>
          <a:ext cx="0" cy="0"/>
          <a:chOff x="0" y="0"/>
          <a:chExt cx="0" cy="0"/>
        </a:xfrm>
      </p:grpSpPr>
      <p:sp>
        <p:nvSpPr>
          <p:cNvPr id="606" name="Shape 606"/>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7" name="Shape 607"/>
          <p:cNvSpPr txBox="1"/>
          <p:nvPr/>
        </p:nvSpPr>
        <p:spPr>
          <a:xfrm>
            <a:off x="311700" y="1573550"/>
            <a:ext cx="5810700" cy="24954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608" name="Shape 608"/>
          <p:cNvSpPr txBox="1"/>
          <p:nvPr/>
        </p:nvSpPr>
        <p:spPr>
          <a:xfrm>
            <a:off x="311700" y="1056150"/>
            <a:ext cx="8520600" cy="4602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12" name="Shape 612"/>
        <p:cNvGrpSpPr/>
        <p:nvPr/>
      </p:nvGrpSpPr>
      <p:grpSpPr>
        <a:xfrm>
          <a:off x="0" y="0"/>
          <a:ext cx="0" cy="0"/>
          <a:chOff x="0" y="0"/>
          <a:chExt cx="0" cy="0"/>
        </a:xfrm>
      </p:grpSpPr>
      <p:sp>
        <p:nvSpPr>
          <p:cNvPr id="613" name="Shape 61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4" name="Shape 614"/>
          <p:cNvSpPr txBox="1"/>
          <p:nvPr/>
        </p:nvSpPr>
        <p:spPr>
          <a:xfrm>
            <a:off x="311700" y="1115325"/>
            <a:ext cx="8520600" cy="3801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15" name="Shape 615"/>
          <p:cNvSpPr txBox="1"/>
          <p:nvPr/>
        </p:nvSpPr>
        <p:spPr>
          <a:xfrm>
            <a:off x="311700" y="2209100"/>
            <a:ext cx="7264800" cy="393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19" name="Shape 619"/>
        <p:cNvGrpSpPr/>
        <p:nvPr/>
      </p:nvGrpSpPr>
      <p:grpSpPr>
        <a:xfrm>
          <a:off x="0" y="0"/>
          <a:ext cx="0" cy="0"/>
          <a:chOff x="0" y="0"/>
          <a:chExt cx="0" cy="0"/>
        </a:xfrm>
      </p:grpSpPr>
      <p:sp>
        <p:nvSpPr>
          <p:cNvPr id="620" name="Shape 620"/>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1" name="Shape 621"/>
          <p:cNvSpPr txBox="1"/>
          <p:nvPr/>
        </p:nvSpPr>
        <p:spPr>
          <a:xfrm>
            <a:off x="311700" y="1115325"/>
            <a:ext cx="8520600" cy="38019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22" name="Shape 622"/>
          <p:cNvSpPr txBox="1"/>
          <p:nvPr/>
        </p:nvSpPr>
        <p:spPr>
          <a:xfrm>
            <a:off x="311700" y="2103525"/>
            <a:ext cx="7264800" cy="18255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 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8" name="Shape 628"/>
          <p:cNvSpPr txBox="1"/>
          <p:nvPr/>
        </p:nvSpPr>
        <p:spPr>
          <a:xfrm>
            <a:off x="311700" y="1115325"/>
            <a:ext cx="8520600" cy="3801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Unapply в операторе </a:t>
            </a:r>
            <a:r>
              <a:rPr lang="ru" sz="1800">
                <a:solidFill>
                  <a:srgbClr val="434343"/>
                </a:solidFill>
              </a:rPr>
              <a:t>присваивания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 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a:t>
            </a:r>
            <a:r>
              <a:rPr lang="ru">
                <a:solidFill>
                  <a:srgbClr val="434343"/>
                </a:solidFill>
              </a:rPr>
              <a:t>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32" name="Shape 632"/>
        <p:cNvGrpSpPr/>
        <p:nvPr/>
      </p:nvGrpSpPr>
      <p:grpSpPr>
        <a:xfrm>
          <a:off x="0" y="0"/>
          <a:ext cx="0" cy="0"/>
          <a:chOff x="0" y="0"/>
          <a:chExt cx="0" cy="0"/>
        </a:xfrm>
      </p:grpSpPr>
      <p:sp>
        <p:nvSpPr>
          <p:cNvPr id="633" name="Shape 63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34" name="Shape 634"/>
          <p:cNvSpPr txBox="1"/>
          <p:nvPr/>
        </p:nvSpPr>
        <p:spPr>
          <a:xfrm>
            <a:off x="311700" y="1115325"/>
            <a:ext cx="8520600" cy="38019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matching. Нужный сase будет выбран тогда, когда соответствующий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38" name="Shape 638"/>
        <p:cNvGrpSpPr/>
        <p:nvPr/>
      </p:nvGrpSpPr>
      <p:grpSpPr>
        <a:xfrm>
          <a:off x="0" y="0"/>
          <a:ext cx="0" cy="0"/>
          <a:chOff x="0" y="0"/>
          <a:chExt cx="0" cy="0"/>
        </a:xfrm>
      </p:grpSpPr>
      <p:sp>
        <p:nvSpPr>
          <p:cNvPr id="639" name="Shape 63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40" name="Shape 640"/>
          <p:cNvSpPr txBox="1"/>
          <p:nvPr/>
        </p:nvSpPr>
        <p:spPr>
          <a:xfrm>
            <a:off x="311700" y="1079300"/>
            <a:ext cx="7881600" cy="7896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41" name="Shape 641"/>
          <p:cNvSpPr txBox="1"/>
          <p:nvPr/>
        </p:nvSpPr>
        <p:spPr>
          <a:xfrm>
            <a:off x="311700" y="1989225"/>
            <a:ext cx="7881600" cy="11631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42" name="Shape 642"/>
          <p:cNvSpPr txBox="1"/>
          <p:nvPr/>
        </p:nvSpPr>
        <p:spPr>
          <a:xfrm>
            <a:off x="311700" y="3232149"/>
            <a:ext cx="7881600" cy="11940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46" name="Shape 646"/>
        <p:cNvGrpSpPr/>
        <p:nvPr/>
      </p:nvGrpSpPr>
      <p:grpSpPr>
        <a:xfrm>
          <a:off x="0" y="0"/>
          <a:ext cx="0" cy="0"/>
          <a:chOff x="0" y="0"/>
          <a:chExt cx="0" cy="0"/>
        </a:xfrm>
      </p:grpSpPr>
      <p:sp>
        <p:nvSpPr>
          <p:cNvPr id="647" name="Shape 64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48" name="Shape 648"/>
          <p:cNvSpPr txBox="1"/>
          <p:nvPr/>
        </p:nvSpPr>
        <p:spPr>
          <a:xfrm>
            <a:off x="311700" y="1079299"/>
            <a:ext cx="7881600" cy="1619700"/>
          </a:xfrm>
          <a:prstGeom prst="rect">
            <a:avLst/>
          </a:prstGeom>
          <a:noFill/>
          <a:ln>
            <a:noFill/>
          </a:ln>
        </p:spPr>
        <p:txBody>
          <a:bodyPr anchorCtr="0" anchor="t" bIns="91425" lIns="91425" rIns="91425" wrap="square"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49" name="Shape 649"/>
          <p:cNvSpPr txBox="1"/>
          <p:nvPr/>
        </p:nvSpPr>
        <p:spPr>
          <a:xfrm>
            <a:off x="277725" y="2698998"/>
            <a:ext cx="7881600" cy="1368299"/>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для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53" name="Shape 653"/>
        <p:cNvGrpSpPr/>
        <p:nvPr/>
      </p:nvGrpSpPr>
      <p:grpSpPr>
        <a:xfrm>
          <a:off x="0" y="0"/>
          <a:ext cx="0" cy="0"/>
          <a:chOff x="0" y="0"/>
          <a:chExt cx="0" cy="0"/>
        </a:xfrm>
      </p:grpSpPr>
      <p:sp>
        <p:nvSpPr>
          <p:cNvPr id="654" name="Shape 654"/>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Нижнее подчеркивание в Scala</a:t>
            </a:r>
          </a:p>
        </p:txBody>
      </p:sp>
      <p:sp>
        <p:nvSpPr>
          <p:cNvPr id="655" name="Shape 655"/>
          <p:cNvSpPr txBox="1"/>
          <p:nvPr/>
        </p:nvSpPr>
        <p:spPr>
          <a:xfrm>
            <a:off x="141875" y="993225"/>
            <a:ext cx="3878400" cy="39255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ru" sz="1100">
                <a:latin typeface="Courier New"/>
                <a:ea typeface="Courier New"/>
                <a:cs typeface="Courier New"/>
                <a:sym typeface="Courier New"/>
              </a:rPr>
              <a:t>// Импортировать всё</a:t>
            </a:r>
          </a:p>
          <a:p>
            <a:pPr lvl="0" rtl="0">
              <a:spcBef>
                <a:spcPts val="0"/>
              </a:spcBef>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Импортировать всё, кроме Predef</a:t>
            </a:r>
          </a:p>
          <a:p>
            <a:pPr lvl="0" rtl="0">
              <a:spcBef>
                <a:spcPts val="0"/>
              </a:spcBef>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 Predef =&gt; _, _ }</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Параметр типа высшего порядка</a:t>
            </a:r>
          </a:p>
          <a:p>
            <a:pPr lvl="0" rt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f[M[_]] = </a:t>
            </a:r>
            <a:r>
              <a:rPr i="1" lang="ru" sz="1100">
                <a:latin typeface="Courier New"/>
                <a:ea typeface="Courier New"/>
                <a:cs typeface="Courier New"/>
                <a:sym typeface="Courier New"/>
              </a:rPr>
              <a:t>???</a:t>
            </a:r>
          </a:p>
          <a:p>
            <a:pPr lvl="0" rtl="0">
              <a:spcBef>
                <a:spcPts val="0"/>
              </a:spcBef>
              <a:buNone/>
            </a:pPr>
            <a:r>
              <a:t/>
            </a:r>
            <a:endParaRPr i="1"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Параметр анонимной функции</a:t>
            </a:r>
          </a:p>
          <a:p>
            <a:pPr lvl="0" rt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(1).fold(0)(_ + 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Eta-расширение метода в значение</a:t>
            </a:r>
          </a:p>
          <a:p>
            <a:pPr lvl="0" rt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m = (a: Int) =&gt; a.toString</a:t>
            </a:r>
          </a:p>
          <a:p>
            <a:pPr lvl="0" rtl="0">
              <a:spcBef>
                <a:spcPts val="0"/>
              </a:spcBef>
              <a:buNone/>
            </a:pPr>
            <a:r>
              <a:rPr lang="ru" sz="1100">
                <a:latin typeface="Courier New"/>
                <a:ea typeface="Courier New"/>
                <a:cs typeface="Courier New"/>
                <a:sym typeface="Courier New"/>
              </a:rPr>
              <a:t>m 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Частично примененная функция</a:t>
            </a:r>
          </a:p>
          <a:p>
            <a:pPr lvl="0" rtl="0">
              <a:spcBef>
                <a:spcPts val="0"/>
              </a:spcBef>
              <a:buNone/>
            </a:pPr>
            <a:r>
              <a:rPr lang="ru" sz="1100">
                <a:latin typeface="Courier New"/>
                <a:ea typeface="Courier New"/>
                <a:cs typeface="Courier New"/>
                <a:sym typeface="Courier New"/>
              </a:rPr>
              <a:t>m(_)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Отбрасывание параметра или переменной</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(1).map(_ =&gt; 5)</a:t>
            </a:r>
          </a:p>
          <a:p>
            <a:pPr lvl="0" rtl="0">
              <a:spcBef>
                <a:spcPts val="0"/>
              </a:spcBef>
              <a:buNone/>
            </a:pPr>
            <a:r>
              <a:rPr b="1" lang="ru" sz="1100">
                <a:latin typeface="Courier New"/>
                <a:ea typeface="Courier New"/>
                <a:cs typeface="Courier New"/>
                <a:sym typeface="Courier New"/>
              </a:rPr>
              <a:t>implicit val</a:t>
            </a:r>
            <a:r>
              <a:rPr lang="ru" sz="1100">
                <a:latin typeface="Courier New"/>
                <a:ea typeface="Courier New"/>
                <a:cs typeface="Courier New"/>
                <a:sym typeface="Courier New"/>
              </a:rPr>
              <a:t> _ = 5</a:t>
            </a:r>
          </a:p>
        </p:txBody>
      </p:sp>
      <p:sp>
        <p:nvSpPr>
          <p:cNvPr id="656" name="Shape 656"/>
          <p:cNvSpPr txBox="1"/>
          <p:nvPr/>
        </p:nvSpPr>
        <p:spPr>
          <a:xfrm>
            <a:off x="4114800" y="993225"/>
            <a:ext cx="4907100" cy="39255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ru" sz="1100">
                <a:latin typeface="Courier New"/>
                <a:ea typeface="Courier New"/>
                <a:cs typeface="Courier New"/>
                <a:sym typeface="Courier New"/>
              </a:rPr>
              <a:t>// Матчинг любых значений</a:t>
            </a:r>
          </a:p>
          <a:p>
            <a:pPr lv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(a, _) = (1, 2)</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(1).collect { </a:t>
            </a:r>
            <a:r>
              <a:rPr b="1" lang="ru" sz="1100">
                <a:latin typeface="Courier New"/>
                <a:ea typeface="Courier New"/>
                <a:cs typeface="Courier New"/>
                <a:sym typeface="Courier New"/>
              </a:rPr>
              <a:t>case </a:t>
            </a:r>
            <a:r>
              <a:rPr lang="ru" sz="1100">
                <a:latin typeface="Courier New"/>
                <a:ea typeface="Courier New"/>
                <a:cs typeface="Courier New"/>
                <a:sym typeface="Courier New"/>
              </a:rPr>
              <a:t>_ =&gt; }</a:t>
            </a:r>
          </a:p>
          <a:p>
            <a:pPr lvl="0">
              <a:spcBef>
                <a:spcPts val="0"/>
              </a:spcBef>
              <a:buNone/>
            </a:pPr>
            <a:r>
              <a:rPr b="1" lang="ru" sz="1100">
                <a:latin typeface="Courier New"/>
                <a:ea typeface="Courier New"/>
                <a:cs typeface="Courier New"/>
                <a:sym typeface="Courier New"/>
              </a:rPr>
              <a:t>for </a:t>
            </a:r>
            <a:r>
              <a:rPr lang="ru" sz="1100">
                <a:latin typeface="Courier New"/>
                <a:ea typeface="Courier New"/>
                <a:cs typeface="Courier New"/>
                <a:sym typeface="Courier New"/>
              </a:rPr>
              <a:t>(_ &lt;- 1 to 10) {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Передача массива как списка параметров</a:t>
            </a:r>
          </a:p>
          <a:p>
            <a:pPr lv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f(ys: Int*) = ys.sum</a:t>
            </a:r>
          </a:p>
          <a:p>
            <a:pPr lvl="0">
              <a:spcBef>
                <a:spcPts val="0"/>
              </a:spcBef>
              <a:buNone/>
            </a:pPr>
            <a:r>
              <a:rPr lang="ru" sz="1100">
                <a:latin typeface="Courier New"/>
                <a:ea typeface="Courier New"/>
                <a:cs typeface="Courier New"/>
                <a:sym typeface="Courier New"/>
              </a:rPr>
              <a:t>f(</a:t>
            </a:r>
            <a:r>
              <a:rPr i="1" lang="ru" sz="1100">
                <a:latin typeface="Courier New"/>
                <a:ea typeface="Courier New"/>
                <a:cs typeface="Courier New"/>
                <a:sym typeface="Courier New"/>
              </a:rPr>
              <a:t>List</a:t>
            </a:r>
            <a:r>
              <a:rPr lang="ru" sz="1100">
                <a:latin typeface="Courier New"/>
                <a:ea typeface="Courier New"/>
                <a:cs typeface="Courier New"/>
                <a:sym typeface="Courier New"/>
              </a:rPr>
              <a:t>(1): _*)</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Матчинг всех элементов списка</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 </a:t>
            </a:r>
            <a:r>
              <a:rPr b="1" lang="ru" sz="1100">
                <a:latin typeface="Courier New"/>
                <a:ea typeface="Courier New"/>
                <a:cs typeface="Courier New"/>
                <a:sym typeface="Courier New"/>
              </a:rPr>
              <a:t>match </a:t>
            </a:r>
            <a:r>
              <a:rPr lang="ru" sz="1100">
                <a:latin typeface="Courier New"/>
                <a:ea typeface="Courier New"/>
                <a:cs typeface="Courier New"/>
                <a:sym typeface="Courier New"/>
              </a:rPr>
              <a:t>{ </a:t>
            </a:r>
            <a:r>
              <a:rPr b="1" lang="ru" sz="1100">
                <a:latin typeface="Courier New"/>
                <a:ea typeface="Courier New"/>
                <a:cs typeface="Courier New"/>
                <a:sym typeface="Courier New"/>
              </a:rPr>
              <a:t>case </a:t>
            </a:r>
            <a:r>
              <a:rPr lang="ru" sz="1100">
                <a:latin typeface="Courier New"/>
                <a:ea typeface="Courier New"/>
                <a:cs typeface="Courier New"/>
                <a:sym typeface="Courier New"/>
              </a:rPr>
              <a:t>List(xs @ _*) =&gt; xs.sum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Инициализация дефолтным значением</a:t>
            </a:r>
          </a:p>
          <a:p>
            <a:pPr lvl="0">
              <a:spcBef>
                <a:spcPts val="0"/>
              </a:spcBef>
              <a:buNone/>
            </a:pPr>
            <a:r>
              <a:rPr b="1" lang="ru" sz="1100">
                <a:latin typeface="Courier New"/>
                <a:ea typeface="Courier New"/>
                <a:cs typeface="Courier New"/>
                <a:sym typeface="Courier New"/>
              </a:rPr>
              <a:t>class </a:t>
            </a:r>
            <a:r>
              <a:rPr lang="ru" sz="1100">
                <a:latin typeface="Courier New"/>
                <a:ea typeface="Courier New"/>
                <a:cs typeface="Courier New"/>
                <a:sym typeface="Courier New"/>
              </a:rPr>
              <a:t>A { </a:t>
            </a:r>
            <a:r>
              <a:rPr b="1" lang="ru" sz="1100">
                <a:latin typeface="Courier New"/>
                <a:ea typeface="Courier New"/>
                <a:cs typeface="Courier New"/>
                <a:sym typeface="Courier New"/>
              </a:rPr>
              <a:t>var </a:t>
            </a:r>
            <a:r>
              <a:rPr i="1" lang="ru" sz="1100">
                <a:latin typeface="Courier New"/>
                <a:ea typeface="Courier New"/>
                <a:cs typeface="Courier New"/>
                <a:sym typeface="Courier New"/>
              </a:rPr>
              <a:t>i</a:t>
            </a:r>
            <a:r>
              <a:rPr lang="ru" sz="1100">
                <a:latin typeface="Courier New"/>
                <a:ea typeface="Courier New"/>
                <a:cs typeface="Courier New"/>
                <a:sym typeface="Courier New"/>
              </a:rPr>
              <a:t>: Int = _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Разделитель символов в названиях методов</a:t>
            </a:r>
          </a:p>
          <a:p>
            <a:pPr lv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abc_&lt;&gt;! = Unit</a:t>
            </a:r>
          </a:p>
          <a:p>
            <a:pPr lvl="0">
              <a:spcBef>
                <a:spcPts val="0"/>
              </a:spcBef>
              <a:buNone/>
            </a:pPr>
            <a:r>
              <a:rPr b="1" lang="ru" sz="1100">
                <a:latin typeface="Courier New"/>
                <a:ea typeface="Courier New"/>
                <a:cs typeface="Courier New"/>
                <a:sym typeface="Courier New"/>
              </a:rPr>
              <a:t>def</a:t>
            </a:r>
            <a:r>
              <a:rPr lang="ru" sz="1100">
                <a:latin typeface="Courier New"/>
                <a:ea typeface="Courier New"/>
                <a:cs typeface="Courier New"/>
                <a:sym typeface="Courier New"/>
              </a:rPr>
              <a:t> foo_=(x: Int) =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Доступ к элементам кортежа</a:t>
            </a:r>
          </a:p>
          <a:p>
            <a:pPr lv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tuple = (1, 2)</a:t>
            </a:r>
          </a:p>
          <a:p>
            <a:pPr lvl="0">
              <a:spcBef>
                <a:spcPts val="0"/>
              </a:spcBef>
              <a:buNone/>
            </a:pPr>
            <a:r>
              <a:rPr lang="ru" sz="1100">
                <a:latin typeface="Courier New"/>
                <a:ea typeface="Courier New"/>
                <a:cs typeface="Courier New"/>
                <a:sym typeface="Courier New"/>
              </a:rPr>
              <a:t>tuple._2</a:t>
            </a:r>
          </a:p>
          <a:p>
            <a:pPr lvl="0" rtl="0">
              <a:spcBef>
                <a:spcPts val="0"/>
              </a:spcBef>
              <a:buNone/>
            </a:pPr>
            <a:r>
              <a:t/>
            </a:r>
            <a:endParaRPr sz="1100">
              <a:latin typeface="Courier New"/>
              <a:ea typeface="Courier New"/>
              <a:cs typeface="Courier New"/>
              <a:sym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0" name="Shape 660"/>
        <p:cNvGrpSpPr/>
        <p:nvPr/>
      </p:nvGrpSpPr>
      <p:grpSpPr>
        <a:xfrm>
          <a:off x="0" y="0"/>
          <a:ext cx="0" cy="0"/>
          <a:chOff x="0" y="0"/>
          <a:chExt cx="0" cy="0"/>
        </a:xfrm>
      </p:grpSpPr>
      <p:sp>
        <p:nvSpPr>
          <p:cNvPr id="661" name="Shape 66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2" name="Shape 662"/>
          <p:cNvSpPr txBox="1"/>
          <p:nvPr/>
        </p:nvSpPr>
        <p:spPr>
          <a:xfrm>
            <a:off x="311700" y="1079300"/>
            <a:ext cx="7881600" cy="36342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buNone/>
            </a:pPr>
            <a:r>
              <a:rPr lang="ru" sz="1800">
                <a:solidFill>
                  <a:srgbClr val="434343"/>
                </a:solidFill>
              </a:rPr>
              <a:t>Тесты - это приложения, которые проверяют приложения</a:t>
            </a:r>
          </a:p>
          <a:p>
            <a:pPr indent="0" lvl="0" marL="0" rtl="0">
              <a:lnSpc>
                <a:spcPct val="150000"/>
              </a:lnSpc>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По уровням:</a:t>
            </a:r>
          </a:p>
          <a:p>
            <a:pPr indent="-228600" lvl="1" marL="1371600" rtl="0">
              <a:spcBef>
                <a:spcPts val="0"/>
              </a:spcBef>
              <a:buClr>
                <a:srgbClr val="434343"/>
              </a:buClr>
              <a:buChar char="○"/>
            </a:pPr>
            <a:r>
              <a:rPr lang="ru">
                <a:solidFill>
                  <a:srgbClr val="434343"/>
                </a:solidFill>
              </a:rPr>
              <a:t>unit test - тест небольшой части приложения</a:t>
            </a:r>
          </a:p>
          <a:p>
            <a:pPr indent="-228600" lvl="1" marL="1371600" rtl="0">
              <a:spcBef>
                <a:spcPts val="0"/>
              </a:spcBef>
              <a:buClr>
                <a:srgbClr val="434343"/>
              </a:buClr>
              <a:buChar char="○"/>
            </a:pPr>
            <a:r>
              <a:rPr lang="ru">
                <a:solidFill>
                  <a:srgbClr val="434343"/>
                </a:solidFill>
              </a:rPr>
              <a:t>integration test - </a:t>
            </a:r>
            <a:r>
              <a:rPr lang="ru">
                <a:solidFill>
                  <a:srgbClr val="434343"/>
                </a:solidFill>
              </a:rPr>
              <a:t>тестирование нескольких компонентов</a:t>
            </a:r>
          </a:p>
          <a:p>
            <a:pPr indent="-228600" lvl="1" marL="1371600" rtl="0">
              <a:spcBef>
                <a:spcPts val="0"/>
              </a:spcBef>
              <a:buClr>
                <a:srgbClr val="434343"/>
              </a:buClr>
              <a:buChar char="○"/>
            </a:pPr>
            <a:r>
              <a:rPr lang="ru">
                <a:solidFill>
                  <a:srgbClr val="434343"/>
                </a:solidFill>
              </a:rPr>
              <a:t>system test - тестирование всей системы “в сборе”</a:t>
            </a:r>
          </a:p>
          <a:p>
            <a:pPr indent="-228600" lvl="0" marL="914400" rtl="0">
              <a:spcBef>
                <a:spcPts val="0"/>
              </a:spcBef>
              <a:buClr>
                <a:srgbClr val="434343"/>
              </a:buClr>
              <a:buChar char="●"/>
            </a:pPr>
            <a:r>
              <a:rPr lang="ru">
                <a:solidFill>
                  <a:srgbClr val="434343"/>
                </a:solidFill>
              </a:rPr>
              <a:t>По отношению к пользователям:</a:t>
            </a:r>
          </a:p>
          <a:p>
            <a:pPr indent="-228600" lvl="1" marL="1371600" rtl="0">
              <a:spcBef>
                <a:spcPts val="0"/>
              </a:spcBef>
              <a:buClr>
                <a:srgbClr val="434343"/>
              </a:buClr>
              <a:buChar char="○"/>
            </a:pPr>
            <a:r>
              <a:rPr lang="ru">
                <a:solidFill>
                  <a:srgbClr val="434343"/>
                </a:solidFill>
              </a:rPr>
              <a:t>verification - проверка соответствию спецификации</a:t>
            </a:r>
          </a:p>
          <a:p>
            <a:pPr indent="-228600" lvl="1" marL="1371600" rtl="0">
              <a:spcBef>
                <a:spcPts val="0"/>
              </a:spcBef>
              <a:buClr>
                <a:srgbClr val="434343"/>
              </a:buClr>
              <a:buChar char="○"/>
            </a:pPr>
            <a:r>
              <a:rPr lang="ru">
                <a:solidFill>
                  <a:srgbClr val="434343"/>
                </a:solidFill>
              </a:rPr>
              <a:t>validation - проверка соответствию пользовательским потребностям</a:t>
            </a:r>
          </a:p>
          <a:p>
            <a:pPr indent="-228600" lvl="0" marL="914400" rtl="0">
              <a:spcBef>
                <a:spcPts val="0"/>
              </a:spcBef>
              <a:buClr>
                <a:srgbClr val="434343"/>
              </a:buClr>
              <a:buChar char="●"/>
            </a:pPr>
            <a:r>
              <a:rPr lang="ru">
                <a:solidFill>
                  <a:srgbClr val="434343"/>
                </a:solidFill>
              </a:rPr>
              <a:t>По типам:</a:t>
            </a:r>
          </a:p>
          <a:p>
            <a:pPr indent="-228600" lvl="1" marL="1371600" rtl="0">
              <a:spcBef>
                <a:spcPts val="0"/>
              </a:spcBef>
              <a:buClr>
                <a:srgbClr val="434343"/>
              </a:buClr>
              <a:buChar char="○"/>
            </a:pPr>
            <a:r>
              <a:rPr lang="ru">
                <a:solidFill>
                  <a:srgbClr val="434343"/>
                </a:solidFill>
              </a:rPr>
              <a:t>smoke test - быстрая проверка работоспособности всего приложения</a:t>
            </a:r>
          </a:p>
          <a:p>
            <a:pPr indent="-228600" lvl="1" marL="1371600" rtl="0">
              <a:spcBef>
                <a:spcPts val="0"/>
              </a:spcBef>
              <a:buClr>
                <a:srgbClr val="434343"/>
              </a:buClr>
              <a:buChar char="○"/>
            </a:pPr>
            <a:r>
              <a:rPr lang="ru">
                <a:solidFill>
                  <a:srgbClr val="434343"/>
                </a:solidFill>
              </a:rPr>
              <a:t>regression test - проверка работы основного (старого) функционала после внесения новых изменений</a:t>
            </a:r>
          </a:p>
          <a:p>
            <a:pPr indent="-228600" lvl="1" marL="1371600" rtl="0">
              <a:spcBef>
                <a:spcPts val="0"/>
              </a:spcBef>
              <a:buClr>
                <a:srgbClr val="434343"/>
              </a:buClr>
              <a:buChar char="○"/>
            </a:pPr>
            <a:r>
              <a:rPr lang="ru">
                <a:solidFill>
                  <a:srgbClr val="434343"/>
                </a:solidFill>
              </a:rPr>
              <a:t>functional test - проверка на соответствие пользовательским требованиям</a:t>
            </a:r>
          </a:p>
          <a:p>
            <a:pPr indent="-228600" lvl="1" marL="1371600" rtl="0">
              <a:spcBef>
                <a:spcPts val="0"/>
              </a:spcBef>
              <a:buClr>
                <a:srgbClr val="434343"/>
              </a:buClr>
              <a:buChar char="○"/>
            </a:pPr>
            <a:r>
              <a:rPr lang="ru">
                <a:solidFill>
                  <a:srgbClr val="434343"/>
                </a:solidFill>
              </a:rPr>
              <a:t>destructive testing - проверка реакции на исключительные ситуации</a:t>
            </a:r>
          </a:p>
          <a:p>
            <a:pPr indent="-228600" lvl="1" marL="1371600" rtl="0">
              <a:spcBef>
                <a:spcPts val="0"/>
              </a:spcBef>
              <a:buClr>
                <a:srgbClr val="434343"/>
              </a:buClr>
              <a:buChar char="○"/>
            </a:pPr>
            <a:r>
              <a:rPr lang="ru">
                <a:solidFill>
                  <a:srgbClr val="434343"/>
                </a:solidFill>
              </a:rPr>
              <a:t>performance tests </a:t>
            </a:r>
            <a:r>
              <a:rPr lang="ru">
                <a:solidFill>
                  <a:srgbClr val="434343"/>
                </a:solidFill>
              </a:rPr>
              <a:t>(stress, resilience, scalability) </a:t>
            </a:r>
            <a:r>
              <a:rPr lang="ru">
                <a:solidFill>
                  <a:srgbClr val="434343"/>
                </a:solidFill>
              </a:rPr>
              <a:t>- категория тестов, направленная на проверку “спортивной формы” приложения.</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wrap="square"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wrap="square"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6" name="Shape 666"/>
        <p:cNvGrpSpPr/>
        <p:nvPr/>
      </p:nvGrpSpPr>
      <p:grpSpPr>
        <a:xfrm>
          <a:off x="0" y="0"/>
          <a:ext cx="0" cy="0"/>
          <a:chOff x="0" y="0"/>
          <a:chExt cx="0" cy="0"/>
        </a:xfrm>
      </p:grpSpPr>
      <p:sp>
        <p:nvSpPr>
          <p:cNvPr id="667" name="Shape 66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8" name="Shape 668"/>
          <p:cNvSpPr txBox="1"/>
          <p:nvPr/>
        </p:nvSpPr>
        <p:spPr>
          <a:xfrm>
            <a:off x="311700" y="1079300"/>
            <a:ext cx="7881600" cy="36342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buNone/>
            </a:pPr>
            <a:r>
              <a:rPr lang="ru" sz="1800">
                <a:solidFill>
                  <a:srgbClr val="434343"/>
                </a:solidFill>
              </a:rPr>
              <a:t>Тесты - это приложения, которые проверяют приложения</a:t>
            </a:r>
          </a:p>
          <a:p>
            <a:pPr indent="0" lvl="0" marL="0" rtl="0">
              <a:lnSpc>
                <a:spcPct val="150000"/>
              </a:lnSpc>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П</a:t>
            </a:r>
            <a:r>
              <a:rPr lang="ru">
                <a:solidFill>
                  <a:srgbClr val="434343"/>
                </a:solidFill>
              </a:rPr>
              <a:t>о наличию информации о приложении:</a:t>
            </a:r>
          </a:p>
          <a:p>
            <a:pPr indent="-228600" lvl="1" marL="1371600" marR="0" rtl="0" algn="l">
              <a:lnSpc>
                <a:spcPct val="100000"/>
              </a:lnSpc>
              <a:spcBef>
                <a:spcPts val="0"/>
              </a:spcBef>
              <a:spcAft>
                <a:spcPts val="0"/>
              </a:spcAft>
              <a:buClr>
                <a:srgbClr val="434343"/>
              </a:buClr>
              <a:buChar char="○"/>
            </a:pPr>
            <a:r>
              <a:rPr lang="ru">
                <a:solidFill>
                  <a:srgbClr val="434343"/>
                </a:solidFill>
              </a:rPr>
              <a:t>white box - с учетом знания реализации приложения (unit-тестирование). </a:t>
            </a:r>
          </a:p>
          <a:p>
            <a:pPr indent="-228600" lvl="1" marL="1371600" marR="0" rtl="0" algn="l">
              <a:lnSpc>
                <a:spcPct val="100000"/>
              </a:lnSpc>
              <a:spcBef>
                <a:spcPts val="0"/>
              </a:spcBef>
              <a:spcAft>
                <a:spcPts val="0"/>
              </a:spcAft>
              <a:buClr>
                <a:srgbClr val="434343"/>
              </a:buClr>
              <a:buChar char="○"/>
            </a:pPr>
            <a:r>
              <a:rPr lang="ru">
                <a:solidFill>
                  <a:srgbClr val="434343"/>
                </a:solidFill>
              </a:rPr>
              <a:t>black box - тестирования на основе требований. V&amp;V и smoke</a:t>
            </a:r>
          </a:p>
          <a:p>
            <a:pPr indent="-228600" lvl="1" marL="1371600" marR="0" rtl="0" algn="l">
              <a:lnSpc>
                <a:spcPct val="100000"/>
              </a:lnSpc>
              <a:spcBef>
                <a:spcPts val="0"/>
              </a:spcBef>
              <a:spcAft>
                <a:spcPts val="0"/>
              </a:spcAft>
              <a:buClr>
                <a:srgbClr val="434343"/>
              </a:buClr>
              <a:buChar char="○"/>
            </a:pPr>
            <a:r>
              <a:rPr lang="ru">
                <a:solidFill>
                  <a:srgbClr val="434343"/>
                </a:solidFill>
              </a:rPr>
              <a:t>grey box - тесты, для которых важно учитывать и техническую информацию о приложении, и функциональные требования. Performance и smoke - чаще всего.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72" name="Shape 672"/>
        <p:cNvGrpSpPr/>
        <p:nvPr/>
      </p:nvGrpSpPr>
      <p:grpSpPr>
        <a:xfrm>
          <a:off x="0" y="0"/>
          <a:ext cx="0" cy="0"/>
          <a:chOff x="0" y="0"/>
          <a:chExt cx="0" cy="0"/>
        </a:xfrm>
      </p:grpSpPr>
      <p:sp>
        <p:nvSpPr>
          <p:cNvPr id="673" name="Shape 67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74" name="Shape 674"/>
          <p:cNvSpPr txBox="1"/>
          <p:nvPr/>
        </p:nvSpPr>
        <p:spPr>
          <a:xfrm>
            <a:off x="311700" y="1079300"/>
            <a:ext cx="7881600" cy="23613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78" name="Shape 678"/>
        <p:cNvGrpSpPr/>
        <p:nvPr/>
      </p:nvGrpSpPr>
      <p:grpSpPr>
        <a:xfrm>
          <a:off x="0" y="0"/>
          <a:ext cx="0" cy="0"/>
          <a:chOff x="0" y="0"/>
          <a:chExt cx="0" cy="0"/>
        </a:xfrm>
      </p:grpSpPr>
      <p:sp>
        <p:nvSpPr>
          <p:cNvPr id="679" name="Shape 67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80" name="Shape 680"/>
          <p:cNvSpPr txBox="1"/>
          <p:nvPr/>
        </p:nvSpPr>
        <p:spPr>
          <a:xfrm>
            <a:off x="311700" y="1079300"/>
            <a:ext cx="7881600" cy="23613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84" name="Shape 684"/>
        <p:cNvGrpSpPr/>
        <p:nvPr/>
      </p:nvGrpSpPr>
      <p:grpSpPr>
        <a:xfrm>
          <a:off x="0" y="0"/>
          <a:ext cx="0" cy="0"/>
          <a:chOff x="0" y="0"/>
          <a:chExt cx="0" cy="0"/>
        </a:xfrm>
      </p:grpSpPr>
      <p:sp>
        <p:nvSpPr>
          <p:cNvPr id="685" name="Shape 68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86" name="Shape 686"/>
          <p:cNvSpPr txBox="1"/>
          <p:nvPr/>
        </p:nvSpPr>
        <p:spPr>
          <a:xfrm>
            <a:off x="311700" y="1079300"/>
            <a:ext cx="7881600" cy="2221800"/>
          </a:xfrm>
          <a:prstGeom prst="rect">
            <a:avLst/>
          </a:prstGeom>
          <a:noFill/>
          <a:ln>
            <a:noFill/>
          </a:ln>
        </p:spPr>
        <p:txBody>
          <a:bodyPr anchorCtr="0" anchor="t" bIns="91425" lIns="91425" rIns="91425" wrap="square" tIns="91425">
            <a:noAutofit/>
          </a:bodyPr>
          <a:lstStyle/>
          <a:p>
            <a:pPr indent="0" lvl="0" marL="0" rtl="0">
              <a:lnSpc>
                <a:spcPct val="100000"/>
              </a:lnSpc>
              <a:spcBef>
                <a:spcPts val="0"/>
              </a:spcBef>
              <a:buNone/>
            </a:pPr>
            <a:r>
              <a:rPr lang="ru" sz="1800">
                <a:solidFill>
                  <a:srgbClr val="434343"/>
                </a:solidFill>
              </a:rPr>
              <a:t>ScalaTest</a:t>
            </a:r>
          </a:p>
          <a:p>
            <a:pPr indent="0" lvl="0" marL="0" rtl="0">
              <a:spcBef>
                <a:spcPts val="0"/>
              </a:spcBef>
              <a:buNone/>
            </a:pPr>
            <a:r>
              <a:rPr lang="ru">
                <a:solidFill>
                  <a:srgbClr val="434343"/>
                </a:solidFill>
              </a:rPr>
              <a:t>	Са</a:t>
            </a:r>
            <a:r>
              <a:rPr lang="ru">
                <a:solidFill>
                  <a:srgbClr val="434343"/>
                </a:solidFill>
              </a:rPr>
              <a:t>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Чтобы было понятнее, сразу перейдем к примерам:</a:t>
            </a: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90" name="Shape 690"/>
        <p:cNvGrpSpPr/>
        <p:nvPr/>
      </p:nvGrpSpPr>
      <p:grpSpPr>
        <a:xfrm>
          <a:off x="0" y="0"/>
          <a:ext cx="0" cy="0"/>
          <a:chOff x="0" y="0"/>
          <a:chExt cx="0" cy="0"/>
        </a:xfrm>
      </p:grpSpPr>
      <p:sp>
        <p:nvSpPr>
          <p:cNvPr id="691" name="Shape 69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92" name="Shape 692"/>
          <p:cNvSpPr txBox="1"/>
          <p:nvPr/>
        </p:nvSpPr>
        <p:spPr>
          <a:xfrm>
            <a:off x="311700" y="1079300"/>
            <a:ext cx="7881600" cy="3314400"/>
          </a:xfrm>
          <a:prstGeom prst="rect">
            <a:avLst/>
          </a:prstGeom>
          <a:noFill/>
          <a:ln>
            <a:noFill/>
          </a:ln>
        </p:spPr>
        <p:txBody>
          <a:bodyPr anchorCtr="0" anchor="t" bIns="91425" lIns="91425" rIns="91425" wrap="square"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сгенерированы автоматически. Последний вид тестирования часто называют generator driven. Подробнее о property testing можно прочитать на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96" name="Shape 696"/>
        <p:cNvGrpSpPr/>
        <p:nvPr/>
      </p:nvGrpSpPr>
      <p:grpSpPr>
        <a:xfrm>
          <a:off x="0" y="0"/>
          <a:ext cx="0" cy="0"/>
          <a:chOff x="0" y="0"/>
          <a:chExt cx="0" cy="0"/>
        </a:xfrm>
      </p:grpSpPr>
      <p:sp>
        <p:nvSpPr>
          <p:cNvPr id="697" name="Shape 697"/>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98" name="Shape 698"/>
          <p:cNvSpPr txBox="1"/>
          <p:nvPr/>
        </p:nvSpPr>
        <p:spPr>
          <a:xfrm>
            <a:off x="311700" y="1079300"/>
            <a:ext cx="7881600" cy="3314400"/>
          </a:xfrm>
          <a:prstGeom prst="rect">
            <a:avLst/>
          </a:prstGeom>
          <a:noFill/>
          <a:ln>
            <a:noFill/>
          </a:ln>
        </p:spPr>
        <p:txBody>
          <a:bodyPr anchorCtr="0" anchor="t" bIns="91425" lIns="91425" rIns="91425" wrap="square"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02" name="Shape 702"/>
        <p:cNvGrpSpPr/>
        <p:nvPr/>
      </p:nvGrpSpPr>
      <p:grpSpPr>
        <a:xfrm>
          <a:off x="0" y="0"/>
          <a:ext cx="0" cy="0"/>
          <a:chOff x="0" y="0"/>
          <a:chExt cx="0" cy="0"/>
        </a:xfrm>
      </p:grpSpPr>
      <p:sp>
        <p:nvSpPr>
          <p:cNvPr id="703" name="Shape 703"/>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4" name="Shape 704"/>
          <p:cNvSpPr txBox="1"/>
          <p:nvPr/>
        </p:nvSpPr>
        <p:spPr>
          <a:xfrm>
            <a:off x="311700" y="1108600"/>
            <a:ext cx="8520600" cy="2113800"/>
          </a:xfrm>
          <a:prstGeom prst="rect">
            <a:avLst/>
          </a:prstGeom>
          <a:noFill/>
          <a:ln>
            <a:noFill/>
          </a:ln>
        </p:spPr>
        <p:txBody>
          <a:bodyPr anchorCtr="0" anchor="t" bIns="91425" lIns="91425" rIns="91425" wrap="square" tIns="91425">
            <a:noAutofit/>
          </a:bodyPr>
          <a:lstStyle/>
          <a:p>
            <a:pPr lvl="0">
              <a:spcBef>
                <a:spcPts val="0"/>
              </a:spcBef>
              <a:buNone/>
            </a:pPr>
            <a:r>
              <a:rPr lang="ru" sz="1800">
                <a:solidFill>
                  <a:srgbClr val="434343"/>
                </a:solidFill>
              </a:rPr>
              <a:t>Исключительные ситуации</a:t>
            </a:r>
          </a:p>
          <a:p>
            <a:pPr lvl="0">
              <a:spcBef>
                <a:spcPts val="0"/>
              </a:spcBef>
              <a:buNone/>
            </a:pPr>
            <a:r>
              <a:rPr lang="ru">
                <a:solidFill>
                  <a:srgbClr val="434343"/>
                </a:solidFill>
              </a:rPr>
              <a:t>	В</a:t>
            </a:r>
            <a:r>
              <a:rPr lang="ru">
                <a:solidFill>
                  <a:srgbClr val="434343"/>
                </a:solidFill>
              </a:rPr>
              <a:t>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a:solidFill>
                  <a:srgbClr val="434343"/>
                </a:solidFill>
              </a:rPr>
              <a:t>. </a:t>
            </a:r>
          </a:p>
          <a:p>
            <a:pPr indent="457200" lvl="0" rtl="0">
              <a:spcBef>
                <a:spcPts val="0"/>
              </a:spcBef>
              <a:buNone/>
            </a:pPr>
            <a:r>
              <a:rPr lang="ru">
                <a:solidFill>
                  <a:srgbClr val="434343"/>
                </a:solidFill>
              </a:rPr>
              <a:t>К</a:t>
            </a:r>
            <a:r>
              <a:rPr lang="ru">
                <a:solidFill>
                  <a:srgbClr val="434343"/>
                </a:solidFill>
              </a:rPr>
              <a:t>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08" name="Shape 708"/>
        <p:cNvGrpSpPr/>
        <p:nvPr/>
      </p:nvGrpSpPr>
      <p:grpSpPr>
        <a:xfrm>
          <a:off x="0" y="0"/>
          <a:ext cx="0" cy="0"/>
          <a:chOff x="0" y="0"/>
          <a:chExt cx="0" cy="0"/>
        </a:xfrm>
      </p:grpSpPr>
      <p:sp>
        <p:nvSpPr>
          <p:cNvPr id="709" name="Shape 709"/>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710" name="Shape 710"/>
          <p:cNvSpPr txBox="1"/>
          <p:nvPr/>
        </p:nvSpPr>
        <p:spPr>
          <a:xfrm>
            <a:off x="311700" y="1253850"/>
            <a:ext cx="4818300" cy="30402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14" name="Shape 714"/>
        <p:cNvGrpSpPr/>
        <p:nvPr/>
      </p:nvGrpSpPr>
      <p:grpSpPr>
        <a:xfrm>
          <a:off x="0" y="0"/>
          <a:ext cx="0" cy="0"/>
          <a:chOff x="0" y="0"/>
          <a:chExt cx="0" cy="0"/>
        </a:xfrm>
      </p:grpSpPr>
      <p:sp>
        <p:nvSpPr>
          <p:cNvPr id="715" name="Shape 715"/>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16" name="Shape 716"/>
          <p:cNvSpPr txBox="1"/>
          <p:nvPr/>
        </p:nvSpPr>
        <p:spPr>
          <a:xfrm>
            <a:off x="311700" y="1108600"/>
            <a:ext cx="8520600" cy="2585700"/>
          </a:xfrm>
          <a:prstGeom prst="rect">
            <a:avLst/>
          </a:prstGeom>
          <a:noFill/>
          <a:ln>
            <a:noFill/>
          </a:ln>
        </p:spPr>
        <p:txBody>
          <a:bodyPr anchorCtr="0" anchor="t" bIns="91425" lIns="91425" rIns="91425" wrap="square"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rIns="91425" wrap="square"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22" name="Shape 722"/>
          <p:cNvSpPr txBox="1"/>
          <p:nvPr/>
        </p:nvSpPr>
        <p:spPr>
          <a:xfrm>
            <a:off x="311700" y="984200"/>
            <a:ext cx="4818300" cy="4017900"/>
          </a:xfrm>
          <a:prstGeom prst="rect">
            <a:avLst/>
          </a:prstGeom>
          <a:solidFill>
            <a:srgbClr val="FFFFFF"/>
          </a:solidFill>
          <a:ln>
            <a:noFill/>
          </a:ln>
        </p:spPr>
        <p:txBody>
          <a:bodyPr anchorCtr="0" anchor="ctr" bIns="91425" lIns="91425" rIns="91425" wrap="square"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