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1" r:id="rId4"/>
    <p:sldId id="270" r:id="rId5"/>
    <p:sldId id="274" r:id="rId6"/>
    <p:sldId id="262" r:id="rId7"/>
    <p:sldId id="276" r:id="rId8"/>
    <p:sldId id="268" r:id="rId9"/>
    <p:sldId id="273" r:id="rId10"/>
    <p:sldId id="277" r:id="rId11"/>
    <p:sldId id="279" r:id="rId12"/>
    <p:sldId id="275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3D11-8B1B-453F-8AA9-6E6B30AAD56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9C2B-7244-48E9-B4CA-AFADEFF5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31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8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0725-917D-4215-AA15-F6E5C8C47B2C}" type="datetimeFigureOut">
              <a:rPr lang="ru-RU" smtClean="0"/>
              <a:t>23-09-2023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дополнительные примеры</a:t>
            </a:r>
          </a:p>
          <a:p>
            <a:r>
              <a:rPr lang="ru-RU" dirty="0" smtClean="0"/>
              <a:t>Решение проблемы дублирования кода в юнит тестах</a:t>
            </a:r>
            <a:endParaRPr lang="en-US" dirty="0" smtClean="0"/>
          </a:p>
          <a:p>
            <a:r>
              <a:rPr lang="ru-RU" dirty="0"/>
              <a:t>Настройка механизма внедрения </a:t>
            </a:r>
            <a:r>
              <a:rPr lang="ru-RU" dirty="0" smtClean="0"/>
              <a:t>зависимостей</a:t>
            </a:r>
            <a:endParaRPr lang="en-US" dirty="0" smtClean="0"/>
          </a:p>
          <a:p>
            <a:r>
              <a:rPr lang="ru-RU" dirty="0" smtClean="0"/>
              <a:t>Интеграционные тесты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Рекомендуется попробовать использовать юнит-тесты в своих программах. Для начала лучше написать несколько тестов без </a:t>
            </a:r>
            <a:r>
              <a:rPr lang="en-US" dirty="0" smtClean="0"/>
              <a:t>mock </a:t>
            </a:r>
            <a:r>
              <a:rPr lang="ru-RU" dirty="0" smtClean="0"/>
              <a:t>объектов, потом перейти к </a:t>
            </a:r>
            <a:r>
              <a:rPr lang="en-US" dirty="0"/>
              <a:t>mock </a:t>
            </a:r>
            <a:r>
              <a:rPr lang="ru-RU" dirty="0" smtClean="0"/>
              <a:t>объектам</a:t>
            </a:r>
          </a:p>
          <a:p>
            <a:r>
              <a:rPr lang="ru-RU" dirty="0" smtClean="0"/>
              <a:t>При разделении классов на модули следует выделить слой </a:t>
            </a:r>
            <a:r>
              <a:rPr lang="en-US" dirty="0" smtClean="0"/>
              <a:t>DAL</a:t>
            </a:r>
            <a:r>
              <a:rPr lang="ru-RU" dirty="0" smtClean="0"/>
              <a:t>, а в сложных ситуациях – использовать паттерны ООП</a:t>
            </a:r>
          </a:p>
        </p:txBody>
      </p:sp>
    </p:spTree>
    <p:extLst>
      <p:ext uri="{BB962C8B-B14F-4D97-AF65-F5344CB8AC3E}">
        <p14:creationId xmlns:p14="http://schemas.microsoft.com/office/powerpoint/2010/main" val="3315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40" y="2145661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Юнит-тестирование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67" y="3769360"/>
            <a:ext cx="1518412" cy="1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жизни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83" y="2097088"/>
            <a:ext cx="6121964" cy="4071107"/>
          </a:xfrm>
        </p:spPr>
      </p:pic>
    </p:spTree>
    <p:extLst>
      <p:ext uri="{BB962C8B-B14F-4D97-AF65-F5344CB8AC3E}">
        <p14:creationId xmlns:p14="http://schemas.microsoft.com/office/powerpoint/2010/main" val="1644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152160" y="3679869"/>
            <a:ext cx="1761335" cy="3022632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47897" y="535376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2187" y="615767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247898" y="430982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30638" y="3263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394457" y="5729618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56358" y="492323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356358" y="387371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098763" y="2005748"/>
            <a:ext cx="4428095" cy="3631496"/>
            <a:chOff x="3108190" y="1788931"/>
            <a:chExt cx="4428095" cy="363149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3108190" y="2210573"/>
              <a:ext cx="1652089" cy="3132109"/>
            </a:xfrm>
            <a:prstGeom prst="roundRect">
              <a:avLst>
                <a:gd name="adj" fmla="val 6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224784" y="236196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право 54"/>
            <p:cNvSpPr/>
            <p:nvPr/>
          </p:nvSpPr>
          <p:spPr>
            <a:xfrm rot="1416047">
              <a:off x="4505482" y="3397796"/>
              <a:ext cx="1947296" cy="7453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196361" y="2681021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Стрелка вправо 58"/>
            <p:cNvSpPr/>
            <p:nvPr/>
          </p:nvSpPr>
          <p:spPr>
            <a:xfrm rot="1527156">
              <a:off x="4390010" y="4723721"/>
              <a:ext cx="3028182" cy="83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179108" y="3656896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Стрелка вправо 56"/>
            <p:cNvSpPr/>
            <p:nvPr/>
          </p:nvSpPr>
          <p:spPr>
            <a:xfrm rot="1416047">
              <a:off x="3511573" y="3492935"/>
              <a:ext cx="3898960" cy="7469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Стрелка вправо 57"/>
            <p:cNvSpPr/>
            <p:nvPr/>
          </p:nvSpPr>
          <p:spPr>
            <a:xfrm rot="1870598">
              <a:off x="3468963" y="4026300"/>
              <a:ext cx="3132988" cy="8490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Стрелка вправо 60"/>
            <p:cNvSpPr/>
            <p:nvPr/>
          </p:nvSpPr>
          <p:spPr>
            <a:xfrm rot="1342399">
              <a:off x="4350745" y="5337387"/>
              <a:ext cx="2143712" cy="8304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179108" y="4622060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638916">
              <a:off x="3206795" y="5094092"/>
              <a:ext cx="4329490" cy="8330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230880" y="306300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212592" y="3796589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4534" y="1788931"/>
              <a:ext cx="11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 </a:t>
              </a:r>
              <a:r>
                <a:rPr lang="ru-RU" dirty="0" smtClean="0"/>
                <a:t>тест</a:t>
              </a:r>
              <a:r>
                <a:rPr lang="ru-RU" dirty="0"/>
                <a:t>ы</a:t>
              </a:r>
            </a:p>
          </p:txBody>
        </p:sp>
      </p:grpSp>
      <p:sp>
        <p:nvSpPr>
          <p:cNvPr id="3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Юнит тесты создают окружение…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985" y="618518"/>
            <a:ext cx="10444129" cy="1478570"/>
          </a:xfrm>
        </p:spPr>
        <p:txBody>
          <a:bodyPr/>
          <a:lstStyle/>
          <a:p>
            <a:r>
              <a:rPr lang="ru-RU" dirty="0" smtClean="0"/>
              <a:t>…И</a:t>
            </a:r>
            <a:r>
              <a:rPr lang="en-US" dirty="0" smtClean="0"/>
              <a:t> </a:t>
            </a:r>
            <a:r>
              <a:rPr lang="ru-RU" dirty="0" smtClean="0"/>
              <a:t>обеспечивают Надежный каркас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5" y="2054669"/>
            <a:ext cx="5429839" cy="40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работу юнит теста на примерах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78" y="3548199"/>
            <a:ext cx="1435216" cy="21312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637987" y="3548199"/>
            <a:ext cx="2215299" cy="2131242"/>
            <a:chOff x="3962400" y="1295400"/>
            <a:chExt cx="4267200" cy="426720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295400"/>
              <a:ext cx="4267200" cy="42672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212" y="2119312"/>
              <a:ext cx="3457575" cy="261937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9" y="3548199"/>
            <a:ext cx="1992894" cy="19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8974" y="2414991"/>
            <a:ext cx="38511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реализующий бизнес-логику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25"/>
          <p:cNvCxnSpPr/>
          <p:nvPr/>
        </p:nvCxnSpPr>
        <p:spPr>
          <a:xfrm>
            <a:off x="4126898" y="3250398"/>
            <a:ext cx="0" cy="7448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3220985" y="3975634"/>
            <a:ext cx="4597204" cy="2197642"/>
            <a:chOff x="1007741" y="3503194"/>
            <a:chExt cx="4597204" cy="219764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30891" y="5239171"/>
              <a:ext cx="2398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Хранилище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07741" y="3503194"/>
              <a:ext cx="459720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Интерфейс</a:t>
              </a:r>
            </a:p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хранилища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1844039" y="4342904"/>
              <a:ext cx="169710" cy="916992"/>
              <a:chOff x="1844039" y="4342904"/>
              <a:chExt cx="169710" cy="916992"/>
            </a:xfrm>
          </p:grpSpPr>
          <p:cxnSp>
            <p:nvCxnSpPr>
              <p:cNvPr id="21" name="Прямая со стрелкой 25"/>
              <p:cNvCxnSpPr/>
              <p:nvPr/>
            </p:nvCxnSpPr>
            <p:spPr>
              <a:xfrm flipV="1">
                <a:off x="1928894" y="4468113"/>
                <a:ext cx="2" cy="79178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Блок-схема: извлечение 24"/>
              <p:cNvSpPr/>
              <p:nvPr/>
            </p:nvSpPr>
            <p:spPr>
              <a:xfrm>
                <a:off x="1844039" y="4342904"/>
                <a:ext cx="169710" cy="152212"/>
              </a:xfrm>
              <a:prstGeom prst="flowChartExtra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5133043" y="2745689"/>
            <a:ext cx="4631089" cy="2094067"/>
            <a:chOff x="3062039" y="2273249"/>
            <a:chExt cx="4631089" cy="2094067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3214251" y="2273249"/>
              <a:ext cx="4478877" cy="2094067"/>
              <a:chOff x="3214251" y="2273249"/>
              <a:chExt cx="4478877" cy="2094067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266073" y="2273249"/>
                <a:ext cx="242705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b="0" u="sng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Юнит-тест</a:t>
                </a:r>
                <a:endParaRPr lang="ru-RU" sz="2400" b="0" u="sng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188839" y="3536319"/>
                <a:ext cx="250428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«</a:t>
                </a:r>
                <a:r>
                  <a:rPr lang="ru-RU" sz="2400" b="0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Фальшивое» хранилище</a:t>
                </a:r>
              </a:p>
            </p:txBody>
          </p:sp>
          <p:cxnSp>
            <p:nvCxnSpPr>
              <p:cNvPr id="38" name="Прямая со стрелкой 25"/>
              <p:cNvCxnSpPr>
                <a:endCxn id="39" idx="2"/>
              </p:cNvCxnSpPr>
              <p:nvPr/>
            </p:nvCxnSpPr>
            <p:spPr>
              <a:xfrm flipH="1" flipV="1">
                <a:off x="3214251" y="3879953"/>
                <a:ext cx="1984248" cy="16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25"/>
              <p:cNvCxnSpPr/>
              <p:nvPr/>
            </p:nvCxnSpPr>
            <p:spPr>
              <a:xfrm flipH="1">
                <a:off x="3398488" y="2525136"/>
                <a:ext cx="185488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25"/>
              <p:cNvCxnSpPr/>
              <p:nvPr/>
            </p:nvCxnSpPr>
            <p:spPr>
              <a:xfrm>
                <a:off x="6147670" y="2791446"/>
                <a:ext cx="0" cy="74487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Блок-схема: извлечение 38"/>
            <p:cNvSpPr/>
            <p:nvPr/>
          </p:nvSpPr>
          <p:spPr>
            <a:xfrm rot="16200000">
              <a:off x="3053290" y="3803847"/>
              <a:ext cx="169710" cy="15221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3244135" y="3995271"/>
            <a:ext cx="3497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Хранилище</a:t>
            </a:r>
          </a:p>
          <a:p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(слой </a:t>
            </a:r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DAL)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5133043" y="4186875"/>
            <a:ext cx="2644984" cy="400110"/>
            <a:chOff x="2823935" y="3697484"/>
            <a:chExt cx="2644984" cy="40011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432848" y="3697484"/>
              <a:ext cx="20360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2000" i="1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Как подменить?</a:t>
              </a:r>
              <a:endParaRPr lang="ru-RU" sz="200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8" name="Прямая со стрелкой 25"/>
            <p:cNvCxnSpPr/>
            <p:nvPr/>
          </p:nvCxnSpPr>
          <p:spPr>
            <a:xfrm rot="10800000">
              <a:off x="2823935" y="3731037"/>
              <a:ext cx="582733" cy="109901"/>
            </a:xfrm>
            <a:prstGeom prst="curvedConnector3">
              <a:avLst>
                <a:gd name="adj1" fmla="val 47988"/>
              </a:avLst>
            </a:prstGeom>
            <a:ln w="38100">
              <a:solidFill>
                <a:srgbClr val="E86F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7543152" y="3240969"/>
            <a:ext cx="1639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 </a:t>
            </a:r>
            <a:r>
              <a:rPr lang="ru-RU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endParaRPr lang="ru-RU" sz="2000" i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0027" cy="1478570"/>
          </a:xfrm>
        </p:spPr>
        <p:txBody>
          <a:bodyPr/>
          <a:lstStyle/>
          <a:p>
            <a:r>
              <a:rPr lang="ru-RU" dirty="0" smtClean="0"/>
              <a:t>как подменить 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9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mock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Могут запоминать, какие методы вызывались, и с какими параметрами</a:t>
            </a:r>
          </a:p>
          <a:p>
            <a:r>
              <a:rPr lang="ru-RU" dirty="0" smtClean="0"/>
              <a:t>Можно навесить «обработчик событий» на вызов метода, и сохранить его параметр в локальную переменную</a:t>
            </a:r>
            <a:endParaRPr lang="en-US" dirty="0" smtClean="0"/>
          </a:p>
          <a:p>
            <a:r>
              <a:rPr lang="ru-RU" dirty="0" smtClean="0"/>
              <a:t>Можно указать, какие значения нужно возвращать при вызове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юнит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41487"/>
              </p:ext>
            </p:extLst>
          </p:nvPr>
        </p:nvGraphicFramePr>
        <p:xfrm>
          <a:off x="1338605" y="2398078"/>
          <a:ext cx="94362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116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18116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214340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Не нужно «</a:t>
                      </a:r>
                      <a:r>
                        <a:rPr lang="ru-RU" dirty="0" err="1" smtClean="0"/>
                        <a:t>протыкивать</a:t>
                      </a:r>
                      <a:r>
                        <a:rPr lang="ru-RU" dirty="0" smtClean="0"/>
                        <a:t>» интерфейс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Повышает надежность системы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Повышение качества кода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Высокий порог входа (долго учить)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Нужно подготовить код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Дополнительные абстракции в коде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3014</TotalTime>
  <Words>209</Words>
  <Application>Microsoft Office PowerPoint</Application>
  <PresentationFormat>Широкоэкранный</PresentationFormat>
  <Paragraphs>48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Контур</vt:lpstr>
      <vt:lpstr>Юнит тесты</vt:lpstr>
      <vt:lpstr>Презентация PowerPoint</vt:lpstr>
      <vt:lpstr>аналогия из жизни</vt:lpstr>
      <vt:lpstr>Юнит тесты создают окружение…</vt:lpstr>
      <vt:lpstr>…И обеспечивают Надежный каркас</vt:lpstr>
      <vt:lpstr>Примеры</vt:lpstr>
      <vt:lpstr>как подменить  данные</vt:lpstr>
      <vt:lpstr>Преимущества mock объектов</vt:lpstr>
      <vt:lpstr>Плюсы и минусы юнит тестов</vt:lpstr>
      <vt:lpstr>Дополнительные ПРИМЕРЫ</vt:lpstr>
      <vt:lpstr>ИТОГ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 тесты</dc:title>
  <dc:creator>Пользователь Windows</dc:creator>
  <cp:lastModifiedBy>Пользователь Windows</cp:lastModifiedBy>
  <cp:revision>84</cp:revision>
  <cp:lastPrinted>2023-06-20T05:30:18Z</cp:lastPrinted>
  <dcterms:created xsi:type="dcterms:W3CDTF">2022-05-21T03:25:17Z</dcterms:created>
  <dcterms:modified xsi:type="dcterms:W3CDTF">2023-09-23T11:26:50Z</dcterms:modified>
</cp:coreProperties>
</file>