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4"/>
  </p:notesMasterIdLst>
  <p:sldIdLst>
    <p:sldId id="256" r:id="rId2"/>
    <p:sldId id="294" r:id="rId3"/>
    <p:sldId id="298" r:id="rId4"/>
    <p:sldId id="308" r:id="rId5"/>
    <p:sldId id="314" r:id="rId6"/>
    <p:sldId id="310" r:id="rId7"/>
    <p:sldId id="317" r:id="rId8"/>
    <p:sldId id="318" r:id="rId9"/>
    <p:sldId id="297" r:id="rId10"/>
    <p:sldId id="309" r:id="rId11"/>
    <p:sldId id="312" r:id="rId12"/>
    <p:sldId id="311" r:id="rId13"/>
    <p:sldId id="303" r:id="rId14"/>
    <p:sldId id="304" r:id="rId15"/>
    <p:sldId id="319" r:id="rId16"/>
    <p:sldId id="301" r:id="rId17"/>
    <p:sldId id="302" r:id="rId18"/>
    <p:sldId id="285" r:id="rId19"/>
    <p:sldId id="307" r:id="rId20"/>
    <p:sldId id="306" r:id="rId21"/>
    <p:sldId id="315" r:id="rId22"/>
    <p:sldId id="316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717" autoAdjust="0"/>
  </p:normalViewPr>
  <p:slideViewPr>
    <p:cSldViewPr snapToGrid="0">
      <p:cViewPr varScale="1">
        <p:scale>
          <a:sx n="75" d="100"/>
          <a:sy n="75" d="100"/>
        </p:scale>
        <p:origin x="82" y="23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D4E0F3-72BF-4A3D-B15B-5DC58D76DB7C}" type="datetimeFigureOut">
              <a:rPr lang="ru-RU" smtClean="0"/>
              <a:t>12-03-2023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4F777E-7E49-484A-8AB5-5707456DAC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92125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4F777E-7E49-484A-8AB5-5707456DACFE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95451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A14B9F74-3990-45A6-9411-0C17A8CF851C}" type="datetimeFigureOut">
              <a:rPr lang="ru-RU" smtClean="0"/>
              <a:t>12-03-2023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5E6CD8EC-9B59-4D4D-BFD3-EAA8DFD94D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3048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B9F74-3990-45A6-9411-0C17A8CF851C}" type="datetimeFigureOut">
              <a:rPr lang="ru-RU" smtClean="0"/>
              <a:t>12-03-2023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CD8EC-9B59-4D4D-BFD3-EAA8DFD94D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1598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B9F74-3990-45A6-9411-0C17A8CF851C}" type="datetimeFigureOut">
              <a:rPr lang="ru-RU" smtClean="0"/>
              <a:t>12-03-2023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CD8EC-9B59-4D4D-BFD3-EAA8DFD94D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7901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B9F74-3990-45A6-9411-0C17A8CF851C}" type="datetimeFigureOut">
              <a:rPr lang="ru-RU" smtClean="0"/>
              <a:t>12-03-2023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CD8EC-9B59-4D4D-BFD3-EAA8DFD94DEA}" type="slidenum">
              <a:rPr lang="ru-RU" smtClean="0"/>
              <a:t>‹#›</a:t>
            </a:fld>
            <a:endParaRPr lang="ru-RU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393455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B9F74-3990-45A6-9411-0C17A8CF851C}" type="datetimeFigureOut">
              <a:rPr lang="ru-RU" smtClean="0"/>
              <a:t>12-03-2023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CD8EC-9B59-4D4D-BFD3-EAA8DFD94D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86846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B9F74-3990-45A6-9411-0C17A8CF851C}" type="datetimeFigureOut">
              <a:rPr lang="ru-RU" smtClean="0"/>
              <a:t>12-03-2023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CD8EC-9B59-4D4D-BFD3-EAA8DFD94D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17092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B9F74-3990-45A6-9411-0C17A8CF851C}" type="datetimeFigureOut">
              <a:rPr lang="ru-RU" smtClean="0"/>
              <a:t>12-03-2023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CD8EC-9B59-4D4D-BFD3-EAA8DFD94D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89661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B9F74-3990-45A6-9411-0C17A8CF851C}" type="datetimeFigureOut">
              <a:rPr lang="ru-RU" smtClean="0"/>
              <a:t>12-03-2023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CD8EC-9B59-4D4D-BFD3-EAA8DFD94D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05301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B9F74-3990-45A6-9411-0C17A8CF851C}" type="datetimeFigureOut">
              <a:rPr lang="ru-RU" smtClean="0"/>
              <a:t>12-03-2023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CD8EC-9B59-4D4D-BFD3-EAA8DFD94D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4226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B9F74-3990-45A6-9411-0C17A8CF851C}" type="datetimeFigureOut">
              <a:rPr lang="ru-RU" smtClean="0"/>
              <a:t>12-03-2023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CD8EC-9B59-4D4D-BFD3-EAA8DFD94D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7124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B9F74-3990-45A6-9411-0C17A8CF851C}" type="datetimeFigureOut">
              <a:rPr lang="ru-RU" smtClean="0"/>
              <a:t>12-03-2023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CD8EC-9B59-4D4D-BFD3-EAA8DFD94D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5484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B9F74-3990-45A6-9411-0C17A8CF851C}" type="datetimeFigureOut">
              <a:rPr lang="ru-RU" smtClean="0"/>
              <a:t>12-03-2023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CD8EC-9B59-4D4D-BFD3-EAA8DFD94D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2132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B9F74-3990-45A6-9411-0C17A8CF851C}" type="datetimeFigureOut">
              <a:rPr lang="ru-RU" smtClean="0"/>
              <a:t>12-03-2023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CD8EC-9B59-4D4D-BFD3-EAA8DFD94D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7670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B9F74-3990-45A6-9411-0C17A8CF851C}" type="datetimeFigureOut">
              <a:rPr lang="ru-RU" smtClean="0"/>
              <a:t>12-03-2023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CD8EC-9B59-4D4D-BFD3-EAA8DFD94D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3794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B9F74-3990-45A6-9411-0C17A8CF851C}" type="datetimeFigureOut">
              <a:rPr lang="ru-RU" smtClean="0"/>
              <a:t>12-03-2023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CD8EC-9B59-4D4D-BFD3-EAA8DFD94D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9964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B9F74-3990-45A6-9411-0C17A8CF851C}" type="datetimeFigureOut">
              <a:rPr lang="ru-RU" smtClean="0"/>
              <a:t>12-03-2023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CD8EC-9B59-4D4D-BFD3-EAA8DFD94D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809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B9F74-3990-45A6-9411-0C17A8CF851C}" type="datetimeFigureOut">
              <a:rPr lang="ru-RU" smtClean="0"/>
              <a:t>12-03-2023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CD8EC-9B59-4D4D-BFD3-EAA8DFD94D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4990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4B9F74-3990-45A6-9411-0C17A8CF851C}" type="datetimeFigureOut">
              <a:rPr lang="ru-RU" smtClean="0"/>
              <a:t>12-03-2023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6CD8EC-9B59-4D4D-BFD3-EAA8DFD94D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18385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9234921" cy="2387600"/>
          </a:xfrm>
        </p:spPr>
        <p:txBody>
          <a:bodyPr>
            <a:normAutofit/>
          </a:bodyPr>
          <a:lstStyle/>
          <a:p>
            <a:r>
              <a:rPr lang="ru-RU" dirty="0" smtClean="0"/>
              <a:t>архитектур</a:t>
            </a:r>
            <a:r>
              <a:rPr lang="ru-RU" dirty="0"/>
              <a:t>а</a:t>
            </a:r>
            <a:r>
              <a:rPr lang="ru-RU" dirty="0" smtClean="0"/>
              <a:t> больших проектов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54693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ЭТО ДАЕТ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Другие проекты видят только то что нужно</a:t>
            </a:r>
          </a:p>
          <a:p>
            <a:r>
              <a:rPr lang="ru-RU" dirty="0" err="1" smtClean="0"/>
              <a:t>Централизова</a:t>
            </a:r>
            <a:r>
              <a:rPr lang="ru-RU" dirty="0" err="1"/>
              <a:t>н</a:t>
            </a:r>
            <a:r>
              <a:rPr lang="ru-RU" dirty="0" err="1" smtClean="0"/>
              <a:t>ность</a:t>
            </a:r>
            <a:endParaRPr lang="ru-RU" dirty="0" smtClean="0"/>
          </a:p>
          <a:p>
            <a:r>
              <a:rPr lang="ru-RU" dirty="0" smtClean="0"/>
              <a:t>Юнит тесты</a:t>
            </a:r>
          </a:p>
          <a:p>
            <a:r>
              <a:rPr lang="ru-RU" dirty="0" smtClean="0"/>
              <a:t>Нет ограничений на цикличность ссылок</a:t>
            </a:r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879607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демонстрация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Создание </a:t>
            </a:r>
            <a:r>
              <a:rPr lang="ru-RU" dirty="0"/>
              <a:t>интерфейса через </a:t>
            </a:r>
            <a:r>
              <a:rPr lang="ru-RU" dirty="0" smtClean="0"/>
              <a:t>меню</a:t>
            </a:r>
          </a:p>
          <a:p>
            <a:r>
              <a:rPr lang="ru-RU" dirty="0" smtClean="0"/>
              <a:t>Ссылки в проекте </a:t>
            </a:r>
            <a:r>
              <a:rPr lang="en-US" dirty="0" err="1" smtClean="0"/>
              <a:t>CFT.JobProfile</a:t>
            </a:r>
            <a:endParaRPr lang="ru-RU" dirty="0" smtClean="0"/>
          </a:p>
          <a:p>
            <a:r>
              <a:rPr lang="ru-RU" dirty="0" smtClean="0"/>
              <a:t>Генерация юнит тестов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99370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Группа 7"/>
          <p:cNvGrpSpPr/>
          <p:nvPr/>
        </p:nvGrpSpPr>
        <p:grpSpPr>
          <a:xfrm>
            <a:off x="379759" y="2802280"/>
            <a:ext cx="2741756" cy="2325840"/>
            <a:chOff x="440719" y="2802280"/>
            <a:chExt cx="2741756" cy="2325840"/>
          </a:xfrm>
        </p:grpSpPr>
        <p:sp>
          <p:nvSpPr>
            <p:cNvPr id="73" name="Стрелка вниз 72"/>
            <p:cNvSpPr/>
            <p:nvPr/>
          </p:nvSpPr>
          <p:spPr>
            <a:xfrm rot="5400000" flipV="1">
              <a:off x="1859748" y="4259465"/>
              <a:ext cx="258667" cy="1478643"/>
            </a:xfrm>
            <a:prstGeom prst="downArrow">
              <a:avLst>
                <a:gd name="adj1" fmla="val 44108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2" name="Стрелка вниз 71"/>
            <p:cNvSpPr/>
            <p:nvPr/>
          </p:nvSpPr>
          <p:spPr>
            <a:xfrm rot="5400000" flipV="1">
              <a:off x="2086784" y="1965256"/>
              <a:ext cx="258667" cy="1932715"/>
            </a:xfrm>
            <a:prstGeom prst="downArrow">
              <a:avLst>
                <a:gd name="adj1" fmla="val 44108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0" name="Прямоугольник 59"/>
            <p:cNvSpPr/>
            <p:nvPr/>
          </p:nvSpPr>
          <p:spPr>
            <a:xfrm>
              <a:off x="440719" y="3651625"/>
              <a:ext cx="1823444" cy="674254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Модели</a:t>
              </a:r>
              <a:endParaRPr lang="ru-RU" dirty="0"/>
            </a:p>
          </p:txBody>
        </p:sp>
        <p:sp>
          <p:nvSpPr>
            <p:cNvPr id="71" name="Стрелка вниз 70"/>
            <p:cNvSpPr/>
            <p:nvPr/>
          </p:nvSpPr>
          <p:spPr>
            <a:xfrm>
              <a:off x="1185712" y="2867939"/>
              <a:ext cx="249637" cy="764405"/>
            </a:xfrm>
            <a:prstGeom prst="downArrow">
              <a:avLst>
                <a:gd name="adj1" fmla="val 44108"/>
                <a:gd name="adj2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4" name="Стрелка вниз 73"/>
            <p:cNvSpPr/>
            <p:nvPr/>
          </p:nvSpPr>
          <p:spPr>
            <a:xfrm rot="10800000">
              <a:off x="1170720" y="4345160"/>
              <a:ext cx="221663" cy="696232"/>
            </a:xfrm>
            <a:prstGeom prst="downArrow">
              <a:avLst>
                <a:gd name="adj1" fmla="val 44108"/>
                <a:gd name="adj2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4" name="Прямоугольник 3"/>
          <p:cNvSpPr/>
          <p:nvPr/>
        </p:nvSpPr>
        <p:spPr>
          <a:xfrm>
            <a:off x="2655251" y="1516996"/>
            <a:ext cx="3793687" cy="67425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</a:t>
            </a:r>
            <a:endParaRPr lang="ru-RU" dirty="0"/>
          </a:p>
        </p:txBody>
      </p:sp>
      <p:sp>
        <p:nvSpPr>
          <p:cNvPr id="26" name="Прямоугольник 25"/>
          <p:cNvSpPr/>
          <p:nvPr/>
        </p:nvSpPr>
        <p:spPr>
          <a:xfrm>
            <a:off x="2556138" y="3476134"/>
            <a:ext cx="4008629" cy="914400"/>
          </a:xfrm>
          <a:prstGeom prst="rect">
            <a:avLst/>
          </a:prstGeom>
          <a:noFill/>
          <a:ln>
            <a:solidFill>
              <a:schemeClr val="accent2"/>
            </a:solidFill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6" name="Группа 5"/>
          <p:cNvGrpSpPr/>
          <p:nvPr/>
        </p:nvGrpSpPr>
        <p:grpSpPr>
          <a:xfrm>
            <a:off x="6561840" y="4837508"/>
            <a:ext cx="5338220" cy="646331"/>
            <a:chOff x="6561840" y="4837508"/>
            <a:chExt cx="5338220" cy="646331"/>
          </a:xfrm>
        </p:grpSpPr>
        <p:cxnSp>
          <p:nvCxnSpPr>
            <p:cNvPr id="33" name="Прямая со стрелкой 32"/>
            <p:cNvCxnSpPr/>
            <p:nvPr/>
          </p:nvCxnSpPr>
          <p:spPr>
            <a:xfrm flipH="1" flipV="1">
              <a:off x="6561840" y="4978400"/>
              <a:ext cx="743200" cy="97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7384080" y="4837508"/>
              <a:ext cx="451598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 smtClean="0"/>
                <a:t>Отдельный проект</a:t>
              </a:r>
              <a:r>
                <a:rPr lang="en-US" dirty="0" smtClean="0"/>
                <a:t> </a:t>
              </a:r>
              <a:r>
                <a:rPr lang="ru-RU" dirty="0" smtClean="0"/>
                <a:t>для «публикации»</a:t>
              </a:r>
            </a:p>
            <a:p>
              <a:r>
                <a:rPr lang="ru-RU" dirty="0" err="1" smtClean="0"/>
                <a:t>репозиториев</a:t>
              </a:r>
              <a:endParaRPr lang="ru-RU" dirty="0"/>
            </a:p>
          </p:txBody>
        </p:sp>
      </p:grpSp>
      <p:grpSp>
        <p:nvGrpSpPr>
          <p:cNvPr id="7" name="Группа 6"/>
          <p:cNvGrpSpPr/>
          <p:nvPr/>
        </p:nvGrpSpPr>
        <p:grpSpPr>
          <a:xfrm>
            <a:off x="6527619" y="2746327"/>
            <a:ext cx="5338220" cy="646331"/>
            <a:chOff x="6527619" y="2746327"/>
            <a:chExt cx="5338220" cy="646331"/>
          </a:xfrm>
        </p:grpSpPr>
        <p:cxnSp>
          <p:nvCxnSpPr>
            <p:cNvPr id="38" name="Прямая со стрелкой 37"/>
            <p:cNvCxnSpPr/>
            <p:nvPr/>
          </p:nvCxnSpPr>
          <p:spPr>
            <a:xfrm flipH="1" flipV="1">
              <a:off x="6527619" y="2887219"/>
              <a:ext cx="743200" cy="97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7349859" y="2746327"/>
              <a:ext cx="451598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 smtClean="0"/>
                <a:t>Отдельный проект для «публикации»</a:t>
              </a:r>
            </a:p>
            <a:p>
              <a:r>
                <a:rPr lang="ru-RU" dirty="0" smtClean="0"/>
                <a:t>сервисов</a:t>
              </a:r>
              <a:endParaRPr lang="ru-RU" dirty="0"/>
            </a:p>
          </p:txBody>
        </p:sp>
      </p:grpSp>
      <p:grpSp>
        <p:nvGrpSpPr>
          <p:cNvPr id="5" name="Группа 4"/>
          <p:cNvGrpSpPr/>
          <p:nvPr/>
        </p:nvGrpSpPr>
        <p:grpSpPr>
          <a:xfrm>
            <a:off x="6695626" y="5966491"/>
            <a:ext cx="2524950" cy="369332"/>
            <a:chOff x="6695626" y="5966491"/>
            <a:chExt cx="2524950" cy="369332"/>
          </a:xfrm>
        </p:grpSpPr>
        <p:cxnSp>
          <p:nvCxnSpPr>
            <p:cNvPr id="54" name="Прямая со стрелкой 53"/>
            <p:cNvCxnSpPr/>
            <p:nvPr/>
          </p:nvCxnSpPr>
          <p:spPr>
            <a:xfrm flipH="1" flipV="1">
              <a:off x="6695626" y="6107383"/>
              <a:ext cx="743200" cy="97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7517866" y="5966491"/>
              <a:ext cx="17027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 smtClean="0"/>
                <a:t>Проекты </a:t>
              </a:r>
              <a:r>
                <a:rPr lang="en-US" dirty="0" smtClean="0"/>
                <a:t>DAL</a:t>
              </a:r>
              <a:endParaRPr lang="ru-RU" dirty="0"/>
            </a:p>
          </p:txBody>
        </p:sp>
      </p:grpSp>
      <p:cxnSp>
        <p:nvCxnSpPr>
          <p:cNvPr id="56" name="Прямая со стрелкой 55"/>
          <p:cNvCxnSpPr/>
          <p:nvPr/>
        </p:nvCxnSpPr>
        <p:spPr>
          <a:xfrm flipH="1" flipV="1">
            <a:off x="6667853" y="3896191"/>
            <a:ext cx="743200" cy="9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7490093" y="3755299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Проекты  </a:t>
            </a:r>
            <a:r>
              <a:rPr lang="en-US" dirty="0" smtClean="0"/>
              <a:t>BL</a:t>
            </a:r>
            <a:endParaRPr lang="ru-RU" dirty="0"/>
          </a:p>
        </p:txBody>
      </p:sp>
      <p:sp>
        <p:nvSpPr>
          <p:cNvPr id="34" name="Стрелка вниз 33"/>
          <p:cNvSpPr/>
          <p:nvPr/>
        </p:nvSpPr>
        <p:spPr>
          <a:xfrm>
            <a:off x="4396442" y="4390534"/>
            <a:ext cx="258667" cy="30007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2" name="Группа 1"/>
          <p:cNvGrpSpPr/>
          <p:nvPr/>
        </p:nvGrpSpPr>
        <p:grpSpPr>
          <a:xfrm>
            <a:off x="2655251" y="4685047"/>
            <a:ext cx="3736109" cy="957145"/>
            <a:chOff x="2655251" y="4685047"/>
            <a:chExt cx="3736109" cy="957145"/>
          </a:xfrm>
        </p:grpSpPr>
        <p:sp>
          <p:nvSpPr>
            <p:cNvPr id="20" name="Прямоугольник 19"/>
            <p:cNvSpPr/>
            <p:nvPr/>
          </p:nvSpPr>
          <p:spPr>
            <a:xfrm>
              <a:off x="2655251" y="4685047"/>
              <a:ext cx="3736109" cy="674254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Интерфейсы </a:t>
              </a:r>
              <a:r>
                <a:rPr lang="ru-RU" dirty="0" err="1" smtClean="0"/>
                <a:t>репозиториев</a:t>
              </a:r>
              <a:endParaRPr lang="ru-RU" dirty="0"/>
            </a:p>
          </p:txBody>
        </p:sp>
        <p:sp>
          <p:nvSpPr>
            <p:cNvPr id="36" name="Стрелка вниз 35"/>
            <p:cNvSpPr/>
            <p:nvPr/>
          </p:nvSpPr>
          <p:spPr>
            <a:xfrm rot="10800000">
              <a:off x="4393969" y="5342115"/>
              <a:ext cx="258667" cy="30007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3" name="Группа 2"/>
          <p:cNvGrpSpPr/>
          <p:nvPr/>
        </p:nvGrpSpPr>
        <p:grpSpPr>
          <a:xfrm>
            <a:off x="2670030" y="2202916"/>
            <a:ext cx="3736109" cy="1294819"/>
            <a:chOff x="2670030" y="2202916"/>
            <a:chExt cx="3736109" cy="1294819"/>
          </a:xfrm>
        </p:grpSpPr>
        <p:sp>
          <p:nvSpPr>
            <p:cNvPr id="31" name="Прямоугольник 30"/>
            <p:cNvSpPr/>
            <p:nvPr/>
          </p:nvSpPr>
          <p:spPr>
            <a:xfrm>
              <a:off x="2670030" y="2508648"/>
              <a:ext cx="3736109" cy="674254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Интерфейсы сервисов</a:t>
              </a:r>
              <a:endParaRPr lang="ru-RU" dirty="0"/>
            </a:p>
          </p:txBody>
        </p:sp>
        <p:sp>
          <p:nvSpPr>
            <p:cNvPr id="35" name="Стрелка вниз 34"/>
            <p:cNvSpPr/>
            <p:nvPr/>
          </p:nvSpPr>
          <p:spPr>
            <a:xfrm>
              <a:off x="4393970" y="2202916"/>
              <a:ext cx="258667" cy="30007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2" name="Стрелка вниз 41"/>
            <p:cNvSpPr/>
            <p:nvPr/>
          </p:nvSpPr>
          <p:spPr>
            <a:xfrm rot="10800000">
              <a:off x="4401386" y="3197658"/>
              <a:ext cx="258667" cy="30007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59" name="Прямоугольник 58"/>
          <p:cNvSpPr/>
          <p:nvPr/>
        </p:nvSpPr>
        <p:spPr>
          <a:xfrm>
            <a:off x="2693046" y="5782875"/>
            <a:ext cx="826012" cy="680973"/>
          </a:xfrm>
          <a:prstGeom prst="rect">
            <a:avLst/>
          </a:prstGeom>
          <a:gradFill>
            <a:gsLst>
              <a:gs pos="47000">
                <a:srgbClr val="00B0F0"/>
              </a:gs>
              <a:gs pos="52000">
                <a:schemeClr val="accent5"/>
              </a:gs>
            </a:gsLst>
            <a:lin ang="5400000" scaled="1"/>
          </a:gra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DAL</a:t>
            </a:r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62" name="Прямоугольник 61"/>
          <p:cNvSpPr/>
          <p:nvPr/>
        </p:nvSpPr>
        <p:spPr>
          <a:xfrm>
            <a:off x="3660827" y="5795471"/>
            <a:ext cx="826012" cy="680973"/>
          </a:xfrm>
          <a:prstGeom prst="rect">
            <a:avLst/>
          </a:prstGeom>
          <a:gradFill>
            <a:gsLst>
              <a:gs pos="47000">
                <a:srgbClr val="00B0F0"/>
              </a:gs>
              <a:gs pos="52000">
                <a:schemeClr val="accent5"/>
              </a:gs>
            </a:gsLst>
            <a:lin ang="5400000" scaled="1"/>
          </a:gra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DAL2</a:t>
            </a:r>
            <a:endParaRPr lang="ru-RU" dirty="0"/>
          </a:p>
        </p:txBody>
      </p:sp>
      <p:sp>
        <p:nvSpPr>
          <p:cNvPr id="63" name="Прямоугольник 62"/>
          <p:cNvSpPr/>
          <p:nvPr/>
        </p:nvSpPr>
        <p:spPr>
          <a:xfrm>
            <a:off x="4631071" y="5795471"/>
            <a:ext cx="826012" cy="680973"/>
          </a:xfrm>
          <a:prstGeom prst="rect">
            <a:avLst/>
          </a:prstGeom>
          <a:gradFill>
            <a:gsLst>
              <a:gs pos="47000">
                <a:srgbClr val="00B0F0"/>
              </a:gs>
              <a:gs pos="52000">
                <a:schemeClr val="accent5"/>
              </a:gs>
            </a:gsLst>
            <a:lin ang="5400000" scaled="1"/>
          </a:gra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DAL3</a:t>
            </a:r>
            <a:endParaRPr lang="ru-RU" dirty="0"/>
          </a:p>
        </p:txBody>
      </p:sp>
      <p:sp>
        <p:nvSpPr>
          <p:cNvPr id="64" name="Прямоугольник 63"/>
          <p:cNvSpPr/>
          <p:nvPr/>
        </p:nvSpPr>
        <p:spPr>
          <a:xfrm>
            <a:off x="5593108" y="5795471"/>
            <a:ext cx="826012" cy="680973"/>
          </a:xfrm>
          <a:prstGeom prst="rect">
            <a:avLst/>
          </a:prstGeom>
          <a:gradFill>
            <a:gsLst>
              <a:gs pos="47000">
                <a:srgbClr val="00B0F0"/>
              </a:gs>
              <a:gs pos="52000">
                <a:schemeClr val="accent5"/>
              </a:gs>
            </a:gsLst>
            <a:lin ang="5400000" scaled="1"/>
          </a:gra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DAL4</a:t>
            </a:r>
            <a:endParaRPr lang="ru-RU" dirty="0"/>
          </a:p>
        </p:txBody>
      </p:sp>
      <p:sp>
        <p:nvSpPr>
          <p:cNvPr id="66" name="Прямоугольник 65"/>
          <p:cNvSpPr/>
          <p:nvPr/>
        </p:nvSpPr>
        <p:spPr>
          <a:xfrm>
            <a:off x="2682603" y="3605330"/>
            <a:ext cx="826012" cy="680973"/>
          </a:xfrm>
          <a:prstGeom prst="rect">
            <a:avLst/>
          </a:prstGeom>
          <a:gradFill>
            <a:gsLst>
              <a:gs pos="47000">
                <a:srgbClr val="00B0F0"/>
              </a:gs>
              <a:gs pos="52000">
                <a:schemeClr val="accent5"/>
              </a:gs>
            </a:gsLst>
            <a:lin ang="5400000" scaled="1"/>
          </a:gra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BL</a:t>
            </a:r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67" name="Прямоугольник 66"/>
          <p:cNvSpPr/>
          <p:nvPr/>
        </p:nvSpPr>
        <p:spPr>
          <a:xfrm>
            <a:off x="3645765" y="3608689"/>
            <a:ext cx="826012" cy="680973"/>
          </a:xfrm>
          <a:prstGeom prst="rect">
            <a:avLst/>
          </a:prstGeom>
          <a:gradFill>
            <a:gsLst>
              <a:gs pos="47000">
                <a:srgbClr val="00B0F0"/>
              </a:gs>
              <a:gs pos="52000">
                <a:schemeClr val="accent5"/>
              </a:gs>
            </a:gsLst>
            <a:lin ang="5400000" scaled="1"/>
          </a:gra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BL</a:t>
            </a:r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68" name="Прямоугольник 67"/>
          <p:cNvSpPr/>
          <p:nvPr/>
        </p:nvSpPr>
        <p:spPr>
          <a:xfrm>
            <a:off x="4597412" y="3612049"/>
            <a:ext cx="826012" cy="680973"/>
          </a:xfrm>
          <a:prstGeom prst="rect">
            <a:avLst/>
          </a:prstGeom>
          <a:gradFill>
            <a:gsLst>
              <a:gs pos="47000">
                <a:srgbClr val="00B0F0"/>
              </a:gs>
              <a:gs pos="52000">
                <a:schemeClr val="accent5"/>
              </a:gs>
            </a:gsLst>
            <a:lin ang="5400000" scaled="1"/>
          </a:gra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BL</a:t>
            </a:r>
            <a:r>
              <a:rPr lang="ru-RU" dirty="0"/>
              <a:t>3</a:t>
            </a:r>
          </a:p>
        </p:txBody>
      </p:sp>
      <p:sp>
        <p:nvSpPr>
          <p:cNvPr id="69" name="Прямоугольник 68"/>
          <p:cNvSpPr/>
          <p:nvPr/>
        </p:nvSpPr>
        <p:spPr>
          <a:xfrm>
            <a:off x="5580127" y="3608688"/>
            <a:ext cx="826012" cy="680973"/>
          </a:xfrm>
          <a:prstGeom prst="rect">
            <a:avLst/>
          </a:prstGeom>
          <a:gradFill>
            <a:gsLst>
              <a:gs pos="47000">
                <a:srgbClr val="00B0F0"/>
              </a:gs>
              <a:gs pos="52000">
                <a:schemeClr val="accent5"/>
              </a:gs>
            </a:gsLst>
            <a:lin ang="5400000" scaled="1"/>
          </a:gra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BL</a:t>
            </a:r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21" name="Прямоугольник 20"/>
          <p:cNvSpPr/>
          <p:nvPr/>
        </p:nvSpPr>
        <p:spPr>
          <a:xfrm>
            <a:off x="2518990" y="5656711"/>
            <a:ext cx="4042850" cy="914400"/>
          </a:xfrm>
          <a:prstGeom prst="rect">
            <a:avLst/>
          </a:prstGeom>
          <a:noFill/>
          <a:ln>
            <a:solidFill>
              <a:schemeClr val="accent2"/>
            </a:solidFill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5" name="Группа 14"/>
          <p:cNvGrpSpPr/>
          <p:nvPr/>
        </p:nvGrpSpPr>
        <p:grpSpPr>
          <a:xfrm>
            <a:off x="542585" y="4340863"/>
            <a:ext cx="1612572" cy="1907180"/>
            <a:chOff x="542585" y="4340863"/>
            <a:chExt cx="1612572" cy="1907180"/>
          </a:xfrm>
        </p:grpSpPr>
        <p:cxnSp>
          <p:nvCxnSpPr>
            <p:cNvPr id="75" name="Прямая со стрелкой 74"/>
            <p:cNvCxnSpPr/>
            <p:nvPr/>
          </p:nvCxnSpPr>
          <p:spPr>
            <a:xfrm flipV="1">
              <a:off x="817414" y="4340863"/>
              <a:ext cx="5258" cy="124916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Box 75"/>
            <p:cNvSpPr txBox="1"/>
            <p:nvPr/>
          </p:nvSpPr>
          <p:spPr>
            <a:xfrm>
              <a:off x="542585" y="5601712"/>
              <a:ext cx="161257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 smtClean="0"/>
                <a:t>Зачем выделять?</a:t>
              </a:r>
              <a:endParaRPr lang="ru-RU" dirty="0"/>
            </a:p>
          </p:txBody>
        </p:sp>
      </p:grpSp>
      <p:sp>
        <p:nvSpPr>
          <p:cNvPr id="48" name="Прямоугольник 47"/>
          <p:cNvSpPr/>
          <p:nvPr/>
        </p:nvSpPr>
        <p:spPr>
          <a:xfrm>
            <a:off x="2573642" y="1401942"/>
            <a:ext cx="3999877" cy="905086"/>
          </a:xfrm>
          <a:prstGeom prst="rect">
            <a:avLst/>
          </a:prstGeom>
          <a:noFill/>
          <a:ln>
            <a:solidFill>
              <a:schemeClr val="accent2"/>
            </a:solidFill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8838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Фильм «Трое в лодке, не считая собаки» 1979: актеры, время выхода и  описание на Первом канале / Channel One Russi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1280" y="-205923"/>
            <a:ext cx="121920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434229" y="5882637"/>
            <a:ext cx="10368544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44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А модули в программе  - моделями</a:t>
            </a:r>
            <a:endParaRPr lang="ru-RU" sz="44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-875607" y="5113196"/>
            <a:ext cx="13780654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44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Люди общаются, обмениваясь словами</a:t>
            </a:r>
            <a:endParaRPr lang="ru-RU" sz="44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11912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Группа 7"/>
          <p:cNvGrpSpPr/>
          <p:nvPr/>
        </p:nvGrpSpPr>
        <p:grpSpPr>
          <a:xfrm>
            <a:off x="379759" y="2802280"/>
            <a:ext cx="2741756" cy="2325840"/>
            <a:chOff x="440719" y="2802280"/>
            <a:chExt cx="2741756" cy="2325840"/>
          </a:xfrm>
        </p:grpSpPr>
        <p:sp>
          <p:nvSpPr>
            <p:cNvPr id="73" name="Стрелка вниз 72"/>
            <p:cNvSpPr/>
            <p:nvPr/>
          </p:nvSpPr>
          <p:spPr>
            <a:xfrm rot="5400000" flipV="1">
              <a:off x="1859748" y="4259465"/>
              <a:ext cx="258667" cy="1478643"/>
            </a:xfrm>
            <a:prstGeom prst="downArrow">
              <a:avLst>
                <a:gd name="adj1" fmla="val 44108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2" name="Стрелка вниз 71"/>
            <p:cNvSpPr/>
            <p:nvPr/>
          </p:nvSpPr>
          <p:spPr>
            <a:xfrm rot="5400000" flipV="1">
              <a:off x="2086784" y="1965256"/>
              <a:ext cx="258667" cy="1932715"/>
            </a:xfrm>
            <a:prstGeom prst="downArrow">
              <a:avLst>
                <a:gd name="adj1" fmla="val 44108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0" name="Прямоугольник 59"/>
            <p:cNvSpPr/>
            <p:nvPr/>
          </p:nvSpPr>
          <p:spPr>
            <a:xfrm>
              <a:off x="440719" y="3651625"/>
              <a:ext cx="1823444" cy="674254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Модели</a:t>
              </a:r>
              <a:endParaRPr lang="ru-RU" dirty="0"/>
            </a:p>
          </p:txBody>
        </p:sp>
        <p:sp>
          <p:nvSpPr>
            <p:cNvPr id="71" name="Стрелка вниз 70"/>
            <p:cNvSpPr/>
            <p:nvPr/>
          </p:nvSpPr>
          <p:spPr>
            <a:xfrm>
              <a:off x="1185712" y="2867939"/>
              <a:ext cx="249637" cy="764405"/>
            </a:xfrm>
            <a:prstGeom prst="downArrow">
              <a:avLst>
                <a:gd name="adj1" fmla="val 44108"/>
                <a:gd name="adj2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4" name="Стрелка вниз 73"/>
            <p:cNvSpPr/>
            <p:nvPr/>
          </p:nvSpPr>
          <p:spPr>
            <a:xfrm rot="10800000">
              <a:off x="1170720" y="4345160"/>
              <a:ext cx="221663" cy="696232"/>
            </a:xfrm>
            <a:prstGeom prst="downArrow">
              <a:avLst>
                <a:gd name="adj1" fmla="val 44108"/>
                <a:gd name="adj2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4" name="Прямоугольник 3"/>
          <p:cNvSpPr/>
          <p:nvPr/>
        </p:nvSpPr>
        <p:spPr>
          <a:xfrm>
            <a:off x="2655251" y="1516996"/>
            <a:ext cx="3793687" cy="67425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</a:t>
            </a:r>
            <a:endParaRPr lang="ru-RU" dirty="0"/>
          </a:p>
        </p:txBody>
      </p:sp>
      <p:sp>
        <p:nvSpPr>
          <p:cNvPr id="26" name="Прямоугольник 25"/>
          <p:cNvSpPr/>
          <p:nvPr/>
        </p:nvSpPr>
        <p:spPr>
          <a:xfrm>
            <a:off x="2556138" y="3476134"/>
            <a:ext cx="4008629" cy="914400"/>
          </a:xfrm>
          <a:prstGeom prst="rect">
            <a:avLst/>
          </a:prstGeom>
          <a:noFill/>
          <a:ln>
            <a:solidFill>
              <a:schemeClr val="accent2"/>
            </a:solidFill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6" name="Группа 5"/>
          <p:cNvGrpSpPr/>
          <p:nvPr/>
        </p:nvGrpSpPr>
        <p:grpSpPr>
          <a:xfrm>
            <a:off x="6561840" y="4837508"/>
            <a:ext cx="5338220" cy="646331"/>
            <a:chOff x="6561840" y="4837508"/>
            <a:chExt cx="5338220" cy="646331"/>
          </a:xfrm>
        </p:grpSpPr>
        <p:cxnSp>
          <p:nvCxnSpPr>
            <p:cNvPr id="33" name="Прямая со стрелкой 32"/>
            <p:cNvCxnSpPr/>
            <p:nvPr/>
          </p:nvCxnSpPr>
          <p:spPr>
            <a:xfrm flipH="1" flipV="1">
              <a:off x="6561840" y="4978400"/>
              <a:ext cx="743200" cy="97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7384080" y="4837508"/>
              <a:ext cx="451598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 smtClean="0"/>
                <a:t>Отдельный проект</a:t>
              </a:r>
              <a:r>
                <a:rPr lang="en-US" dirty="0" smtClean="0"/>
                <a:t> </a:t>
              </a:r>
              <a:r>
                <a:rPr lang="ru-RU" dirty="0" smtClean="0"/>
                <a:t>для «публикации»</a:t>
              </a:r>
            </a:p>
            <a:p>
              <a:r>
                <a:rPr lang="ru-RU" dirty="0" err="1" smtClean="0"/>
                <a:t>репозиториев</a:t>
              </a:r>
              <a:endParaRPr lang="ru-RU" dirty="0"/>
            </a:p>
          </p:txBody>
        </p:sp>
      </p:grpSp>
      <p:grpSp>
        <p:nvGrpSpPr>
          <p:cNvPr id="7" name="Группа 6"/>
          <p:cNvGrpSpPr/>
          <p:nvPr/>
        </p:nvGrpSpPr>
        <p:grpSpPr>
          <a:xfrm>
            <a:off x="6527619" y="2746327"/>
            <a:ext cx="5338220" cy="646331"/>
            <a:chOff x="6527619" y="2746327"/>
            <a:chExt cx="5338220" cy="646331"/>
          </a:xfrm>
        </p:grpSpPr>
        <p:cxnSp>
          <p:nvCxnSpPr>
            <p:cNvPr id="38" name="Прямая со стрелкой 37"/>
            <p:cNvCxnSpPr/>
            <p:nvPr/>
          </p:nvCxnSpPr>
          <p:spPr>
            <a:xfrm flipH="1" flipV="1">
              <a:off x="6527619" y="2887219"/>
              <a:ext cx="743200" cy="97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7349859" y="2746327"/>
              <a:ext cx="451598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 smtClean="0"/>
                <a:t>Отдельный проект для «публикации»</a:t>
              </a:r>
            </a:p>
            <a:p>
              <a:r>
                <a:rPr lang="ru-RU" dirty="0" smtClean="0"/>
                <a:t>сервисов</a:t>
              </a:r>
              <a:endParaRPr lang="ru-RU" dirty="0"/>
            </a:p>
          </p:txBody>
        </p:sp>
      </p:grpSp>
      <p:grpSp>
        <p:nvGrpSpPr>
          <p:cNvPr id="5" name="Группа 4"/>
          <p:cNvGrpSpPr/>
          <p:nvPr/>
        </p:nvGrpSpPr>
        <p:grpSpPr>
          <a:xfrm>
            <a:off x="6695626" y="5966491"/>
            <a:ext cx="2524950" cy="369332"/>
            <a:chOff x="6695626" y="5966491"/>
            <a:chExt cx="2524950" cy="369332"/>
          </a:xfrm>
        </p:grpSpPr>
        <p:cxnSp>
          <p:nvCxnSpPr>
            <p:cNvPr id="54" name="Прямая со стрелкой 53"/>
            <p:cNvCxnSpPr/>
            <p:nvPr/>
          </p:nvCxnSpPr>
          <p:spPr>
            <a:xfrm flipH="1" flipV="1">
              <a:off x="6695626" y="6107383"/>
              <a:ext cx="743200" cy="97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7517866" y="5966491"/>
              <a:ext cx="17027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 smtClean="0"/>
                <a:t>Проекты </a:t>
              </a:r>
              <a:r>
                <a:rPr lang="en-US" dirty="0" smtClean="0"/>
                <a:t>DAL</a:t>
              </a:r>
              <a:endParaRPr lang="ru-RU" dirty="0"/>
            </a:p>
          </p:txBody>
        </p:sp>
      </p:grpSp>
      <p:cxnSp>
        <p:nvCxnSpPr>
          <p:cNvPr id="56" name="Прямая со стрелкой 55"/>
          <p:cNvCxnSpPr/>
          <p:nvPr/>
        </p:nvCxnSpPr>
        <p:spPr>
          <a:xfrm flipH="1" flipV="1">
            <a:off x="6667853" y="3896191"/>
            <a:ext cx="743200" cy="9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7490093" y="3755299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Проекты  </a:t>
            </a:r>
            <a:r>
              <a:rPr lang="en-US" dirty="0" smtClean="0"/>
              <a:t>BL</a:t>
            </a:r>
            <a:endParaRPr lang="ru-RU" dirty="0"/>
          </a:p>
        </p:txBody>
      </p:sp>
      <p:sp>
        <p:nvSpPr>
          <p:cNvPr id="34" name="Стрелка вниз 33"/>
          <p:cNvSpPr/>
          <p:nvPr/>
        </p:nvSpPr>
        <p:spPr>
          <a:xfrm>
            <a:off x="4396442" y="4390534"/>
            <a:ext cx="258667" cy="30007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2" name="Группа 1"/>
          <p:cNvGrpSpPr/>
          <p:nvPr/>
        </p:nvGrpSpPr>
        <p:grpSpPr>
          <a:xfrm>
            <a:off x="2655251" y="4685047"/>
            <a:ext cx="3736109" cy="957145"/>
            <a:chOff x="2655251" y="4685047"/>
            <a:chExt cx="3736109" cy="957145"/>
          </a:xfrm>
        </p:grpSpPr>
        <p:sp>
          <p:nvSpPr>
            <p:cNvPr id="20" name="Прямоугольник 19"/>
            <p:cNvSpPr/>
            <p:nvPr/>
          </p:nvSpPr>
          <p:spPr>
            <a:xfrm>
              <a:off x="2655251" y="4685047"/>
              <a:ext cx="3736109" cy="674254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Интерфейсы </a:t>
              </a:r>
              <a:r>
                <a:rPr lang="ru-RU" dirty="0" err="1" smtClean="0"/>
                <a:t>репозиториев</a:t>
              </a:r>
              <a:endParaRPr lang="ru-RU" dirty="0"/>
            </a:p>
          </p:txBody>
        </p:sp>
        <p:sp>
          <p:nvSpPr>
            <p:cNvPr id="36" name="Стрелка вниз 35"/>
            <p:cNvSpPr/>
            <p:nvPr/>
          </p:nvSpPr>
          <p:spPr>
            <a:xfrm rot="10800000">
              <a:off x="4393969" y="5342115"/>
              <a:ext cx="258667" cy="30007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3" name="Группа 2"/>
          <p:cNvGrpSpPr/>
          <p:nvPr/>
        </p:nvGrpSpPr>
        <p:grpSpPr>
          <a:xfrm>
            <a:off x="2670030" y="2202916"/>
            <a:ext cx="3736109" cy="1294819"/>
            <a:chOff x="2670030" y="2202916"/>
            <a:chExt cx="3736109" cy="1294819"/>
          </a:xfrm>
        </p:grpSpPr>
        <p:sp>
          <p:nvSpPr>
            <p:cNvPr id="31" name="Прямоугольник 30"/>
            <p:cNvSpPr/>
            <p:nvPr/>
          </p:nvSpPr>
          <p:spPr>
            <a:xfrm>
              <a:off x="2670030" y="2508648"/>
              <a:ext cx="3736109" cy="674254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Интерфейсы сервисов</a:t>
              </a:r>
              <a:endParaRPr lang="ru-RU" dirty="0"/>
            </a:p>
          </p:txBody>
        </p:sp>
        <p:sp>
          <p:nvSpPr>
            <p:cNvPr id="35" name="Стрелка вниз 34"/>
            <p:cNvSpPr/>
            <p:nvPr/>
          </p:nvSpPr>
          <p:spPr>
            <a:xfrm>
              <a:off x="4393970" y="2202916"/>
              <a:ext cx="258667" cy="30007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2" name="Стрелка вниз 41"/>
            <p:cNvSpPr/>
            <p:nvPr/>
          </p:nvSpPr>
          <p:spPr>
            <a:xfrm rot="10800000">
              <a:off x="4401386" y="3197658"/>
              <a:ext cx="258667" cy="30007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59" name="Прямоугольник 58"/>
          <p:cNvSpPr/>
          <p:nvPr/>
        </p:nvSpPr>
        <p:spPr>
          <a:xfrm>
            <a:off x="2693046" y="5782875"/>
            <a:ext cx="826012" cy="680973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DAL</a:t>
            </a:r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62" name="Прямоугольник 61"/>
          <p:cNvSpPr/>
          <p:nvPr/>
        </p:nvSpPr>
        <p:spPr>
          <a:xfrm>
            <a:off x="3660827" y="5795471"/>
            <a:ext cx="826012" cy="680973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DAL2</a:t>
            </a:r>
            <a:endParaRPr lang="ru-RU" dirty="0"/>
          </a:p>
        </p:txBody>
      </p:sp>
      <p:sp>
        <p:nvSpPr>
          <p:cNvPr id="63" name="Прямоугольник 62"/>
          <p:cNvSpPr/>
          <p:nvPr/>
        </p:nvSpPr>
        <p:spPr>
          <a:xfrm>
            <a:off x="4631071" y="5795471"/>
            <a:ext cx="826012" cy="680973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DAL3</a:t>
            </a:r>
            <a:endParaRPr lang="ru-RU" dirty="0"/>
          </a:p>
        </p:txBody>
      </p:sp>
      <p:sp>
        <p:nvSpPr>
          <p:cNvPr id="64" name="Прямоугольник 63"/>
          <p:cNvSpPr/>
          <p:nvPr/>
        </p:nvSpPr>
        <p:spPr>
          <a:xfrm>
            <a:off x="5593108" y="5795471"/>
            <a:ext cx="826012" cy="680973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DAL4</a:t>
            </a:r>
            <a:endParaRPr lang="ru-RU" dirty="0"/>
          </a:p>
        </p:txBody>
      </p:sp>
      <p:sp>
        <p:nvSpPr>
          <p:cNvPr id="66" name="Прямоугольник 65"/>
          <p:cNvSpPr/>
          <p:nvPr/>
        </p:nvSpPr>
        <p:spPr>
          <a:xfrm>
            <a:off x="2682603" y="3605330"/>
            <a:ext cx="826012" cy="680973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BL</a:t>
            </a:r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67" name="Прямоугольник 66"/>
          <p:cNvSpPr/>
          <p:nvPr/>
        </p:nvSpPr>
        <p:spPr>
          <a:xfrm>
            <a:off x="3645765" y="3608689"/>
            <a:ext cx="826012" cy="680973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BL</a:t>
            </a:r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68" name="Прямоугольник 67"/>
          <p:cNvSpPr/>
          <p:nvPr/>
        </p:nvSpPr>
        <p:spPr>
          <a:xfrm>
            <a:off x="4597412" y="3612049"/>
            <a:ext cx="826012" cy="680973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BL</a:t>
            </a:r>
            <a:r>
              <a:rPr lang="ru-RU" dirty="0"/>
              <a:t>3</a:t>
            </a:r>
          </a:p>
        </p:txBody>
      </p:sp>
      <p:sp>
        <p:nvSpPr>
          <p:cNvPr id="69" name="Прямоугольник 68"/>
          <p:cNvSpPr/>
          <p:nvPr/>
        </p:nvSpPr>
        <p:spPr>
          <a:xfrm>
            <a:off x="5580127" y="3608688"/>
            <a:ext cx="826012" cy="680973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BL</a:t>
            </a:r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21" name="Прямоугольник 20"/>
          <p:cNvSpPr/>
          <p:nvPr/>
        </p:nvSpPr>
        <p:spPr>
          <a:xfrm>
            <a:off x="2518990" y="5656711"/>
            <a:ext cx="4042850" cy="914400"/>
          </a:xfrm>
          <a:prstGeom prst="rect">
            <a:avLst/>
          </a:prstGeom>
          <a:noFill/>
          <a:ln>
            <a:solidFill>
              <a:schemeClr val="accent2"/>
            </a:solidFill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5" name="Группа 14"/>
          <p:cNvGrpSpPr/>
          <p:nvPr/>
        </p:nvGrpSpPr>
        <p:grpSpPr>
          <a:xfrm>
            <a:off x="256627" y="4343452"/>
            <a:ext cx="2031057" cy="1907180"/>
            <a:chOff x="542585" y="4340863"/>
            <a:chExt cx="1612572" cy="1907180"/>
          </a:xfrm>
        </p:grpSpPr>
        <p:cxnSp>
          <p:nvCxnSpPr>
            <p:cNvPr id="75" name="Прямая со стрелкой 74"/>
            <p:cNvCxnSpPr/>
            <p:nvPr/>
          </p:nvCxnSpPr>
          <p:spPr>
            <a:xfrm flipV="1">
              <a:off x="817414" y="4340863"/>
              <a:ext cx="5258" cy="124916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Box 75"/>
            <p:cNvSpPr txBox="1"/>
            <p:nvPr/>
          </p:nvSpPr>
          <p:spPr>
            <a:xfrm>
              <a:off x="542585" y="5601712"/>
              <a:ext cx="161257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 smtClean="0"/>
                <a:t>Единый язык</a:t>
              </a:r>
              <a:endParaRPr lang="ru-RU" dirty="0"/>
            </a:p>
          </p:txBody>
        </p:sp>
      </p:grpSp>
      <p:sp>
        <p:nvSpPr>
          <p:cNvPr id="48" name="Прямоугольник 47"/>
          <p:cNvSpPr/>
          <p:nvPr/>
        </p:nvSpPr>
        <p:spPr>
          <a:xfrm>
            <a:off x="2573642" y="1401942"/>
            <a:ext cx="3999877" cy="905086"/>
          </a:xfrm>
          <a:prstGeom prst="rect">
            <a:avLst/>
          </a:prstGeom>
          <a:noFill/>
          <a:ln>
            <a:solidFill>
              <a:schemeClr val="accent2"/>
            </a:solidFill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TextBox 42"/>
          <p:cNvSpPr txBox="1"/>
          <p:nvPr/>
        </p:nvSpPr>
        <p:spPr>
          <a:xfrm>
            <a:off x="256627" y="5959708"/>
            <a:ext cx="2676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Какие модели</a:t>
            </a:r>
          </a:p>
          <a:p>
            <a:r>
              <a:rPr lang="ru-RU" dirty="0" smtClean="0"/>
              <a:t>туда класть?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38278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-767082" y="-106818"/>
            <a:ext cx="14894562" cy="752869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28" name="Picture 4" descr="Вид Сверху На Деревянный Текстурированный Стол С Лицензионные фото и  стоковые изображения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6083" y="3682669"/>
            <a:ext cx="2644774" cy="1764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Инструкция по сборке стола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7679" y="2627044"/>
            <a:ext cx="3566161" cy="3127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8" descr="Кухонные стол «Комфорт» купить в Москве в официальном магазине «Экомебель»:  цена, фото"/>
          <p:cNvSpPr>
            <a:spLocks noChangeAspect="1" noChangeArrowheads="1"/>
          </p:cNvSpPr>
          <p:nvPr/>
        </p:nvSpPr>
        <p:spPr bwMode="auto">
          <a:xfrm>
            <a:off x="930803" y="579965"/>
            <a:ext cx="159492" cy="159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34" name="Picture 10" descr="Кухонные стол «Комфорт» купить в Москве в официальном магазине «Экомебель»:  цена, фото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2320" y="659711"/>
            <a:ext cx="2958464" cy="2417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8572163" y="5818782"/>
            <a:ext cx="3493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2"/>
                </a:solidFill>
              </a:rPr>
              <a:t>Как стол хранится на складе</a:t>
            </a:r>
            <a:endParaRPr lang="ru-RU" dirty="0">
              <a:solidFill>
                <a:schemeClr val="bg2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99763" y="5720278"/>
            <a:ext cx="3869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2"/>
                </a:solidFill>
              </a:rPr>
              <a:t>Как мы видим стол (вид сверху)</a:t>
            </a:r>
            <a:endParaRPr lang="ru-RU" dirty="0">
              <a:solidFill>
                <a:schemeClr val="bg2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93767" y="2926330"/>
            <a:ext cx="2852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2"/>
                </a:solidFill>
              </a:rPr>
              <a:t>Как мы думаем о столе</a:t>
            </a:r>
            <a:endParaRPr lang="ru-RU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7829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4077802" y="1705311"/>
            <a:ext cx="3557947" cy="674254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Понятие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3756895" y="5025473"/>
            <a:ext cx="1777278" cy="67425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Модель в БД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6131985" y="5025473"/>
            <a:ext cx="1777278" cy="67425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Модель в</a:t>
            </a:r>
            <a:r>
              <a:rPr lang="en-US" dirty="0" smtClean="0"/>
              <a:t> UI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3386708" y="3281680"/>
            <a:ext cx="4706192" cy="2641600"/>
          </a:xfrm>
          <a:prstGeom prst="rect">
            <a:avLst/>
          </a:prstGeom>
          <a:noFill/>
          <a:ln>
            <a:solidFill>
              <a:schemeClr val="accent2"/>
            </a:solidFill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/>
        </p:nvSpPr>
        <p:spPr>
          <a:xfrm>
            <a:off x="3625270" y="1541971"/>
            <a:ext cx="4463013" cy="1034286"/>
          </a:xfrm>
          <a:prstGeom prst="rect">
            <a:avLst/>
          </a:prstGeom>
          <a:noFill/>
          <a:ln>
            <a:solidFill>
              <a:schemeClr val="accent2"/>
            </a:solidFill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TextBox 14"/>
          <p:cNvSpPr txBox="1"/>
          <p:nvPr/>
        </p:nvSpPr>
        <p:spPr>
          <a:xfrm>
            <a:off x="8327894" y="1756535"/>
            <a:ext cx="37433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Реальный мир</a:t>
            </a:r>
          </a:p>
          <a:p>
            <a:r>
              <a:rPr lang="ru-RU" dirty="0" smtClean="0"/>
              <a:t>(либо мир в голове аналитика)</a:t>
            </a:r>
            <a:endParaRPr lang="ru-RU" dirty="0"/>
          </a:p>
        </p:txBody>
      </p:sp>
      <p:sp>
        <p:nvSpPr>
          <p:cNvPr id="23" name="Прямоугольник 22"/>
          <p:cNvSpPr/>
          <p:nvPr/>
        </p:nvSpPr>
        <p:spPr>
          <a:xfrm>
            <a:off x="3382092" y="3277063"/>
            <a:ext cx="4706192" cy="2641600"/>
          </a:xfrm>
          <a:prstGeom prst="rect">
            <a:avLst/>
          </a:prstGeom>
          <a:noFill/>
          <a:ln>
            <a:solidFill>
              <a:schemeClr val="accent2"/>
            </a:solidFill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TextBox 27"/>
          <p:cNvSpPr txBox="1"/>
          <p:nvPr/>
        </p:nvSpPr>
        <p:spPr>
          <a:xfrm>
            <a:off x="8315096" y="4511136"/>
            <a:ext cx="1494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Программа</a:t>
            </a:r>
            <a:endParaRPr lang="ru-RU" dirty="0"/>
          </a:p>
        </p:txBody>
      </p:sp>
      <p:grpSp>
        <p:nvGrpSpPr>
          <p:cNvPr id="5" name="Группа 4"/>
          <p:cNvGrpSpPr/>
          <p:nvPr/>
        </p:nvGrpSpPr>
        <p:grpSpPr>
          <a:xfrm>
            <a:off x="7968188" y="5308185"/>
            <a:ext cx="3854218" cy="369332"/>
            <a:chOff x="7333672" y="5989514"/>
            <a:chExt cx="3854218" cy="369332"/>
          </a:xfrm>
        </p:grpSpPr>
        <p:sp>
          <p:nvSpPr>
            <p:cNvPr id="29" name="TextBox 28"/>
            <p:cNvSpPr txBox="1"/>
            <p:nvPr/>
          </p:nvSpPr>
          <p:spPr>
            <a:xfrm>
              <a:off x="7872559" y="5989514"/>
              <a:ext cx="3315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 smtClean="0"/>
                <a:t>Модель приближенная к </a:t>
              </a:r>
              <a:r>
                <a:rPr lang="en-US" dirty="0" smtClean="0"/>
                <a:t>UI</a:t>
              </a:r>
              <a:endParaRPr lang="ru-RU" dirty="0"/>
            </a:p>
          </p:txBody>
        </p:sp>
        <p:cxnSp>
          <p:nvCxnSpPr>
            <p:cNvPr id="30" name="Прямая со стрелкой 29"/>
            <p:cNvCxnSpPr/>
            <p:nvPr/>
          </p:nvCxnSpPr>
          <p:spPr>
            <a:xfrm flipH="1">
              <a:off x="7333672" y="6108606"/>
              <a:ext cx="53888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Группа 35"/>
          <p:cNvGrpSpPr/>
          <p:nvPr/>
        </p:nvGrpSpPr>
        <p:grpSpPr>
          <a:xfrm>
            <a:off x="0" y="5177934"/>
            <a:ext cx="3756895" cy="369332"/>
            <a:chOff x="385665" y="5858654"/>
            <a:chExt cx="2775328" cy="369332"/>
          </a:xfrm>
        </p:grpSpPr>
        <p:sp>
          <p:nvSpPr>
            <p:cNvPr id="31" name="TextBox 30"/>
            <p:cNvSpPr txBox="1"/>
            <p:nvPr/>
          </p:nvSpPr>
          <p:spPr>
            <a:xfrm>
              <a:off x="385665" y="5858654"/>
              <a:ext cx="25901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 smtClean="0"/>
                <a:t>Модель приближенная к БД</a:t>
              </a:r>
              <a:endParaRPr lang="ru-RU" dirty="0"/>
            </a:p>
          </p:txBody>
        </p:sp>
        <p:cxnSp>
          <p:nvCxnSpPr>
            <p:cNvPr id="32" name="Прямая со стрелкой 31"/>
            <p:cNvCxnSpPr>
              <a:endCxn id="6" idx="1"/>
            </p:cNvCxnSpPr>
            <p:nvPr/>
          </p:nvCxnSpPr>
          <p:spPr>
            <a:xfrm>
              <a:off x="2835184" y="6043320"/>
              <a:ext cx="32580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Группа 34"/>
          <p:cNvGrpSpPr/>
          <p:nvPr/>
        </p:nvGrpSpPr>
        <p:grpSpPr>
          <a:xfrm>
            <a:off x="8032933" y="3624693"/>
            <a:ext cx="3396963" cy="646331"/>
            <a:chOff x="7181342" y="4305413"/>
            <a:chExt cx="3396963" cy="646331"/>
          </a:xfrm>
        </p:grpSpPr>
        <p:sp>
          <p:nvSpPr>
            <p:cNvPr id="33" name="TextBox 32"/>
            <p:cNvSpPr txBox="1"/>
            <p:nvPr/>
          </p:nvSpPr>
          <p:spPr>
            <a:xfrm>
              <a:off x="7562736" y="4305413"/>
              <a:ext cx="301556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 smtClean="0"/>
                <a:t>Модель приближенная к</a:t>
              </a:r>
            </a:p>
            <a:p>
              <a:r>
                <a:rPr lang="ru-RU" dirty="0" smtClean="0"/>
                <a:t>Бизнес-логике</a:t>
              </a:r>
              <a:endParaRPr lang="ru-RU" dirty="0"/>
            </a:p>
          </p:txBody>
        </p:sp>
        <p:cxnSp>
          <p:nvCxnSpPr>
            <p:cNvPr id="34" name="Прямая со стрелкой 33"/>
            <p:cNvCxnSpPr/>
            <p:nvPr/>
          </p:nvCxnSpPr>
          <p:spPr>
            <a:xfrm flipH="1">
              <a:off x="7181342" y="4553279"/>
              <a:ext cx="38139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Группа 25"/>
          <p:cNvGrpSpPr/>
          <p:nvPr/>
        </p:nvGrpSpPr>
        <p:grpSpPr>
          <a:xfrm>
            <a:off x="3744142" y="2374264"/>
            <a:ext cx="4214810" cy="2651209"/>
            <a:chOff x="3744142" y="2374264"/>
            <a:chExt cx="4214810" cy="2651209"/>
          </a:xfrm>
        </p:grpSpPr>
        <p:sp>
          <p:nvSpPr>
            <p:cNvPr id="21" name="Стрелка вниз 20"/>
            <p:cNvSpPr/>
            <p:nvPr/>
          </p:nvSpPr>
          <p:spPr>
            <a:xfrm>
              <a:off x="5694381" y="2374264"/>
              <a:ext cx="247392" cy="1128411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25" name="Группа 24"/>
            <p:cNvGrpSpPr/>
            <p:nvPr/>
          </p:nvGrpSpPr>
          <p:grpSpPr>
            <a:xfrm>
              <a:off x="3744142" y="3502675"/>
              <a:ext cx="4214810" cy="1522798"/>
              <a:chOff x="3744142" y="3502675"/>
              <a:chExt cx="4214810" cy="1522798"/>
            </a:xfrm>
          </p:grpSpPr>
          <p:sp>
            <p:nvSpPr>
              <p:cNvPr id="8" name="Стрелка вниз 7"/>
              <p:cNvSpPr/>
              <p:nvPr/>
            </p:nvSpPr>
            <p:spPr>
              <a:xfrm>
                <a:off x="4610791" y="4149465"/>
                <a:ext cx="234426" cy="876008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8" name="Прямоугольник 17"/>
              <p:cNvSpPr/>
              <p:nvPr/>
            </p:nvSpPr>
            <p:spPr>
              <a:xfrm>
                <a:off x="3744142" y="3502675"/>
                <a:ext cx="4214810" cy="674254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 smtClean="0"/>
                  <a:t>Доменная модель</a:t>
                </a:r>
                <a:endParaRPr lang="ru-RU" dirty="0"/>
              </a:p>
            </p:txBody>
          </p:sp>
          <p:sp>
            <p:nvSpPr>
              <p:cNvPr id="19" name="Стрелка вниз 18"/>
              <p:cNvSpPr/>
              <p:nvPr/>
            </p:nvSpPr>
            <p:spPr>
              <a:xfrm>
                <a:off x="6838851" y="4162516"/>
                <a:ext cx="246670" cy="862957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6149894" y="4602480"/>
                <a:ext cx="16594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dirty="0" smtClean="0"/>
                  <a:t>Конвертация</a:t>
                </a:r>
                <a:endParaRPr lang="ru-RU" dirty="0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3849398" y="4571276"/>
                <a:ext cx="16594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dirty="0" smtClean="0"/>
                  <a:t>Конвертация</a:t>
                </a:r>
                <a:endParaRPr lang="ru-RU" dirty="0"/>
              </a:p>
            </p:txBody>
          </p:sp>
          <p:sp>
            <p:nvSpPr>
              <p:cNvPr id="37" name="Стрелка вниз 36"/>
              <p:cNvSpPr/>
              <p:nvPr/>
            </p:nvSpPr>
            <p:spPr>
              <a:xfrm rot="10800000">
                <a:off x="4613097" y="4144848"/>
                <a:ext cx="234428" cy="463886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8" name="Стрелка вниз 37"/>
              <p:cNvSpPr/>
              <p:nvPr/>
            </p:nvSpPr>
            <p:spPr>
              <a:xfrm rot="10800000">
                <a:off x="6847004" y="4105545"/>
                <a:ext cx="234428" cy="463886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39" name="TextBox 38"/>
            <p:cNvSpPr txBox="1"/>
            <p:nvPr/>
          </p:nvSpPr>
          <p:spPr>
            <a:xfrm>
              <a:off x="4635200" y="2756647"/>
              <a:ext cx="24961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 smtClean="0"/>
                <a:t>Разработчик думает</a:t>
              </a:r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1775830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Группа 7"/>
          <p:cNvGrpSpPr/>
          <p:nvPr/>
        </p:nvGrpSpPr>
        <p:grpSpPr>
          <a:xfrm>
            <a:off x="379759" y="2802280"/>
            <a:ext cx="2741756" cy="2325840"/>
            <a:chOff x="440719" y="2802280"/>
            <a:chExt cx="2741756" cy="2325840"/>
          </a:xfrm>
        </p:grpSpPr>
        <p:sp>
          <p:nvSpPr>
            <p:cNvPr id="73" name="Стрелка вниз 72"/>
            <p:cNvSpPr/>
            <p:nvPr/>
          </p:nvSpPr>
          <p:spPr>
            <a:xfrm rot="5400000" flipV="1">
              <a:off x="1859748" y="4259465"/>
              <a:ext cx="258667" cy="1478643"/>
            </a:xfrm>
            <a:prstGeom prst="downArrow">
              <a:avLst>
                <a:gd name="adj1" fmla="val 44108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2" name="Стрелка вниз 71"/>
            <p:cNvSpPr/>
            <p:nvPr/>
          </p:nvSpPr>
          <p:spPr>
            <a:xfrm rot="5400000" flipV="1">
              <a:off x="2086784" y="1965256"/>
              <a:ext cx="258667" cy="1932715"/>
            </a:xfrm>
            <a:prstGeom prst="downArrow">
              <a:avLst>
                <a:gd name="adj1" fmla="val 44108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0" name="Прямоугольник 59"/>
            <p:cNvSpPr/>
            <p:nvPr/>
          </p:nvSpPr>
          <p:spPr>
            <a:xfrm>
              <a:off x="440719" y="3651625"/>
              <a:ext cx="1823444" cy="674254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Модели</a:t>
              </a:r>
              <a:endParaRPr lang="ru-RU" dirty="0"/>
            </a:p>
          </p:txBody>
        </p:sp>
        <p:sp>
          <p:nvSpPr>
            <p:cNvPr id="71" name="Стрелка вниз 70"/>
            <p:cNvSpPr/>
            <p:nvPr/>
          </p:nvSpPr>
          <p:spPr>
            <a:xfrm>
              <a:off x="1185712" y="2867939"/>
              <a:ext cx="249637" cy="764405"/>
            </a:xfrm>
            <a:prstGeom prst="downArrow">
              <a:avLst>
                <a:gd name="adj1" fmla="val 44108"/>
                <a:gd name="adj2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4" name="Стрелка вниз 73"/>
            <p:cNvSpPr/>
            <p:nvPr/>
          </p:nvSpPr>
          <p:spPr>
            <a:xfrm rot="10800000">
              <a:off x="1170720" y="4345160"/>
              <a:ext cx="221663" cy="696232"/>
            </a:xfrm>
            <a:prstGeom prst="downArrow">
              <a:avLst>
                <a:gd name="adj1" fmla="val 44108"/>
                <a:gd name="adj2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4" name="Прямоугольник 3"/>
          <p:cNvSpPr/>
          <p:nvPr/>
        </p:nvSpPr>
        <p:spPr>
          <a:xfrm>
            <a:off x="2655251" y="1516996"/>
            <a:ext cx="3793687" cy="67425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</a:t>
            </a:r>
            <a:endParaRPr lang="ru-RU" dirty="0"/>
          </a:p>
        </p:txBody>
      </p:sp>
      <p:sp>
        <p:nvSpPr>
          <p:cNvPr id="26" name="Прямоугольник 25"/>
          <p:cNvSpPr/>
          <p:nvPr/>
        </p:nvSpPr>
        <p:spPr>
          <a:xfrm>
            <a:off x="2556138" y="3476134"/>
            <a:ext cx="4008629" cy="914400"/>
          </a:xfrm>
          <a:prstGeom prst="rect">
            <a:avLst/>
          </a:prstGeom>
          <a:noFill/>
          <a:ln>
            <a:solidFill>
              <a:schemeClr val="accent2"/>
            </a:solidFill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6" name="Группа 5"/>
          <p:cNvGrpSpPr/>
          <p:nvPr/>
        </p:nvGrpSpPr>
        <p:grpSpPr>
          <a:xfrm>
            <a:off x="6561840" y="4837508"/>
            <a:ext cx="5338220" cy="646331"/>
            <a:chOff x="6561840" y="4837508"/>
            <a:chExt cx="5338220" cy="646331"/>
          </a:xfrm>
        </p:grpSpPr>
        <p:cxnSp>
          <p:nvCxnSpPr>
            <p:cNvPr id="33" name="Прямая со стрелкой 32"/>
            <p:cNvCxnSpPr/>
            <p:nvPr/>
          </p:nvCxnSpPr>
          <p:spPr>
            <a:xfrm flipH="1" flipV="1">
              <a:off x="6561840" y="4978400"/>
              <a:ext cx="743200" cy="97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7384080" y="4837508"/>
              <a:ext cx="451598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 smtClean="0"/>
                <a:t>Отдельный проект</a:t>
              </a:r>
              <a:r>
                <a:rPr lang="en-US" dirty="0" smtClean="0"/>
                <a:t> </a:t>
              </a:r>
              <a:r>
                <a:rPr lang="ru-RU" dirty="0" smtClean="0"/>
                <a:t>для «публикации»</a:t>
              </a:r>
            </a:p>
            <a:p>
              <a:r>
                <a:rPr lang="ru-RU" dirty="0" err="1" smtClean="0"/>
                <a:t>репозиториев</a:t>
              </a:r>
              <a:endParaRPr lang="ru-RU" dirty="0"/>
            </a:p>
          </p:txBody>
        </p:sp>
      </p:grpSp>
      <p:grpSp>
        <p:nvGrpSpPr>
          <p:cNvPr id="7" name="Группа 6"/>
          <p:cNvGrpSpPr/>
          <p:nvPr/>
        </p:nvGrpSpPr>
        <p:grpSpPr>
          <a:xfrm>
            <a:off x="6527619" y="2746327"/>
            <a:ext cx="5338220" cy="646331"/>
            <a:chOff x="6527619" y="2746327"/>
            <a:chExt cx="5338220" cy="646331"/>
          </a:xfrm>
        </p:grpSpPr>
        <p:cxnSp>
          <p:nvCxnSpPr>
            <p:cNvPr id="38" name="Прямая со стрелкой 37"/>
            <p:cNvCxnSpPr/>
            <p:nvPr/>
          </p:nvCxnSpPr>
          <p:spPr>
            <a:xfrm flipH="1" flipV="1">
              <a:off x="6527619" y="2887219"/>
              <a:ext cx="743200" cy="97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7349859" y="2746327"/>
              <a:ext cx="451598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 smtClean="0"/>
                <a:t>Отдельный проект для «публикации»</a:t>
              </a:r>
            </a:p>
            <a:p>
              <a:r>
                <a:rPr lang="ru-RU" dirty="0" smtClean="0"/>
                <a:t>сервисов</a:t>
              </a:r>
              <a:endParaRPr lang="ru-RU" dirty="0"/>
            </a:p>
          </p:txBody>
        </p:sp>
      </p:grpSp>
      <p:grpSp>
        <p:nvGrpSpPr>
          <p:cNvPr id="5" name="Группа 4"/>
          <p:cNvGrpSpPr/>
          <p:nvPr/>
        </p:nvGrpSpPr>
        <p:grpSpPr>
          <a:xfrm>
            <a:off x="6695626" y="5966491"/>
            <a:ext cx="5170213" cy="923330"/>
            <a:chOff x="6695626" y="5966491"/>
            <a:chExt cx="5170213" cy="923330"/>
          </a:xfrm>
        </p:grpSpPr>
        <p:cxnSp>
          <p:nvCxnSpPr>
            <p:cNvPr id="54" name="Прямая со стрелкой 53"/>
            <p:cNvCxnSpPr/>
            <p:nvPr/>
          </p:nvCxnSpPr>
          <p:spPr>
            <a:xfrm flipH="1" flipV="1">
              <a:off x="6695626" y="6107383"/>
              <a:ext cx="743200" cy="97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7517866" y="5966491"/>
              <a:ext cx="434797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 smtClean="0"/>
                <a:t>Проекты </a:t>
              </a:r>
              <a:r>
                <a:rPr lang="en-US" dirty="0" smtClean="0"/>
                <a:t>DAL</a:t>
              </a:r>
              <a:r>
                <a:rPr lang="ru-RU" dirty="0" smtClean="0"/>
                <a:t> </a:t>
              </a:r>
              <a:r>
                <a:rPr lang="en-US" dirty="0" smtClean="0"/>
                <a:t>(</a:t>
              </a:r>
              <a:r>
                <a:rPr lang="ru-RU" dirty="0" smtClean="0"/>
                <a:t>с конвертацией табличных моделей в</a:t>
              </a:r>
            </a:p>
            <a:p>
              <a:r>
                <a:rPr lang="ru-RU" dirty="0"/>
                <a:t>д</a:t>
              </a:r>
              <a:r>
                <a:rPr lang="ru-RU" dirty="0" smtClean="0"/>
                <a:t>оменные</a:t>
              </a:r>
              <a:r>
                <a:rPr lang="en-US" dirty="0" smtClean="0"/>
                <a:t>)</a:t>
              </a:r>
              <a:endParaRPr lang="ru-RU" dirty="0"/>
            </a:p>
          </p:txBody>
        </p:sp>
      </p:grpSp>
      <p:cxnSp>
        <p:nvCxnSpPr>
          <p:cNvPr id="56" name="Прямая со стрелкой 55"/>
          <p:cNvCxnSpPr/>
          <p:nvPr/>
        </p:nvCxnSpPr>
        <p:spPr>
          <a:xfrm flipH="1" flipV="1">
            <a:off x="6667853" y="3896191"/>
            <a:ext cx="743200" cy="9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7490093" y="3755299"/>
            <a:ext cx="4591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Проекты  </a:t>
            </a:r>
            <a:r>
              <a:rPr lang="en-US" dirty="0" smtClean="0"/>
              <a:t>BL</a:t>
            </a:r>
            <a:r>
              <a:rPr lang="ru-RU" dirty="0" smtClean="0"/>
              <a:t>, работают с доменными моделями</a:t>
            </a:r>
            <a:endParaRPr lang="ru-RU" dirty="0"/>
          </a:p>
        </p:txBody>
      </p:sp>
      <p:sp>
        <p:nvSpPr>
          <p:cNvPr id="34" name="Стрелка вниз 33"/>
          <p:cNvSpPr/>
          <p:nvPr/>
        </p:nvSpPr>
        <p:spPr>
          <a:xfrm>
            <a:off x="4396442" y="4390534"/>
            <a:ext cx="258667" cy="30007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2" name="Группа 1"/>
          <p:cNvGrpSpPr/>
          <p:nvPr/>
        </p:nvGrpSpPr>
        <p:grpSpPr>
          <a:xfrm>
            <a:off x="2655251" y="4685047"/>
            <a:ext cx="3736109" cy="957145"/>
            <a:chOff x="2655251" y="4685047"/>
            <a:chExt cx="3736109" cy="957145"/>
          </a:xfrm>
        </p:grpSpPr>
        <p:sp>
          <p:nvSpPr>
            <p:cNvPr id="20" name="Прямоугольник 19"/>
            <p:cNvSpPr/>
            <p:nvPr/>
          </p:nvSpPr>
          <p:spPr>
            <a:xfrm>
              <a:off x="2655251" y="4685047"/>
              <a:ext cx="3736109" cy="674254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Интерфейсы </a:t>
              </a:r>
              <a:r>
                <a:rPr lang="ru-RU" dirty="0" err="1" smtClean="0"/>
                <a:t>репозиториев</a:t>
              </a:r>
              <a:endParaRPr lang="ru-RU" dirty="0"/>
            </a:p>
          </p:txBody>
        </p:sp>
        <p:sp>
          <p:nvSpPr>
            <p:cNvPr id="36" name="Стрелка вниз 35"/>
            <p:cNvSpPr/>
            <p:nvPr/>
          </p:nvSpPr>
          <p:spPr>
            <a:xfrm rot="10800000">
              <a:off x="4393969" y="5342115"/>
              <a:ext cx="258667" cy="30007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3" name="Группа 2"/>
          <p:cNvGrpSpPr/>
          <p:nvPr/>
        </p:nvGrpSpPr>
        <p:grpSpPr>
          <a:xfrm>
            <a:off x="2670030" y="2202916"/>
            <a:ext cx="3736109" cy="1294819"/>
            <a:chOff x="2670030" y="2202916"/>
            <a:chExt cx="3736109" cy="1294819"/>
          </a:xfrm>
        </p:grpSpPr>
        <p:sp>
          <p:nvSpPr>
            <p:cNvPr id="31" name="Прямоугольник 30"/>
            <p:cNvSpPr/>
            <p:nvPr/>
          </p:nvSpPr>
          <p:spPr>
            <a:xfrm>
              <a:off x="2670030" y="2508648"/>
              <a:ext cx="3736109" cy="674254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Интерфейсы сервисов</a:t>
              </a:r>
              <a:endParaRPr lang="ru-RU" dirty="0"/>
            </a:p>
          </p:txBody>
        </p:sp>
        <p:sp>
          <p:nvSpPr>
            <p:cNvPr id="35" name="Стрелка вниз 34"/>
            <p:cNvSpPr/>
            <p:nvPr/>
          </p:nvSpPr>
          <p:spPr>
            <a:xfrm>
              <a:off x="4393970" y="2202916"/>
              <a:ext cx="258667" cy="30007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2" name="Стрелка вниз 41"/>
            <p:cNvSpPr/>
            <p:nvPr/>
          </p:nvSpPr>
          <p:spPr>
            <a:xfrm rot="10800000">
              <a:off x="4401386" y="3197658"/>
              <a:ext cx="258667" cy="30007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59" name="Прямоугольник 58"/>
          <p:cNvSpPr/>
          <p:nvPr/>
        </p:nvSpPr>
        <p:spPr>
          <a:xfrm>
            <a:off x="2693046" y="5782875"/>
            <a:ext cx="826012" cy="680973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DAL</a:t>
            </a:r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62" name="Прямоугольник 61"/>
          <p:cNvSpPr/>
          <p:nvPr/>
        </p:nvSpPr>
        <p:spPr>
          <a:xfrm>
            <a:off x="3660827" y="5795471"/>
            <a:ext cx="826012" cy="680973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DAL2</a:t>
            </a:r>
            <a:endParaRPr lang="ru-RU" dirty="0"/>
          </a:p>
        </p:txBody>
      </p:sp>
      <p:sp>
        <p:nvSpPr>
          <p:cNvPr id="63" name="Прямоугольник 62"/>
          <p:cNvSpPr/>
          <p:nvPr/>
        </p:nvSpPr>
        <p:spPr>
          <a:xfrm>
            <a:off x="4631071" y="5795471"/>
            <a:ext cx="826012" cy="680973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DAL3</a:t>
            </a:r>
            <a:endParaRPr lang="ru-RU" dirty="0"/>
          </a:p>
        </p:txBody>
      </p:sp>
      <p:sp>
        <p:nvSpPr>
          <p:cNvPr id="64" name="Прямоугольник 63"/>
          <p:cNvSpPr/>
          <p:nvPr/>
        </p:nvSpPr>
        <p:spPr>
          <a:xfrm>
            <a:off x="5593108" y="5795471"/>
            <a:ext cx="826012" cy="680973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DAL4</a:t>
            </a:r>
            <a:endParaRPr lang="ru-RU" dirty="0"/>
          </a:p>
        </p:txBody>
      </p:sp>
      <p:sp>
        <p:nvSpPr>
          <p:cNvPr id="66" name="Прямоугольник 65"/>
          <p:cNvSpPr/>
          <p:nvPr/>
        </p:nvSpPr>
        <p:spPr>
          <a:xfrm>
            <a:off x="2682603" y="3605330"/>
            <a:ext cx="826012" cy="680973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BL</a:t>
            </a:r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67" name="Прямоугольник 66"/>
          <p:cNvSpPr/>
          <p:nvPr/>
        </p:nvSpPr>
        <p:spPr>
          <a:xfrm>
            <a:off x="3645765" y="3608689"/>
            <a:ext cx="826012" cy="680973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BL</a:t>
            </a:r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68" name="Прямоугольник 67"/>
          <p:cNvSpPr/>
          <p:nvPr/>
        </p:nvSpPr>
        <p:spPr>
          <a:xfrm>
            <a:off x="4597412" y="3612049"/>
            <a:ext cx="826012" cy="680973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BL</a:t>
            </a:r>
            <a:r>
              <a:rPr lang="ru-RU" dirty="0"/>
              <a:t>3</a:t>
            </a:r>
          </a:p>
        </p:txBody>
      </p:sp>
      <p:sp>
        <p:nvSpPr>
          <p:cNvPr id="69" name="Прямоугольник 68"/>
          <p:cNvSpPr/>
          <p:nvPr/>
        </p:nvSpPr>
        <p:spPr>
          <a:xfrm>
            <a:off x="5580127" y="3608688"/>
            <a:ext cx="826012" cy="680973"/>
          </a:xfrm>
          <a:prstGeom prst="rect">
            <a:avLst/>
          </a:prstGeom>
          <a:gradFill>
            <a:gsLst>
              <a:gs pos="100000">
                <a:srgbClr val="00B0F0"/>
              </a:gs>
              <a:gs pos="99000">
                <a:schemeClr val="accent5"/>
              </a:gs>
            </a:gsLst>
            <a:lin ang="5400000" scaled="1"/>
          </a:gra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BL</a:t>
            </a:r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21" name="Прямоугольник 20"/>
          <p:cNvSpPr/>
          <p:nvPr/>
        </p:nvSpPr>
        <p:spPr>
          <a:xfrm>
            <a:off x="2518990" y="5656711"/>
            <a:ext cx="4042850" cy="914400"/>
          </a:xfrm>
          <a:prstGeom prst="rect">
            <a:avLst/>
          </a:prstGeom>
          <a:noFill/>
          <a:ln>
            <a:solidFill>
              <a:schemeClr val="accent2"/>
            </a:solidFill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5" name="Группа 14"/>
          <p:cNvGrpSpPr/>
          <p:nvPr/>
        </p:nvGrpSpPr>
        <p:grpSpPr>
          <a:xfrm>
            <a:off x="542585" y="4340863"/>
            <a:ext cx="1612572" cy="1931921"/>
            <a:chOff x="542585" y="4340863"/>
            <a:chExt cx="1612572" cy="1931921"/>
          </a:xfrm>
        </p:grpSpPr>
        <p:cxnSp>
          <p:nvCxnSpPr>
            <p:cNvPr id="75" name="Прямая со стрелкой 74"/>
            <p:cNvCxnSpPr/>
            <p:nvPr/>
          </p:nvCxnSpPr>
          <p:spPr>
            <a:xfrm flipV="1">
              <a:off x="817414" y="4340863"/>
              <a:ext cx="5258" cy="124916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Box 75"/>
            <p:cNvSpPr txBox="1"/>
            <p:nvPr/>
          </p:nvSpPr>
          <p:spPr>
            <a:xfrm>
              <a:off x="542585" y="5601712"/>
              <a:ext cx="1612572" cy="6710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 smtClean="0"/>
                <a:t>Доменные модели</a:t>
              </a:r>
              <a:endParaRPr lang="ru-RU" dirty="0"/>
            </a:p>
          </p:txBody>
        </p:sp>
      </p:grpSp>
      <p:cxnSp>
        <p:nvCxnSpPr>
          <p:cNvPr id="43" name="Прямая со стрелкой 42"/>
          <p:cNvCxnSpPr/>
          <p:nvPr/>
        </p:nvCxnSpPr>
        <p:spPr>
          <a:xfrm flipH="1" flipV="1">
            <a:off x="6616586" y="1840552"/>
            <a:ext cx="743200" cy="9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7438826" y="1699660"/>
            <a:ext cx="3776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UI </a:t>
            </a:r>
            <a:r>
              <a:rPr lang="ru-RU" dirty="0" smtClean="0"/>
              <a:t>(с конвертацией доменных моделей в модели </a:t>
            </a:r>
            <a:r>
              <a:rPr lang="en-US" dirty="0" smtClean="0"/>
              <a:t>UI</a:t>
            </a:r>
            <a:r>
              <a:rPr lang="ru-RU" dirty="0" smtClean="0"/>
              <a:t>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23557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ДЕМОНСТРАЦИЯ</a:t>
            </a:r>
            <a:endParaRPr lang="ru-RU" dirty="0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1141413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 smtClean="0"/>
              <a:t>Проект </a:t>
            </a:r>
            <a:r>
              <a:rPr lang="en-US" dirty="0" err="1" smtClean="0"/>
              <a:t>CFT.JobProfile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0078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7852478"/>
              </p:ext>
            </p:extLst>
          </p:nvPr>
        </p:nvGraphicFramePr>
        <p:xfrm>
          <a:off x="1087120" y="2214880"/>
          <a:ext cx="9765607" cy="360644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44841">
                  <a:extLst>
                    <a:ext uri="{9D8B030D-6E8A-4147-A177-3AD203B41FA5}">
                      <a16:colId xmlns:a16="http://schemas.microsoft.com/office/drawing/2014/main" val="3154257103"/>
                    </a:ext>
                  </a:extLst>
                </a:gridCol>
                <a:gridCol w="5020766">
                  <a:extLst>
                    <a:ext uri="{9D8B030D-6E8A-4147-A177-3AD203B41FA5}">
                      <a16:colId xmlns:a16="http://schemas.microsoft.com/office/drawing/2014/main" val="2943226314"/>
                    </a:ext>
                  </a:extLst>
                </a:gridCol>
              </a:tblGrid>
              <a:tr h="497482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Минусы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Плюсы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6417391"/>
                  </a:ext>
                </a:extLst>
              </a:tr>
              <a:tr h="2039502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ru-RU" dirty="0" smtClean="0"/>
                    </a:p>
                    <a:p>
                      <a:pPr marL="0" indent="0">
                        <a:buFontTx/>
                        <a:buNone/>
                      </a:pPr>
                      <a:r>
                        <a:rPr lang="ru-RU" dirty="0" smtClean="0"/>
                        <a:t>Дополнительные модели</a:t>
                      </a:r>
                      <a:endParaRPr lang="en-US" dirty="0" smtClean="0"/>
                    </a:p>
                    <a:p>
                      <a:pPr>
                        <a:buFontTx/>
                        <a:buNone/>
                      </a:pPr>
                      <a:endParaRPr lang="ru-RU" dirty="0" smtClean="0"/>
                    </a:p>
                    <a:p>
                      <a:pPr>
                        <a:buFontTx/>
                        <a:buNone/>
                      </a:pPr>
                      <a:r>
                        <a:rPr lang="ru-RU" dirty="0" smtClean="0"/>
                        <a:t>Дополнительные конвертации</a:t>
                      </a:r>
                    </a:p>
                    <a:p>
                      <a:pPr>
                        <a:buFontTx/>
                        <a:buNone/>
                      </a:pPr>
                      <a:endParaRPr lang="ru-RU" dirty="0" smtClean="0"/>
                    </a:p>
                    <a:p>
                      <a:pPr>
                        <a:buFontTx/>
                        <a:buNone/>
                      </a:pPr>
                      <a:r>
                        <a:rPr lang="ru-RU" dirty="0" smtClean="0"/>
                        <a:t>Дополнительные проекты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endParaRPr lang="en-US" dirty="0" smtClean="0"/>
                    </a:p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ru-RU" dirty="0" smtClean="0"/>
                    </a:p>
                    <a:p>
                      <a:pPr>
                        <a:buFontTx/>
                        <a:buNone/>
                      </a:pPr>
                      <a:r>
                        <a:rPr lang="ru-RU" dirty="0" smtClean="0"/>
                        <a:t>Инкапсуляция</a:t>
                      </a:r>
                    </a:p>
                    <a:p>
                      <a:pPr>
                        <a:buFontTx/>
                        <a:buNone/>
                      </a:pPr>
                      <a:endParaRPr lang="ru-RU" dirty="0" smtClean="0"/>
                    </a:p>
                    <a:p>
                      <a:pPr>
                        <a:buFontTx/>
                        <a:buNone/>
                      </a:pPr>
                      <a:r>
                        <a:rPr lang="ru-RU" dirty="0" smtClean="0"/>
                        <a:t>Централизация</a:t>
                      </a:r>
                    </a:p>
                    <a:p>
                      <a:pPr>
                        <a:buFontTx/>
                        <a:buNone/>
                      </a:pPr>
                      <a:endParaRPr lang="ru-RU" dirty="0" smtClean="0"/>
                    </a:p>
                    <a:p>
                      <a:pPr>
                        <a:buFontTx/>
                        <a:buNone/>
                      </a:pPr>
                      <a:r>
                        <a:rPr lang="ru-RU" dirty="0" smtClean="0"/>
                        <a:t>Используем те модели, которыми мы мыслим</a:t>
                      </a:r>
                    </a:p>
                    <a:p>
                      <a:pPr>
                        <a:buFontTx/>
                        <a:buNone/>
                      </a:pPr>
                      <a:endParaRPr lang="ru-RU" dirty="0" smtClean="0"/>
                    </a:p>
                    <a:p>
                      <a:pPr>
                        <a:buFontTx/>
                        <a:buNone/>
                      </a:pPr>
                      <a:r>
                        <a:rPr lang="ru-RU" dirty="0" smtClean="0"/>
                        <a:t>Юнит тесты, </a:t>
                      </a:r>
                      <a:r>
                        <a:rPr lang="en-US" dirty="0" smtClean="0"/>
                        <a:t>TDD</a:t>
                      </a:r>
                    </a:p>
                    <a:p>
                      <a:pPr>
                        <a:buFontTx/>
                        <a:buNone/>
                      </a:pPr>
                      <a:endParaRPr lang="ru-RU" dirty="0" smtClean="0"/>
                    </a:p>
                    <a:p>
                      <a:pPr>
                        <a:buFontTx/>
                        <a:buNone/>
                      </a:pPr>
                      <a:r>
                        <a:rPr lang="ru-RU" dirty="0" smtClean="0"/>
                        <a:t>Модульность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3499436"/>
                  </a:ext>
                </a:extLst>
              </a:tr>
            </a:tbl>
          </a:graphicData>
        </a:graphic>
      </p:graphicFrame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ru-RU" dirty="0" smtClean="0"/>
              <a:t>ПЛЮСЫ И М</a:t>
            </a:r>
            <a:r>
              <a:rPr lang="ru-RU" dirty="0"/>
              <a:t>И</a:t>
            </a:r>
            <a:r>
              <a:rPr lang="ru-RU" dirty="0" smtClean="0"/>
              <a:t>НУСЫ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71491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692400" y="2353919"/>
            <a:ext cx="3736109" cy="67425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Пользовательский интерфейс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692400" y="3513999"/>
            <a:ext cx="3736109" cy="67425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Бизнес-логика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2692400" y="4671317"/>
            <a:ext cx="3736109" cy="67425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Доступ к данным</a:t>
            </a:r>
            <a:endParaRPr lang="ru-RU" dirty="0"/>
          </a:p>
        </p:txBody>
      </p:sp>
      <p:sp>
        <p:nvSpPr>
          <p:cNvPr id="10" name="Стрелка вниз 9"/>
          <p:cNvSpPr/>
          <p:nvPr/>
        </p:nvSpPr>
        <p:spPr>
          <a:xfrm>
            <a:off x="4385379" y="3028173"/>
            <a:ext cx="253723" cy="4830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Стрелка вниз 15"/>
          <p:cNvSpPr/>
          <p:nvPr/>
        </p:nvSpPr>
        <p:spPr>
          <a:xfrm>
            <a:off x="4376828" y="4201690"/>
            <a:ext cx="253723" cy="4830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/>
          <p:cNvSpPr/>
          <p:nvPr/>
        </p:nvSpPr>
        <p:spPr>
          <a:xfrm>
            <a:off x="2692400" y="2360638"/>
            <a:ext cx="3736109" cy="67425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Пользовательский интерфейс</a:t>
            </a:r>
            <a:endParaRPr lang="ru-RU" dirty="0"/>
          </a:p>
        </p:txBody>
      </p:sp>
      <p:grpSp>
        <p:nvGrpSpPr>
          <p:cNvPr id="2" name="Группа 1"/>
          <p:cNvGrpSpPr/>
          <p:nvPr/>
        </p:nvGrpSpPr>
        <p:grpSpPr>
          <a:xfrm>
            <a:off x="2683164" y="2364839"/>
            <a:ext cx="7140134" cy="2980732"/>
            <a:chOff x="2683164" y="2364839"/>
            <a:chExt cx="7140134" cy="2980732"/>
          </a:xfrm>
        </p:grpSpPr>
        <p:sp>
          <p:nvSpPr>
            <p:cNvPr id="7" name="Правая фигурная скобка 6"/>
            <p:cNvSpPr/>
            <p:nvPr/>
          </p:nvSpPr>
          <p:spPr>
            <a:xfrm>
              <a:off x="6622474" y="2419927"/>
              <a:ext cx="497840" cy="2925644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120314" y="3735797"/>
              <a:ext cx="27029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 smtClean="0"/>
                <a:t>Проекты </a:t>
              </a:r>
              <a:r>
                <a:rPr lang="en-US" dirty="0" smtClean="0"/>
                <a:t>Visual Studio</a:t>
              </a:r>
              <a:endParaRPr lang="ru-RU" dirty="0"/>
            </a:p>
          </p:txBody>
        </p:sp>
        <p:sp>
          <p:nvSpPr>
            <p:cNvPr id="18" name="Прямоугольник 17"/>
            <p:cNvSpPr/>
            <p:nvPr/>
          </p:nvSpPr>
          <p:spPr>
            <a:xfrm>
              <a:off x="2683164" y="2364839"/>
              <a:ext cx="3736109" cy="674254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Проект </a:t>
              </a:r>
              <a:r>
                <a:rPr lang="en-US" dirty="0" smtClean="0"/>
                <a:t>Web</a:t>
              </a:r>
              <a:endParaRPr lang="ru-RU" dirty="0"/>
            </a:p>
          </p:txBody>
        </p:sp>
        <p:sp>
          <p:nvSpPr>
            <p:cNvPr id="19" name="Прямоугольник 18"/>
            <p:cNvSpPr/>
            <p:nvPr/>
          </p:nvSpPr>
          <p:spPr>
            <a:xfrm>
              <a:off x="2692400" y="3513999"/>
              <a:ext cx="3736109" cy="674254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Проект </a:t>
              </a:r>
              <a:r>
                <a:rPr lang="en-US" dirty="0" smtClean="0"/>
                <a:t>BL</a:t>
              </a:r>
              <a:endParaRPr lang="ru-RU" dirty="0"/>
            </a:p>
          </p:txBody>
        </p:sp>
        <p:sp>
          <p:nvSpPr>
            <p:cNvPr id="20" name="Прямоугольник 19"/>
            <p:cNvSpPr/>
            <p:nvPr/>
          </p:nvSpPr>
          <p:spPr>
            <a:xfrm>
              <a:off x="2692399" y="4667360"/>
              <a:ext cx="3736109" cy="674254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Проект</a:t>
              </a:r>
              <a:r>
                <a:rPr lang="en-US" dirty="0" smtClean="0"/>
                <a:t> DAL</a:t>
              </a:r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3395579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ИТОГ</a:t>
            </a:r>
            <a:endParaRPr lang="ru-RU" dirty="0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n-US" dirty="0" smtClean="0"/>
              <a:t> </a:t>
            </a:r>
            <a:r>
              <a:rPr lang="ru-RU" dirty="0" smtClean="0"/>
              <a:t>Слои трехслойной рекомендуется разделить на несколько проектов, которые публикуют свои интерфейсы в «ядре»</a:t>
            </a:r>
          </a:p>
          <a:p>
            <a:pPr>
              <a:buFontTx/>
              <a:buChar char="-"/>
            </a:pPr>
            <a:r>
              <a:rPr lang="en-US" dirty="0" smtClean="0"/>
              <a:t> </a:t>
            </a:r>
            <a:r>
              <a:rPr lang="ru-RU" dirty="0" smtClean="0"/>
              <a:t>Проекты не подключаю друг друга напрямую, вместо этого подключают это ядро с интерфейсами</a:t>
            </a:r>
          </a:p>
          <a:p>
            <a:pPr>
              <a:buFontTx/>
              <a:buChar char="-"/>
            </a:pPr>
            <a:r>
              <a:rPr lang="ru-RU" dirty="0"/>
              <a:t> </a:t>
            </a:r>
            <a:r>
              <a:rPr lang="ru-RU" dirty="0" smtClean="0"/>
              <a:t>В качестве моделей ядра рекомендуется использовать доменные мо</a:t>
            </a:r>
            <a:r>
              <a:rPr lang="ru-RU" dirty="0"/>
              <a:t>д</a:t>
            </a:r>
            <a:r>
              <a:rPr lang="ru-RU" dirty="0" smtClean="0"/>
              <a:t>ели </a:t>
            </a:r>
            <a:r>
              <a:rPr lang="en-US" dirty="0" smtClean="0"/>
              <a:t>DDD</a:t>
            </a:r>
            <a:endParaRPr lang="ru-RU" dirty="0" smtClean="0"/>
          </a:p>
          <a:p>
            <a:pPr>
              <a:buFontTx/>
              <a:buChar char="-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25945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ТЕМЫ НА ПОДУМАТЬ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Доменные события</a:t>
            </a:r>
          </a:p>
          <a:p>
            <a:r>
              <a:rPr lang="ru-RU" dirty="0"/>
              <a:t>Доменные сущности и </a:t>
            </a:r>
            <a:r>
              <a:rPr lang="ru-RU" dirty="0" smtClean="0"/>
              <a:t>агрегаты</a:t>
            </a:r>
          </a:p>
          <a:p>
            <a:r>
              <a:rPr lang="en-US" dirty="0" smtClean="0"/>
              <a:t>Use Case</a:t>
            </a:r>
          </a:p>
        </p:txBody>
      </p:sp>
    </p:spTree>
    <p:extLst>
      <p:ext uri="{BB962C8B-B14F-4D97-AF65-F5344CB8AC3E}">
        <p14:creationId xmlns:p14="http://schemas.microsoft.com/office/powerpoint/2010/main" val="1862605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СПАСИБО!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02931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692401" y="3513999"/>
            <a:ext cx="831276" cy="67425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BL1</a:t>
            </a:r>
            <a:endParaRPr lang="ru-RU" dirty="0"/>
          </a:p>
        </p:txBody>
      </p:sp>
      <p:grpSp>
        <p:nvGrpSpPr>
          <p:cNvPr id="2" name="Группа 1"/>
          <p:cNvGrpSpPr/>
          <p:nvPr/>
        </p:nvGrpSpPr>
        <p:grpSpPr>
          <a:xfrm>
            <a:off x="6622474" y="2419927"/>
            <a:ext cx="2921902" cy="2925644"/>
            <a:chOff x="6622474" y="2419927"/>
            <a:chExt cx="2921902" cy="2925644"/>
          </a:xfrm>
        </p:grpSpPr>
        <p:sp>
          <p:nvSpPr>
            <p:cNvPr id="7" name="Правая фигурная скобка 6"/>
            <p:cNvSpPr/>
            <p:nvPr/>
          </p:nvSpPr>
          <p:spPr>
            <a:xfrm>
              <a:off x="6622474" y="2419927"/>
              <a:ext cx="497840" cy="2925644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120314" y="3735797"/>
              <a:ext cx="24240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 smtClean="0"/>
                <a:t>Папки </a:t>
              </a:r>
              <a:r>
                <a:rPr lang="en-US" dirty="0" smtClean="0"/>
                <a:t>Visual Studio</a:t>
              </a:r>
              <a:endParaRPr lang="ru-RU" dirty="0"/>
            </a:p>
          </p:txBody>
        </p:sp>
      </p:grpSp>
      <p:grpSp>
        <p:nvGrpSpPr>
          <p:cNvPr id="19" name="Группа 18"/>
          <p:cNvGrpSpPr/>
          <p:nvPr/>
        </p:nvGrpSpPr>
        <p:grpSpPr>
          <a:xfrm>
            <a:off x="2692401" y="4671317"/>
            <a:ext cx="3731493" cy="701128"/>
            <a:chOff x="2692401" y="4671317"/>
            <a:chExt cx="3731493" cy="701128"/>
          </a:xfrm>
        </p:grpSpPr>
        <p:sp>
          <p:nvSpPr>
            <p:cNvPr id="6" name="Прямоугольник 5"/>
            <p:cNvSpPr/>
            <p:nvPr/>
          </p:nvSpPr>
          <p:spPr>
            <a:xfrm>
              <a:off x="2692401" y="4671317"/>
              <a:ext cx="831276" cy="674254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DAL1</a:t>
              </a:r>
              <a:endParaRPr lang="ru-RU" dirty="0"/>
            </a:p>
          </p:txBody>
        </p:sp>
        <p:sp>
          <p:nvSpPr>
            <p:cNvPr id="15" name="Прямоугольник 14"/>
            <p:cNvSpPr/>
            <p:nvPr/>
          </p:nvSpPr>
          <p:spPr>
            <a:xfrm>
              <a:off x="3657604" y="4688955"/>
              <a:ext cx="835891" cy="674254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DAL2</a:t>
              </a:r>
              <a:endParaRPr lang="ru-RU" dirty="0"/>
            </a:p>
          </p:txBody>
        </p:sp>
        <p:sp>
          <p:nvSpPr>
            <p:cNvPr id="21" name="Прямоугольник 20"/>
            <p:cNvSpPr/>
            <p:nvPr/>
          </p:nvSpPr>
          <p:spPr>
            <a:xfrm>
              <a:off x="4632041" y="4698191"/>
              <a:ext cx="835891" cy="674254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DAL3</a:t>
              </a:r>
              <a:endParaRPr lang="ru-RU" dirty="0"/>
            </a:p>
          </p:txBody>
        </p:sp>
        <p:sp>
          <p:nvSpPr>
            <p:cNvPr id="22" name="Прямоугольник 21"/>
            <p:cNvSpPr/>
            <p:nvPr/>
          </p:nvSpPr>
          <p:spPr>
            <a:xfrm>
              <a:off x="5588003" y="4698191"/>
              <a:ext cx="835891" cy="674254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DAL4</a:t>
              </a:r>
              <a:endParaRPr lang="ru-RU" dirty="0"/>
            </a:p>
          </p:txBody>
        </p:sp>
      </p:grpSp>
      <p:sp>
        <p:nvSpPr>
          <p:cNvPr id="23" name="Прямоугольник 22"/>
          <p:cNvSpPr/>
          <p:nvPr/>
        </p:nvSpPr>
        <p:spPr>
          <a:xfrm>
            <a:off x="3657604" y="3520717"/>
            <a:ext cx="831276" cy="67425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BL2</a:t>
            </a:r>
            <a:endParaRPr lang="ru-RU" dirty="0"/>
          </a:p>
        </p:txBody>
      </p:sp>
      <p:sp>
        <p:nvSpPr>
          <p:cNvPr id="24" name="Прямоугольник 23"/>
          <p:cNvSpPr/>
          <p:nvPr/>
        </p:nvSpPr>
        <p:spPr>
          <a:xfrm>
            <a:off x="4618598" y="3515977"/>
            <a:ext cx="831276" cy="67425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BL3</a:t>
            </a:r>
            <a:endParaRPr lang="ru-RU" dirty="0"/>
          </a:p>
        </p:txBody>
      </p:sp>
      <p:sp>
        <p:nvSpPr>
          <p:cNvPr id="25" name="Прямоугольник 24"/>
          <p:cNvSpPr/>
          <p:nvPr/>
        </p:nvSpPr>
        <p:spPr>
          <a:xfrm>
            <a:off x="5583801" y="3509258"/>
            <a:ext cx="831276" cy="67425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BL4</a:t>
            </a:r>
            <a:endParaRPr lang="ru-RU" dirty="0"/>
          </a:p>
        </p:txBody>
      </p:sp>
      <p:grpSp>
        <p:nvGrpSpPr>
          <p:cNvPr id="10" name="Группа 9"/>
          <p:cNvGrpSpPr/>
          <p:nvPr/>
        </p:nvGrpSpPr>
        <p:grpSpPr>
          <a:xfrm>
            <a:off x="2553322" y="2245222"/>
            <a:ext cx="3999877" cy="905086"/>
            <a:chOff x="2553322" y="2245222"/>
            <a:chExt cx="3999877" cy="905086"/>
          </a:xfrm>
        </p:grpSpPr>
        <p:sp>
          <p:nvSpPr>
            <p:cNvPr id="17" name="Прямоугольник 16"/>
            <p:cNvSpPr/>
            <p:nvPr/>
          </p:nvSpPr>
          <p:spPr>
            <a:xfrm>
              <a:off x="2692400" y="2360638"/>
              <a:ext cx="3736109" cy="674254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Web</a:t>
              </a:r>
              <a:endParaRPr lang="ru-RU" dirty="0"/>
            </a:p>
          </p:txBody>
        </p:sp>
        <p:sp>
          <p:nvSpPr>
            <p:cNvPr id="28" name="Прямоугольник 27"/>
            <p:cNvSpPr/>
            <p:nvPr/>
          </p:nvSpPr>
          <p:spPr>
            <a:xfrm>
              <a:off x="2553322" y="2245222"/>
              <a:ext cx="3999877" cy="905086"/>
            </a:xfrm>
            <a:prstGeom prst="rect">
              <a:avLst/>
            </a:prstGeom>
            <a:noFill/>
            <a:ln>
              <a:solidFill>
                <a:schemeClr val="accent2"/>
              </a:solidFill>
              <a:prstDash val="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6" name="Прямоугольник 25"/>
          <p:cNvSpPr/>
          <p:nvPr/>
        </p:nvSpPr>
        <p:spPr>
          <a:xfrm>
            <a:off x="2560515" y="3407279"/>
            <a:ext cx="3999877" cy="905086"/>
          </a:xfrm>
          <a:prstGeom prst="rect">
            <a:avLst/>
          </a:prstGeom>
          <a:noFill/>
          <a:ln>
            <a:solidFill>
              <a:schemeClr val="accent2"/>
            </a:solidFill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Прямоугольник 26"/>
          <p:cNvSpPr/>
          <p:nvPr/>
        </p:nvSpPr>
        <p:spPr>
          <a:xfrm>
            <a:off x="2581668" y="4573539"/>
            <a:ext cx="3999877" cy="905086"/>
          </a:xfrm>
          <a:prstGeom prst="rect">
            <a:avLst/>
          </a:prstGeom>
          <a:noFill/>
          <a:ln>
            <a:solidFill>
              <a:schemeClr val="accent2"/>
            </a:solidFill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0673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Критерии разбиения	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Слой </a:t>
            </a:r>
            <a:r>
              <a:rPr lang="en-US" dirty="0" smtClean="0"/>
              <a:t>DAL: 1 </a:t>
            </a:r>
            <a:r>
              <a:rPr lang="ru-RU" dirty="0" smtClean="0"/>
              <a:t>проект = 1 источник данных. </a:t>
            </a:r>
          </a:p>
          <a:p>
            <a:r>
              <a:rPr lang="ru-RU" dirty="0" smtClean="0"/>
              <a:t>Проекты </a:t>
            </a:r>
            <a:r>
              <a:rPr lang="en-US" dirty="0" smtClean="0"/>
              <a:t>DAL </a:t>
            </a:r>
            <a:r>
              <a:rPr lang="ru-RU" dirty="0" smtClean="0"/>
              <a:t>можно группировать по типу источников</a:t>
            </a:r>
          </a:p>
          <a:p>
            <a:r>
              <a:rPr lang="ru-RU" dirty="0" smtClean="0"/>
              <a:t>Слой </a:t>
            </a:r>
            <a:r>
              <a:rPr lang="en-US" dirty="0" smtClean="0"/>
              <a:t>BL</a:t>
            </a:r>
            <a:r>
              <a:rPr lang="ru-RU" dirty="0" smtClean="0"/>
              <a:t>: 1 проект = 1 логический модуль либо контекст </a:t>
            </a:r>
            <a:r>
              <a:rPr lang="en-US" dirty="0" smtClean="0"/>
              <a:t>DDD</a:t>
            </a:r>
            <a:r>
              <a:rPr lang="ru-RU" dirty="0" smtClean="0"/>
              <a:t> (выделяем понятия</a:t>
            </a:r>
            <a:r>
              <a:rPr lang="en-US" dirty="0" smtClean="0"/>
              <a:t>/</a:t>
            </a:r>
            <a:r>
              <a:rPr lang="ru-RU" dirty="0" smtClean="0"/>
              <a:t>термины вместе с кодом, который с ним работает, в отдельный модуль)</a:t>
            </a:r>
          </a:p>
        </p:txBody>
      </p:sp>
    </p:spTree>
    <p:extLst>
      <p:ext uri="{BB962C8B-B14F-4D97-AF65-F5344CB8AC3E}">
        <p14:creationId xmlns:p14="http://schemas.microsoft.com/office/powerpoint/2010/main" val="3352733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ДЕМОНСТРАЦИЯ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Проект </a:t>
            </a:r>
            <a:r>
              <a:rPr lang="en-US" dirty="0" err="1" smtClean="0"/>
              <a:t>CFT.JobProfile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87206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692401" y="3513999"/>
            <a:ext cx="831276" cy="67425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BL1</a:t>
            </a:r>
            <a:endParaRPr lang="ru-RU" dirty="0"/>
          </a:p>
        </p:txBody>
      </p:sp>
      <p:grpSp>
        <p:nvGrpSpPr>
          <p:cNvPr id="2" name="Группа 1"/>
          <p:cNvGrpSpPr/>
          <p:nvPr/>
        </p:nvGrpSpPr>
        <p:grpSpPr>
          <a:xfrm>
            <a:off x="6622474" y="2419927"/>
            <a:ext cx="2921902" cy="2925644"/>
            <a:chOff x="6622474" y="2419927"/>
            <a:chExt cx="2921902" cy="2925644"/>
          </a:xfrm>
        </p:grpSpPr>
        <p:sp>
          <p:nvSpPr>
            <p:cNvPr id="7" name="Правая фигурная скобка 6"/>
            <p:cNvSpPr/>
            <p:nvPr/>
          </p:nvSpPr>
          <p:spPr>
            <a:xfrm>
              <a:off x="6622474" y="2419927"/>
              <a:ext cx="497840" cy="2925644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120314" y="3735797"/>
              <a:ext cx="24240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 smtClean="0"/>
                <a:t>Папки </a:t>
              </a:r>
              <a:r>
                <a:rPr lang="en-US" dirty="0" smtClean="0"/>
                <a:t>Visual Studio</a:t>
              </a:r>
              <a:endParaRPr lang="ru-RU" dirty="0"/>
            </a:p>
          </p:txBody>
        </p:sp>
      </p:grpSp>
      <p:grpSp>
        <p:nvGrpSpPr>
          <p:cNvPr id="19" name="Группа 18"/>
          <p:cNvGrpSpPr/>
          <p:nvPr/>
        </p:nvGrpSpPr>
        <p:grpSpPr>
          <a:xfrm>
            <a:off x="2692401" y="4671317"/>
            <a:ext cx="3731493" cy="701128"/>
            <a:chOff x="2692401" y="4671317"/>
            <a:chExt cx="3731493" cy="701128"/>
          </a:xfrm>
        </p:grpSpPr>
        <p:sp>
          <p:nvSpPr>
            <p:cNvPr id="6" name="Прямоугольник 5"/>
            <p:cNvSpPr/>
            <p:nvPr/>
          </p:nvSpPr>
          <p:spPr>
            <a:xfrm>
              <a:off x="2692401" y="4671317"/>
              <a:ext cx="831276" cy="674254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DAL1</a:t>
              </a:r>
              <a:endParaRPr lang="ru-RU" dirty="0"/>
            </a:p>
          </p:txBody>
        </p:sp>
        <p:sp>
          <p:nvSpPr>
            <p:cNvPr id="15" name="Прямоугольник 14"/>
            <p:cNvSpPr/>
            <p:nvPr/>
          </p:nvSpPr>
          <p:spPr>
            <a:xfrm>
              <a:off x="3657604" y="4688955"/>
              <a:ext cx="835891" cy="674254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DAL2</a:t>
              </a:r>
              <a:endParaRPr lang="ru-RU" dirty="0"/>
            </a:p>
          </p:txBody>
        </p:sp>
        <p:sp>
          <p:nvSpPr>
            <p:cNvPr id="21" name="Прямоугольник 20"/>
            <p:cNvSpPr/>
            <p:nvPr/>
          </p:nvSpPr>
          <p:spPr>
            <a:xfrm>
              <a:off x="4632041" y="4698191"/>
              <a:ext cx="835891" cy="674254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DAL3</a:t>
              </a:r>
              <a:endParaRPr lang="ru-RU" dirty="0"/>
            </a:p>
          </p:txBody>
        </p:sp>
        <p:sp>
          <p:nvSpPr>
            <p:cNvPr id="22" name="Прямоугольник 21"/>
            <p:cNvSpPr/>
            <p:nvPr/>
          </p:nvSpPr>
          <p:spPr>
            <a:xfrm>
              <a:off x="5588003" y="4698191"/>
              <a:ext cx="835891" cy="674254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DAL4</a:t>
              </a:r>
              <a:endParaRPr lang="ru-RU" dirty="0"/>
            </a:p>
          </p:txBody>
        </p:sp>
      </p:grpSp>
      <p:sp>
        <p:nvSpPr>
          <p:cNvPr id="23" name="Прямоугольник 22"/>
          <p:cNvSpPr/>
          <p:nvPr/>
        </p:nvSpPr>
        <p:spPr>
          <a:xfrm>
            <a:off x="3657604" y="3520717"/>
            <a:ext cx="831276" cy="67425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BL2</a:t>
            </a:r>
            <a:endParaRPr lang="ru-RU" dirty="0"/>
          </a:p>
        </p:txBody>
      </p:sp>
      <p:sp>
        <p:nvSpPr>
          <p:cNvPr id="24" name="Прямоугольник 23"/>
          <p:cNvSpPr/>
          <p:nvPr/>
        </p:nvSpPr>
        <p:spPr>
          <a:xfrm>
            <a:off x="4618598" y="3515977"/>
            <a:ext cx="831276" cy="67425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BL3</a:t>
            </a:r>
            <a:endParaRPr lang="ru-RU" dirty="0"/>
          </a:p>
        </p:txBody>
      </p:sp>
      <p:sp>
        <p:nvSpPr>
          <p:cNvPr id="25" name="Прямоугольник 24"/>
          <p:cNvSpPr/>
          <p:nvPr/>
        </p:nvSpPr>
        <p:spPr>
          <a:xfrm>
            <a:off x="5583801" y="3509258"/>
            <a:ext cx="831276" cy="67425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BL4</a:t>
            </a:r>
            <a:endParaRPr lang="ru-RU" dirty="0"/>
          </a:p>
        </p:txBody>
      </p:sp>
      <p:grpSp>
        <p:nvGrpSpPr>
          <p:cNvPr id="10" name="Группа 9"/>
          <p:cNvGrpSpPr/>
          <p:nvPr/>
        </p:nvGrpSpPr>
        <p:grpSpPr>
          <a:xfrm>
            <a:off x="2553322" y="2245222"/>
            <a:ext cx="3999877" cy="905086"/>
            <a:chOff x="2553322" y="2245222"/>
            <a:chExt cx="3999877" cy="905086"/>
          </a:xfrm>
        </p:grpSpPr>
        <p:sp>
          <p:nvSpPr>
            <p:cNvPr id="17" name="Прямоугольник 16"/>
            <p:cNvSpPr/>
            <p:nvPr/>
          </p:nvSpPr>
          <p:spPr>
            <a:xfrm>
              <a:off x="2692400" y="2360638"/>
              <a:ext cx="3736109" cy="674254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Web</a:t>
              </a:r>
              <a:endParaRPr lang="ru-RU" dirty="0"/>
            </a:p>
          </p:txBody>
        </p:sp>
        <p:sp>
          <p:nvSpPr>
            <p:cNvPr id="28" name="Прямоугольник 27"/>
            <p:cNvSpPr/>
            <p:nvPr/>
          </p:nvSpPr>
          <p:spPr>
            <a:xfrm>
              <a:off x="2553322" y="2245222"/>
              <a:ext cx="3999877" cy="905086"/>
            </a:xfrm>
            <a:prstGeom prst="rect">
              <a:avLst/>
            </a:prstGeom>
            <a:noFill/>
            <a:ln>
              <a:solidFill>
                <a:schemeClr val="accent2"/>
              </a:solidFill>
              <a:prstDash val="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6" name="Прямоугольник 25"/>
          <p:cNvSpPr/>
          <p:nvPr/>
        </p:nvSpPr>
        <p:spPr>
          <a:xfrm>
            <a:off x="2560515" y="3407279"/>
            <a:ext cx="3999877" cy="905086"/>
          </a:xfrm>
          <a:prstGeom prst="rect">
            <a:avLst/>
          </a:prstGeom>
          <a:noFill/>
          <a:ln>
            <a:solidFill>
              <a:schemeClr val="accent2"/>
            </a:solidFill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6" name="Группа 15"/>
          <p:cNvGrpSpPr/>
          <p:nvPr/>
        </p:nvGrpSpPr>
        <p:grpSpPr>
          <a:xfrm>
            <a:off x="2697665" y="3509258"/>
            <a:ext cx="3723536" cy="687692"/>
            <a:chOff x="2697665" y="3509258"/>
            <a:chExt cx="3723536" cy="687692"/>
          </a:xfrm>
        </p:grpSpPr>
        <p:sp>
          <p:nvSpPr>
            <p:cNvPr id="30" name="Прямоугольник 29"/>
            <p:cNvSpPr/>
            <p:nvPr/>
          </p:nvSpPr>
          <p:spPr>
            <a:xfrm>
              <a:off x="2697665" y="3509258"/>
              <a:ext cx="826012" cy="680973"/>
            </a:xfrm>
            <a:prstGeom prst="rect">
              <a:avLst/>
            </a:prstGeom>
            <a:gradFill>
              <a:gsLst>
                <a:gs pos="47000">
                  <a:srgbClr val="00B0F0"/>
                </a:gs>
                <a:gs pos="52000">
                  <a:schemeClr val="accent5"/>
                </a:gs>
              </a:gsLst>
              <a:lin ang="5400000" scaled="1"/>
            </a:gra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BL</a:t>
              </a:r>
              <a:r>
                <a:rPr lang="ru-RU" dirty="0" smtClean="0"/>
                <a:t>1</a:t>
              </a:r>
              <a:endParaRPr lang="ru-RU" dirty="0"/>
            </a:p>
          </p:txBody>
        </p:sp>
        <p:sp>
          <p:nvSpPr>
            <p:cNvPr id="31" name="Прямоугольник 30"/>
            <p:cNvSpPr/>
            <p:nvPr/>
          </p:nvSpPr>
          <p:spPr>
            <a:xfrm>
              <a:off x="3660827" y="3512617"/>
              <a:ext cx="826012" cy="680973"/>
            </a:xfrm>
            <a:prstGeom prst="rect">
              <a:avLst/>
            </a:prstGeom>
            <a:gradFill>
              <a:gsLst>
                <a:gs pos="47000">
                  <a:srgbClr val="00B0F0"/>
                </a:gs>
                <a:gs pos="52000">
                  <a:schemeClr val="accent5"/>
                </a:gs>
              </a:gsLst>
              <a:lin ang="5400000" scaled="1"/>
            </a:gra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BL</a:t>
              </a:r>
              <a:r>
                <a:rPr lang="ru-RU" dirty="0" smtClean="0"/>
                <a:t>2</a:t>
              </a:r>
              <a:endParaRPr lang="ru-RU" dirty="0"/>
            </a:p>
          </p:txBody>
        </p:sp>
        <p:sp>
          <p:nvSpPr>
            <p:cNvPr id="32" name="Прямоугольник 31"/>
            <p:cNvSpPr/>
            <p:nvPr/>
          </p:nvSpPr>
          <p:spPr>
            <a:xfrm>
              <a:off x="4612474" y="3515977"/>
              <a:ext cx="826012" cy="680973"/>
            </a:xfrm>
            <a:prstGeom prst="rect">
              <a:avLst/>
            </a:prstGeom>
            <a:gradFill>
              <a:gsLst>
                <a:gs pos="47000">
                  <a:srgbClr val="00B0F0"/>
                </a:gs>
                <a:gs pos="52000">
                  <a:schemeClr val="accent5"/>
                </a:gs>
              </a:gsLst>
              <a:lin ang="5400000" scaled="1"/>
            </a:gra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BL</a:t>
              </a:r>
              <a:r>
                <a:rPr lang="ru-RU" dirty="0"/>
                <a:t>3</a:t>
              </a:r>
            </a:p>
          </p:txBody>
        </p:sp>
        <p:sp>
          <p:nvSpPr>
            <p:cNvPr id="33" name="Прямоугольник 32"/>
            <p:cNvSpPr/>
            <p:nvPr/>
          </p:nvSpPr>
          <p:spPr>
            <a:xfrm>
              <a:off x="5595189" y="3512616"/>
              <a:ext cx="826012" cy="680973"/>
            </a:xfrm>
            <a:prstGeom prst="rect">
              <a:avLst/>
            </a:prstGeom>
            <a:gradFill>
              <a:gsLst>
                <a:gs pos="47000">
                  <a:srgbClr val="00B0F0"/>
                </a:gs>
                <a:gs pos="52000">
                  <a:schemeClr val="accent5"/>
                </a:gs>
              </a:gsLst>
              <a:lin ang="5400000" scaled="1"/>
            </a:gra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BL</a:t>
              </a:r>
              <a:r>
                <a:rPr lang="ru-RU" dirty="0" smtClean="0"/>
                <a:t>4</a:t>
              </a:r>
              <a:endParaRPr lang="ru-RU" dirty="0"/>
            </a:p>
          </p:txBody>
        </p:sp>
      </p:grpSp>
      <p:sp>
        <p:nvSpPr>
          <p:cNvPr id="27" name="Прямоугольник 26"/>
          <p:cNvSpPr/>
          <p:nvPr/>
        </p:nvSpPr>
        <p:spPr>
          <a:xfrm>
            <a:off x="2581668" y="4573539"/>
            <a:ext cx="3999877" cy="905086"/>
          </a:xfrm>
          <a:prstGeom prst="rect">
            <a:avLst/>
          </a:prstGeom>
          <a:noFill/>
          <a:ln>
            <a:solidFill>
              <a:schemeClr val="accent2"/>
            </a:solidFill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8" name="Группа 17"/>
          <p:cNvGrpSpPr/>
          <p:nvPr/>
        </p:nvGrpSpPr>
        <p:grpSpPr>
          <a:xfrm>
            <a:off x="2701630" y="4685595"/>
            <a:ext cx="3726074" cy="693569"/>
            <a:chOff x="2693046" y="4685595"/>
            <a:chExt cx="3726074" cy="693569"/>
          </a:xfrm>
        </p:grpSpPr>
        <p:sp>
          <p:nvSpPr>
            <p:cNvPr id="34" name="Прямоугольник 33"/>
            <p:cNvSpPr/>
            <p:nvPr/>
          </p:nvSpPr>
          <p:spPr>
            <a:xfrm>
              <a:off x="2693046" y="4685595"/>
              <a:ext cx="826012" cy="680973"/>
            </a:xfrm>
            <a:prstGeom prst="rect">
              <a:avLst/>
            </a:prstGeom>
            <a:gradFill>
              <a:gsLst>
                <a:gs pos="47000">
                  <a:srgbClr val="00B0F0"/>
                </a:gs>
                <a:gs pos="52000">
                  <a:schemeClr val="accent5"/>
                </a:gs>
              </a:gsLst>
              <a:lin ang="5400000" scaled="1"/>
            </a:gra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DAL</a:t>
              </a:r>
              <a:r>
                <a:rPr lang="ru-RU" dirty="0" smtClean="0"/>
                <a:t>1</a:t>
              </a:r>
              <a:endParaRPr lang="ru-RU" dirty="0"/>
            </a:p>
          </p:txBody>
        </p:sp>
        <p:sp>
          <p:nvSpPr>
            <p:cNvPr id="35" name="Прямоугольник 34"/>
            <p:cNvSpPr/>
            <p:nvPr/>
          </p:nvSpPr>
          <p:spPr>
            <a:xfrm>
              <a:off x="3660827" y="4698191"/>
              <a:ext cx="826012" cy="680973"/>
            </a:xfrm>
            <a:prstGeom prst="rect">
              <a:avLst/>
            </a:prstGeom>
            <a:gradFill>
              <a:gsLst>
                <a:gs pos="47000">
                  <a:srgbClr val="00B0F0"/>
                </a:gs>
                <a:gs pos="52000">
                  <a:schemeClr val="accent5"/>
                </a:gs>
              </a:gsLst>
              <a:lin ang="5400000" scaled="1"/>
            </a:gra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DAL2</a:t>
              </a:r>
              <a:endParaRPr lang="ru-RU" dirty="0"/>
            </a:p>
          </p:txBody>
        </p:sp>
        <p:sp>
          <p:nvSpPr>
            <p:cNvPr id="36" name="Прямоугольник 35"/>
            <p:cNvSpPr/>
            <p:nvPr/>
          </p:nvSpPr>
          <p:spPr>
            <a:xfrm>
              <a:off x="4631071" y="4698191"/>
              <a:ext cx="826012" cy="680973"/>
            </a:xfrm>
            <a:prstGeom prst="rect">
              <a:avLst/>
            </a:prstGeom>
            <a:gradFill>
              <a:gsLst>
                <a:gs pos="47000">
                  <a:srgbClr val="00B0F0"/>
                </a:gs>
                <a:gs pos="52000">
                  <a:schemeClr val="accent5"/>
                </a:gs>
              </a:gsLst>
              <a:lin ang="5400000" scaled="1"/>
            </a:gra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DAL3</a:t>
              </a:r>
              <a:endParaRPr lang="ru-RU" dirty="0"/>
            </a:p>
          </p:txBody>
        </p:sp>
        <p:sp>
          <p:nvSpPr>
            <p:cNvPr id="37" name="Прямоугольник 36"/>
            <p:cNvSpPr/>
            <p:nvPr/>
          </p:nvSpPr>
          <p:spPr>
            <a:xfrm>
              <a:off x="5593108" y="4698191"/>
              <a:ext cx="826012" cy="680973"/>
            </a:xfrm>
            <a:prstGeom prst="rect">
              <a:avLst/>
            </a:prstGeom>
            <a:gradFill>
              <a:gsLst>
                <a:gs pos="47000">
                  <a:srgbClr val="00B0F0"/>
                </a:gs>
                <a:gs pos="52000">
                  <a:schemeClr val="accent5"/>
                </a:gs>
              </a:gsLst>
              <a:lin ang="5400000" scaled="1"/>
            </a:gra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DAL4</a:t>
              </a:r>
              <a:endParaRPr lang="ru-RU" dirty="0"/>
            </a:p>
          </p:txBody>
        </p:sp>
      </p:grpSp>
      <p:grpSp>
        <p:nvGrpSpPr>
          <p:cNvPr id="38" name="Группа 37"/>
          <p:cNvGrpSpPr/>
          <p:nvPr/>
        </p:nvGrpSpPr>
        <p:grpSpPr>
          <a:xfrm>
            <a:off x="6415077" y="3720753"/>
            <a:ext cx="2977450" cy="1248659"/>
            <a:chOff x="6423890" y="3698240"/>
            <a:chExt cx="2977450" cy="1248659"/>
          </a:xfrm>
        </p:grpSpPr>
        <p:sp>
          <p:nvSpPr>
            <p:cNvPr id="39" name="TextBox 38"/>
            <p:cNvSpPr txBox="1"/>
            <p:nvPr/>
          </p:nvSpPr>
          <p:spPr>
            <a:xfrm>
              <a:off x="7020560" y="4300568"/>
              <a:ext cx="238078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 smtClean="0">
                  <a:solidFill>
                    <a:srgbClr val="00B0F0"/>
                  </a:solidFill>
                </a:rPr>
                <a:t>«Внешние» классы,</a:t>
              </a:r>
            </a:p>
            <a:p>
              <a:r>
                <a:rPr lang="ru-RU" dirty="0" smtClean="0">
                  <a:solidFill>
                    <a:srgbClr val="00B0F0"/>
                  </a:solidFill>
                </a:rPr>
                <a:t>торчат наружу</a:t>
              </a:r>
              <a:endParaRPr lang="ru-RU" dirty="0">
                <a:solidFill>
                  <a:srgbClr val="00B0F0"/>
                </a:solidFill>
              </a:endParaRPr>
            </a:p>
          </p:txBody>
        </p:sp>
        <p:cxnSp>
          <p:nvCxnSpPr>
            <p:cNvPr id="40" name="Прямая со стрелкой 39"/>
            <p:cNvCxnSpPr/>
            <p:nvPr/>
          </p:nvCxnSpPr>
          <p:spPr>
            <a:xfrm flipH="1" flipV="1">
              <a:off x="6423890" y="3698240"/>
              <a:ext cx="596670" cy="626284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Прямая со стрелкой 40"/>
            <p:cNvCxnSpPr>
              <a:stCxn id="39" idx="1"/>
            </p:cNvCxnSpPr>
            <p:nvPr/>
          </p:nvCxnSpPr>
          <p:spPr>
            <a:xfrm flipH="1">
              <a:off x="6423890" y="4623734"/>
              <a:ext cx="596670" cy="292522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Группа 41"/>
          <p:cNvGrpSpPr/>
          <p:nvPr/>
        </p:nvGrpSpPr>
        <p:grpSpPr>
          <a:xfrm>
            <a:off x="-37953" y="3785428"/>
            <a:ext cx="2725734" cy="1414645"/>
            <a:chOff x="-37953" y="3785428"/>
            <a:chExt cx="2725734" cy="1414645"/>
          </a:xfrm>
        </p:grpSpPr>
        <p:cxnSp>
          <p:nvCxnSpPr>
            <p:cNvPr id="43" name="Прямая со стрелкой 42"/>
            <p:cNvCxnSpPr/>
            <p:nvPr/>
          </p:nvCxnSpPr>
          <p:spPr>
            <a:xfrm>
              <a:off x="1808480" y="4324524"/>
              <a:ext cx="866169" cy="875549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-37953" y="3785428"/>
              <a:ext cx="271260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 smtClean="0">
                  <a:solidFill>
                    <a:schemeClr val="accent5"/>
                  </a:solidFill>
                </a:rPr>
                <a:t>«Внутренние» классы,</a:t>
              </a:r>
            </a:p>
            <a:p>
              <a:r>
                <a:rPr lang="ru-RU" dirty="0" smtClean="0">
                  <a:solidFill>
                    <a:schemeClr val="accent5"/>
                  </a:solidFill>
                </a:rPr>
                <a:t>кишки проекта</a:t>
              </a:r>
              <a:endParaRPr lang="ru-RU" dirty="0">
                <a:solidFill>
                  <a:schemeClr val="accent5"/>
                </a:solidFill>
              </a:endParaRPr>
            </a:p>
          </p:txBody>
        </p:sp>
        <p:cxnSp>
          <p:nvCxnSpPr>
            <p:cNvPr id="45" name="Прямая со стрелкой 44"/>
            <p:cNvCxnSpPr/>
            <p:nvPr/>
          </p:nvCxnSpPr>
          <p:spPr>
            <a:xfrm flipV="1">
              <a:off x="1867946" y="4082473"/>
              <a:ext cx="819835" cy="123333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45"/>
          <p:cNvSpPr txBox="1"/>
          <p:nvPr/>
        </p:nvSpPr>
        <p:spPr>
          <a:xfrm>
            <a:off x="1604793" y="6045131"/>
            <a:ext cx="6426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«внутренние» классы доступны снаружи потому что…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02978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/>
        </p:nvSpPr>
        <p:spPr>
          <a:xfrm>
            <a:off x="1209964" y="3057237"/>
            <a:ext cx="4747491" cy="3214254"/>
          </a:xfrm>
          <a:prstGeom prst="rect">
            <a:avLst/>
          </a:prstGeom>
          <a:noFill/>
          <a:ln>
            <a:solidFill>
              <a:schemeClr val="accent2"/>
            </a:solidFill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1209964" y="1360516"/>
            <a:ext cx="4812146" cy="762000"/>
          </a:xfrm>
          <a:prstGeom prst="rect">
            <a:avLst/>
          </a:prstGeom>
          <a:noFill/>
          <a:ln>
            <a:solidFill>
              <a:schemeClr val="accent2"/>
            </a:solidFill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1293691" y="3179876"/>
            <a:ext cx="2513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Проект (модуль) №</a:t>
            </a:r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21" name="TextBox 20"/>
          <p:cNvSpPr txBox="1"/>
          <p:nvPr/>
        </p:nvSpPr>
        <p:spPr>
          <a:xfrm>
            <a:off x="1256145" y="1468055"/>
            <a:ext cx="2513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Проект (модуль) №</a:t>
            </a:r>
            <a:r>
              <a:rPr lang="en-US" dirty="0" smtClean="0"/>
              <a:t>1</a:t>
            </a:r>
            <a:endParaRPr lang="ru-RU" dirty="0"/>
          </a:p>
        </p:txBody>
      </p:sp>
      <p:grpSp>
        <p:nvGrpSpPr>
          <p:cNvPr id="26" name="Группа 25"/>
          <p:cNvGrpSpPr/>
          <p:nvPr/>
        </p:nvGrpSpPr>
        <p:grpSpPr>
          <a:xfrm>
            <a:off x="1843376" y="3671846"/>
            <a:ext cx="3274289" cy="2348505"/>
            <a:chOff x="3275012" y="3671846"/>
            <a:chExt cx="3274289" cy="2348505"/>
          </a:xfrm>
        </p:grpSpPr>
        <p:sp>
          <p:nvSpPr>
            <p:cNvPr id="4" name="Прямоугольник 3"/>
            <p:cNvSpPr/>
            <p:nvPr/>
          </p:nvSpPr>
          <p:spPr>
            <a:xfrm>
              <a:off x="3284969" y="5346097"/>
              <a:ext cx="3264332" cy="674254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Класс </a:t>
              </a:r>
              <a:r>
                <a:rPr lang="ru-RU" dirty="0" smtClean="0"/>
                <a:t>Б (внутренности)</a:t>
              </a:r>
              <a:endParaRPr lang="ru-RU" dirty="0"/>
            </a:p>
          </p:txBody>
        </p:sp>
        <p:sp>
          <p:nvSpPr>
            <p:cNvPr id="5" name="Прямоугольник 4"/>
            <p:cNvSpPr/>
            <p:nvPr/>
          </p:nvSpPr>
          <p:spPr>
            <a:xfrm>
              <a:off x="3275012" y="3671846"/>
              <a:ext cx="3264333" cy="674254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Класс</a:t>
              </a:r>
              <a:r>
                <a:rPr lang="en-US" dirty="0" smtClean="0"/>
                <a:t> </a:t>
              </a:r>
              <a:r>
                <a:rPr lang="ru-RU" dirty="0" smtClean="0"/>
                <a:t>А (торчит наружу)</a:t>
              </a:r>
              <a:endParaRPr lang="ru-RU" dirty="0"/>
            </a:p>
          </p:txBody>
        </p:sp>
        <p:cxnSp>
          <p:nvCxnSpPr>
            <p:cNvPr id="13" name="Прямая со стрелкой 12"/>
            <p:cNvCxnSpPr>
              <a:stCxn id="5" idx="2"/>
              <a:endCxn id="4" idx="0"/>
            </p:cNvCxnSpPr>
            <p:nvPr/>
          </p:nvCxnSpPr>
          <p:spPr>
            <a:xfrm>
              <a:off x="4907179" y="4346100"/>
              <a:ext cx="9956" cy="99999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3533208" y="4639638"/>
              <a:ext cx="29642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 smtClean="0"/>
                <a:t>Внедрение зависимости</a:t>
              </a:r>
              <a:endParaRPr lang="ru-RU" dirty="0"/>
            </a:p>
          </p:txBody>
        </p:sp>
      </p:grpSp>
      <p:sp>
        <p:nvSpPr>
          <p:cNvPr id="23" name="Стрелка вниз 22"/>
          <p:cNvSpPr/>
          <p:nvPr/>
        </p:nvSpPr>
        <p:spPr>
          <a:xfrm flipH="1">
            <a:off x="3282842" y="2130925"/>
            <a:ext cx="300865" cy="9263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TextBox 24"/>
          <p:cNvSpPr txBox="1"/>
          <p:nvPr/>
        </p:nvSpPr>
        <p:spPr>
          <a:xfrm>
            <a:off x="3485499" y="2382983"/>
            <a:ext cx="3959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Ссылка на проект в </a:t>
            </a:r>
            <a:r>
              <a:rPr lang="en-US" dirty="0" smtClean="0"/>
              <a:t>Visual Studio</a:t>
            </a:r>
            <a:endParaRPr lang="ru-RU" dirty="0"/>
          </a:p>
        </p:txBody>
      </p:sp>
      <p:grpSp>
        <p:nvGrpSpPr>
          <p:cNvPr id="33" name="Группа 32"/>
          <p:cNvGrpSpPr/>
          <p:nvPr/>
        </p:nvGrpSpPr>
        <p:grpSpPr>
          <a:xfrm>
            <a:off x="5117665" y="4063787"/>
            <a:ext cx="6099532" cy="1591515"/>
            <a:chOff x="5219881" y="4091710"/>
            <a:chExt cx="6099532" cy="1591515"/>
          </a:xfrm>
        </p:grpSpPr>
        <p:cxnSp>
          <p:nvCxnSpPr>
            <p:cNvPr id="27" name="Прямая со стрелкой 26"/>
            <p:cNvCxnSpPr/>
            <p:nvPr/>
          </p:nvCxnSpPr>
          <p:spPr>
            <a:xfrm flipH="1" flipV="1">
              <a:off x="5264728" y="4091710"/>
              <a:ext cx="1475148" cy="452581"/>
            </a:xfrm>
            <a:prstGeom prst="straightConnector1">
              <a:avLst/>
            </a:prstGeom>
            <a:ln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Прямая со стрелкой 29"/>
            <p:cNvCxnSpPr/>
            <p:nvPr/>
          </p:nvCxnSpPr>
          <p:spPr>
            <a:xfrm flipH="1">
              <a:off x="5219881" y="4824304"/>
              <a:ext cx="1519995" cy="858921"/>
            </a:xfrm>
            <a:prstGeom prst="straightConnector1">
              <a:avLst/>
            </a:prstGeom>
            <a:ln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6800227" y="4544291"/>
              <a:ext cx="45191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 smtClean="0"/>
                <a:t>ВЗ требует что бы классы были </a:t>
              </a:r>
              <a:r>
                <a:rPr lang="en-US" dirty="0" smtClean="0"/>
                <a:t>public</a:t>
              </a:r>
              <a:endParaRPr lang="ru-RU" dirty="0"/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6669574" y="5041175"/>
            <a:ext cx="5538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Поэтому Класс Б </a:t>
            </a:r>
            <a:r>
              <a:rPr lang="en-US" dirty="0" smtClean="0"/>
              <a:t>public </a:t>
            </a:r>
            <a:r>
              <a:rPr lang="ru-RU" dirty="0" smtClean="0"/>
              <a:t>и доступен в модуле 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18944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/>
        </p:nvSpPr>
        <p:spPr>
          <a:xfrm>
            <a:off x="1111753" y="4257041"/>
            <a:ext cx="5060694" cy="2350658"/>
          </a:xfrm>
          <a:prstGeom prst="rect">
            <a:avLst/>
          </a:prstGeom>
          <a:noFill/>
          <a:ln>
            <a:solidFill>
              <a:schemeClr val="accent2"/>
            </a:solidFill>
            <a:prstDash val="soli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1111753" y="739859"/>
            <a:ext cx="5060694" cy="762000"/>
          </a:xfrm>
          <a:prstGeom prst="rect">
            <a:avLst/>
          </a:prstGeom>
          <a:noFill/>
          <a:ln>
            <a:solidFill>
              <a:schemeClr val="accent2"/>
            </a:solidFill>
            <a:prstDash val="soli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1150845" y="4350864"/>
            <a:ext cx="2513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Проект (модуль) №</a:t>
            </a:r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21" name="TextBox 20"/>
          <p:cNvSpPr txBox="1"/>
          <p:nvPr/>
        </p:nvSpPr>
        <p:spPr>
          <a:xfrm>
            <a:off x="1157934" y="847398"/>
            <a:ext cx="2513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Проект (модуль) №</a:t>
            </a:r>
            <a:r>
              <a:rPr lang="en-US" dirty="0" smtClean="0"/>
              <a:t>1</a:t>
            </a:r>
            <a:endParaRPr lang="ru-RU" dirty="0"/>
          </a:p>
        </p:txBody>
      </p:sp>
      <p:grpSp>
        <p:nvGrpSpPr>
          <p:cNvPr id="26" name="Группа 25"/>
          <p:cNvGrpSpPr/>
          <p:nvPr/>
        </p:nvGrpSpPr>
        <p:grpSpPr>
          <a:xfrm>
            <a:off x="1745165" y="4764124"/>
            <a:ext cx="3274289" cy="1592435"/>
            <a:chOff x="3275012" y="3671846"/>
            <a:chExt cx="3274289" cy="2348505"/>
          </a:xfrm>
        </p:grpSpPr>
        <p:sp>
          <p:nvSpPr>
            <p:cNvPr id="4" name="Прямоугольник 3"/>
            <p:cNvSpPr/>
            <p:nvPr/>
          </p:nvSpPr>
          <p:spPr>
            <a:xfrm>
              <a:off x="3284969" y="5346097"/>
              <a:ext cx="3264332" cy="674254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Класс </a:t>
              </a:r>
              <a:r>
                <a:rPr lang="ru-RU" dirty="0" smtClean="0"/>
                <a:t>Б (внутренности)</a:t>
              </a:r>
              <a:endParaRPr lang="ru-RU" dirty="0"/>
            </a:p>
          </p:txBody>
        </p:sp>
        <p:sp>
          <p:nvSpPr>
            <p:cNvPr id="5" name="Прямоугольник 4"/>
            <p:cNvSpPr/>
            <p:nvPr/>
          </p:nvSpPr>
          <p:spPr>
            <a:xfrm>
              <a:off x="3275012" y="3671846"/>
              <a:ext cx="3264333" cy="674254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Класс</a:t>
              </a:r>
              <a:r>
                <a:rPr lang="en-US" dirty="0" smtClean="0"/>
                <a:t> </a:t>
              </a:r>
              <a:r>
                <a:rPr lang="ru-RU" dirty="0" smtClean="0"/>
                <a:t>А (торчит наружу)</a:t>
              </a:r>
              <a:endParaRPr lang="ru-RU" dirty="0"/>
            </a:p>
          </p:txBody>
        </p:sp>
        <p:cxnSp>
          <p:nvCxnSpPr>
            <p:cNvPr id="13" name="Прямая со стрелкой 12"/>
            <p:cNvCxnSpPr>
              <a:stCxn id="5" idx="2"/>
              <a:endCxn id="4" idx="0"/>
            </p:cNvCxnSpPr>
            <p:nvPr/>
          </p:nvCxnSpPr>
          <p:spPr>
            <a:xfrm>
              <a:off x="4907179" y="4346100"/>
              <a:ext cx="9956" cy="99999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3533208" y="4639638"/>
              <a:ext cx="29642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 smtClean="0"/>
                <a:t>Внедрение зависимости</a:t>
              </a:r>
              <a:endParaRPr lang="ru-RU" dirty="0"/>
            </a:p>
          </p:txBody>
        </p:sp>
      </p:grpSp>
      <p:sp>
        <p:nvSpPr>
          <p:cNvPr id="23" name="Стрелка вниз 22"/>
          <p:cNvSpPr/>
          <p:nvPr/>
        </p:nvSpPr>
        <p:spPr>
          <a:xfrm flipH="1">
            <a:off x="3277249" y="1487584"/>
            <a:ext cx="243233" cy="677836"/>
          </a:xfrm>
          <a:prstGeom prst="downArrow">
            <a:avLst>
              <a:gd name="adj1" fmla="val 63508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 18"/>
          <p:cNvSpPr/>
          <p:nvPr/>
        </p:nvSpPr>
        <p:spPr>
          <a:xfrm>
            <a:off x="1656079" y="2787425"/>
            <a:ext cx="3311554" cy="45718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Интерфейс класса А</a:t>
            </a:r>
            <a:endParaRPr lang="ru-RU" dirty="0"/>
          </a:p>
        </p:txBody>
      </p:sp>
      <p:sp>
        <p:nvSpPr>
          <p:cNvPr id="20" name="Прямоугольник 19"/>
          <p:cNvSpPr/>
          <p:nvPr/>
        </p:nvSpPr>
        <p:spPr>
          <a:xfrm>
            <a:off x="1111753" y="2179920"/>
            <a:ext cx="5060694" cy="1199985"/>
          </a:xfrm>
          <a:prstGeom prst="rect">
            <a:avLst/>
          </a:prstGeom>
          <a:noFill/>
          <a:ln>
            <a:solidFill>
              <a:schemeClr val="accent2"/>
            </a:solidFill>
            <a:prstDash val="soli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1164507" y="2283307"/>
            <a:ext cx="5014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Проект с интерфейсами внешних классов</a:t>
            </a:r>
            <a:endParaRPr lang="ru-RU" dirty="0"/>
          </a:p>
        </p:txBody>
      </p:sp>
      <p:sp>
        <p:nvSpPr>
          <p:cNvPr id="31" name="Стрелка вниз 30"/>
          <p:cNvSpPr/>
          <p:nvPr/>
        </p:nvSpPr>
        <p:spPr>
          <a:xfrm rot="10800000">
            <a:off x="3254553" y="3389275"/>
            <a:ext cx="288628" cy="85839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TextBox 34"/>
          <p:cNvSpPr txBox="1"/>
          <p:nvPr/>
        </p:nvSpPr>
        <p:spPr>
          <a:xfrm>
            <a:off x="6825280" y="2692852"/>
            <a:ext cx="49071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Промежуточный проект с интерфейсами</a:t>
            </a:r>
          </a:p>
          <a:p>
            <a:r>
              <a:rPr lang="ru-RU" dirty="0" smtClean="0"/>
              <a:t>«Скрывает» Класс Б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66734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655251" y="1516996"/>
            <a:ext cx="3793687" cy="67425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</a:t>
            </a:r>
            <a:endParaRPr lang="ru-RU" dirty="0"/>
          </a:p>
        </p:txBody>
      </p:sp>
      <p:sp>
        <p:nvSpPr>
          <p:cNvPr id="26" name="Прямоугольник 25"/>
          <p:cNvSpPr/>
          <p:nvPr/>
        </p:nvSpPr>
        <p:spPr>
          <a:xfrm>
            <a:off x="2556138" y="3476134"/>
            <a:ext cx="4008629" cy="914400"/>
          </a:xfrm>
          <a:prstGeom prst="rect">
            <a:avLst/>
          </a:prstGeom>
          <a:noFill/>
          <a:ln>
            <a:solidFill>
              <a:schemeClr val="accent2"/>
            </a:solidFill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6" name="Группа 5"/>
          <p:cNvGrpSpPr/>
          <p:nvPr/>
        </p:nvGrpSpPr>
        <p:grpSpPr>
          <a:xfrm>
            <a:off x="6561840" y="4837508"/>
            <a:ext cx="5338220" cy="646331"/>
            <a:chOff x="6561840" y="4837508"/>
            <a:chExt cx="5338220" cy="646331"/>
          </a:xfrm>
        </p:grpSpPr>
        <p:cxnSp>
          <p:nvCxnSpPr>
            <p:cNvPr id="33" name="Прямая со стрелкой 32"/>
            <p:cNvCxnSpPr/>
            <p:nvPr/>
          </p:nvCxnSpPr>
          <p:spPr>
            <a:xfrm flipH="1" flipV="1">
              <a:off x="6561840" y="4978400"/>
              <a:ext cx="743200" cy="97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7384080" y="4837508"/>
              <a:ext cx="451598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 smtClean="0"/>
                <a:t>Отдельный проект</a:t>
              </a:r>
              <a:r>
                <a:rPr lang="en-US" dirty="0" smtClean="0"/>
                <a:t> </a:t>
              </a:r>
              <a:r>
                <a:rPr lang="ru-RU" dirty="0" smtClean="0"/>
                <a:t>для «публикации»</a:t>
              </a:r>
            </a:p>
            <a:p>
              <a:r>
                <a:rPr lang="ru-RU" dirty="0" err="1" smtClean="0"/>
                <a:t>репозиториев</a:t>
              </a:r>
              <a:endParaRPr lang="ru-RU" dirty="0"/>
            </a:p>
          </p:txBody>
        </p:sp>
      </p:grpSp>
      <p:grpSp>
        <p:nvGrpSpPr>
          <p:cNvPr id="7" name="Группа 6"/>
          <p:cNvGrpSpPr/>
          <p:nvPr/>
        </p:nvGrpSpPr>
        <p:grpSpPr>
          <a:xfrm>
            <a:off x="6527619" y="2746327"/>
            <a:ext cx="5338220" cy="646331"/>
            <a:chOff x="6527619" y="2746327"/>
            <a:chExt cx="5338220" cy="646331"/>
          </a:xfrm>
        </p:grpSpPr>
        <p:cxnSp>
          <p:nvCxnSpPr>
            <p:cNvPr id="38" name="Прямая со стрелкой 37"/>
            <p:cNvCxnSpPr/>
            <p:nvPr/>
          </p:nvCxnSpPr>
          <p:spPr>
            <a:xfrm flipH="1" flipV="1">
              <a:off x="6527619" y="2887219"/>
              <a:ext cx="743200" cy="97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7349859" y="2746327"/>
              <a:ext cx="451598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 smtClean="0"/>
                <a:t>Отдельный проект для «публикации»</a:t>
              </a:r>
            </a:p>
            <a:p>
              <a:r>
                <a:rPr lang="ru-RU" dirty="0" smtClean="0"/>
                <a:t>сервисов</a:t>
              </a:r>
              <a:endParaRPr lang="ru-RU" dirty="0"/>
            </a:p>
          </p:txBody>
        </p:sp>
      </p:grpSp>
      <p:grpSp>
        <p:nvGrpSpPr>
          <p:cNvPr id="5" name="Группа 4"/>
          <p:cNvGrpSpPr/>
          <p:nvPr/>
        </p:nvGrpSpPr>
        <p:grpSpPr>
          <a:xfrm>
            <a:off x="6695626" y="5966491"/>
            <a:ext cx="2524950" cy="369332"/>
            <a:chOff x="6695626" y="5966491"/>
            <a:chExt cx="2524950" cy="369332"/>
          </a:xfrm>
        </p:grpSpPr>
        <p:cxnSp>
          <p:nvCxnSpPr>
            <p:cNvPr id="54" name="Прямая со стрелкой 53"/>
            <p:cNvCxnSpPr/>
            <p:nvPr/>
          </p:nvCxnSpPr>
          <p:spPr>
            <a:xfrm flipH="1" flipV="1">
              <a:off x="6695626" y="6107383"/>
              <a:ext cx="743200" cy="97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7517866" y="5966491"/>
              <a:ext cx="17027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 smtClean="0"/>
                <a:t>Проекты </a:t>
              </a:r>
              <a:r>
                <a:rPr lang="en-US" dirty="0" smtClean="0"/>
                <a:t>DAL</a:t>
              </a:r>
              <a:endParaRPr lang="ru-RU" dirty="0"/>
            </a:p>
          </p:txBody>
        </p:sp>
      </p:grpSp>
      <p:cxnSp>
        <p:nvCxnSpPr>
          <p:cNvPr id="56" name="Прямая со стрелкой 55"/>
          <p:cNvCxnSpPr/>
          <p:nvPr/>
        </p:nvCxnSpPr>
        <p:spPr>
          <a:xfrm flipH="1" flipV="1">
            <a:off x="6667853" y="3896191"/>
            <a:ext cx="743200" cy="9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7490093" y="3755299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Проекты  </a:t>
            </a:r>
            <a:r>
              <a:rPr lang="en-US" dirty="0" smtClean="0"/>
              <a:t>BL</a:t>
            </a:r>
            <a:endParaRPr lang="ru-RU" dirty="0"/>
          </a:p>
        </p:txBody>
      </p:sp>
      <p:sp>
        <p:nvSpPr>
          <p:cNvPr id="34" name="Стрелка вниз 33"/>
          <p:cNvSpPr/>
          <p:nvPr/>
        </p:nvSpPr>
        <p:spPr>
          <a:xfrm>
            <a:off x="4396442" y="4390534"/>
            <a:ext cx="258667" cy="30007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2" name="Группа 1"/>
          <p:cNvGrpSpPr/>
          <p:nvPr/>
        </p:nvGrpSpPr>
        <p:grpSpPr>
          <a:xfrm>
            <a:off x="2655251" y="4685047"/>
            <a:ext cx="3736109" cy="957145"/>
            <a:chOff x="2655251" y="4685047"/>
            <a:chExt cx="3736109" cy="957145"/>
          </a:xfrm>
        </p:grpSpPr>
        <p:sp>
          <p:nvSpPr>
            <p:cNvPr id="20" name="Прямоугольник 19"/>
            <p:cNvSpPr/>
            <p:nvPr/>
          </p:nvSpPr>
          <p:spPr>
            <a:xfrm>
              <a:off x="2655251" y="4685047"/>
              <a:ext cx="3736109" cy="674254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Интерфейсы </a:t>
              </a:r>
              <a:r>
                <a:rPr lang="ru-RU" dirty="0" err="1" smtClean="0"/>
                <a:t>репозиториев</a:t>
              </a:r>
              <a:endParaRPr lang="ru-RU" dirty="0"/>
            </a:p>
          </p:txBody>
        </p:sp>
        <p:sp>
          <p:nvSpPr>
            <p:cNvPr id="36" name="Стрелка вниз 35"/>
            <p:cNvSpPr/>
            <p:nvPr/>
          </p:nvSpPr>
          <p:spPr>
            <a:xfrm rot="10800000">
              <a:off x="4393969" y="5342115"/>
              <a:ext cx="258667" cy="30007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3" name="Группа 2"/>
          <p:cNvGrpSpPr/>
          <p:nvPr/>
        </p:nvGrpSpPr>
        <p:grpSpPr>
          <a:xfrm>
            <a:off x="2670030" y="2202916"/>
            <a:ext cx="3736109" cy="1294819"/>
            <a:chOff x="2670030" y="2202916"/>
            <a:chExt cx="3736109" cy="1294819"/>
          </a:xfrm>
        </p:grpSpPr>
        <p:sp>
          <p:nvSpPr>
            <p:cNvPr id="31" name="Прямоугольник 30"/>
            <p:cNvSpPr/>
            <p:nvPr/>
          </p:nvSpPr>
          <p:spPr>
            <a:xfrm>
              <a:off x="2670030" y="2508648"/>
              <a:ext cx="3736109" cy="674254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Интерфейсы сервисов</a:t>
              </a:r>
              <a:endParaRPr lang="ru-RU" dirty="0"/>
            </a:p>
          </p:txBody>
        </p:sp>
        <p:sp>
          <p:nvSpPr>
            <p:cNvPr id="35" name="Стрелка вниз 34"/>
            <p:cNvSpPr/>
            <p:nvPr/>
          </p:nvSpPr>
          <p:spPr>
            <a:xfrm>
              <a:off x="4393970" y="2202916"/>
              <a:ext cx="258667" cy="30007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2" name="Стрелка вниз 41"/>
            <p:cNvSpPr/>
            <p:nvPr/>
          </p:nvSpPr>
          <p:spPr>
            <a:xfrm rot="10800000">
              <a:off x="4401386" y="3197658"/>
              <a:ext cx="258667" cy="30007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59" name="Прямоугольник 58"/>
          <p:cNvSpPr/>
          <p:nvPr/>
        </p:nvSpPr>
        <p:spPr>
          <a:xfrm>
            <a:off x="2693046" y="5782875"/>
            <a:ext cx="826012" cy="680973"/>
          </a:xfrm>
          <a:prstGeom prst="rect">
            <a:avLst/>
          </a:prstGeom>
          <a:gradFill>
            <a:gsLst>
              <a:gs pos="47000">
                <a:srgbClr val="00B0F0"/>
              </a:gs>
              <a:gs pos="52000">
                <a:schemeClr val="accent5"/>
              </a:gs>
            </a:gsLst>
            <a:lin ang="5400000" scaled="1"/>
          </a:gra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DAL</a:t>
            </a:r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62" name="Прямоугольник 61"/>
          <p:cNvSpPr/>
          <p:nvPr/>
        </p:nvSpPr>
        <p:spPr>
          <a:xfrm>
            <a:off x="3660827" y="5795471"/>
            <a:ext cx="826012" cy="680973"/>
          </a:xfrm>
          <a:prstGeom prst="rect">
            <a:avLst/>
          </a:prstGeom>
          <a:gradFill>
            <a:gsLst>
              <a:gs pos="47000">
                <a:srgbClr val="00B0F0"/>
              </a:gs>
              <a:gs pos="52000">
                <a:schemeClr val="accent5"/>
              </a:gs>
            </a:gsLst>
            <a:lin ang="5400000" scaled="1"/>
          </a:gra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DAL2</a:t>
            </a:r>
            <a:endParaRPr lang="ru-RU" dirty="0"/>
          </a:p>
        </p:txBody>
      </p:sp>
      <p:sp>
        <p:nvSpPr>
          <p:cNvPr id="63" name="Прямоугольник 62"/>
          <p:cNvSpPr/>
          <p:nvPr/>
        </p:nvSpPr>
        <p:spPr>
          <a:xfrm>
            <a:off x="4631071" y="5795471"/>
            <a:ext cx="826012" cy="680973"/>
          </a:xfrm>
          <a:prstGeom prst="rect">
            <a:avLst/>
          </a:prstGeom>
          <a:gradFill>
            <a:gsLst>
              <a:gs pos="47000">
                <a:srgbClr val="00B0F0"/>
              </a:gs>
              <a:gs pos="52000">
                <a:schemeClr val="accent5"/>
              </a:gs>
            </a:gsLst>
            <a:lin ang="5400000" scaled="1"/>
          </a:gra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DAL3</a:t>
            </a:r>
            <a:endParaRPr lang="ru-RU" dirty="0"/>
          </a:p>
        </p:txBody>
      </p:sp>
      <p:sp>
        <p:nvSpPr>
          <p:cNvPr id="64" name="Прямоугольник 63"/>
          <p:cNvSpPr/>
          <p:nvPr/>
        </p:nvSpPr>
        <p:spPr>
          <a:xfrm>
            <a:off x="5593108" y="5795471"/>
            <a:ext cx="826012" cy="680973"/>
          </a:xfrm>
          <a:prstGeom prst="rect">
            <a:avLst/>
          </a:prstGeom>
          <a:gradFill>
            <a:gsLst>
              <a:gs pos="47000">
                <a:srgbClr val="00B0F0"/>
              </a:gs>
              <a:gs pos="52000">
                <a:schemeClr val="accent5"/>
              </a:gs>
            </a:gsLst>
            <a:lin ang="5400000" scaled="1"/>
          </a:gra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DAL4</a:t>
            </a:r>
            <a:endParaRPr lang="ru-RU" dirty="0"/>
          </a:p>
        </p:txBody>
      </p:sp>
      <p:sp>
        <p:nvSpPr>
          <p:cNvPr id="66" name="Прямоугольник 65"/>
          <p:cNvSpPr/>
          <p:nvPr/>
        </p:nvSpPr>
        <p:spPr>
          <a:xfrm>
            <a:off x="2682603" y="3605330"/>
            <a:ext cx="826012" cy="680973"/>
          </a:xfrm>
          <a:prstGeom prst="rect">
            <a:avLst/>
          </a:prstGeom>
          <a:gradFill>
            <a:gsLst>
              <a:gs pos="47000">
                <a:srgbClr val="00B0F0"/>
              </a:gs>
              <a:gs pos="52000">
                <a:schemeClr val="accent5"/>
              </a:gs>
            </a:gsLst>
            <a:lin ang="5400000" scaled="1"/>
          </a:gra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BL</a:t>
            </a:r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67" name="Прямоугольник 66"/>
          <p:cNvSpPr/>
          <p:nvPr/>
        </p:nvSpPr>
        <p:spPr>
          <a:xfrm>
            <a:off x="3645765" y="3608689"/>
            <a:ext cx="826012" cy="680973"/>
          </a:xfrm>
          <a:prstGeom prst="rect">
            <a:avLst/>
          </a:prstGeom>
          <a:gradFill>
            <a:gsLst>
              <a:gs pos="47000">
                <a:srgbClr val="00B0F0"/>
              </a:gs>
              <a:gs pos="52000">
                <a:schemeClr val="accent5"/>
              </a:gs>
            </a:gsLst>
            <a:lin ang="5400000" scaled="1"/>
          </a:gra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BL</a:t>
            </a:r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68" name="Прямоугольник 67"/>
          <p:cNvSpPr/>
          <p:nvPr/>
        </p:nvSpPr>
        <p:spPr>
          <a:xfrm>
            <a:off x="4597412" y="3612049"/>
            <a:ext cx="826012" cy="680973"/>
          </a:xfrm>
          <a:prstGeom prst="rect">
            <a:avLst/>
          </a:prstGeom>
          <a:gradFill>
            <a:gsLst>
              <a:gs pos="47000">
                <a:srgbClr val="00B0F0"/>
              </a:gs>
              <a:gs pos="52000">
                <a:schemeClr val="accent5"/>
              </a:gs>
            </a:gsLst>
            <a:lin ang="5400000" scaled="1"/>
          </a:gra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BL</a:t>
            </a:r>
            <a:r>
              <a:rPr lang="ru-RU" dirty="0"/>
              <a:t>3</a:t>
            </a:r>
          </a:p>
        </p:txBody>
      </p:sp>
      <p:sp>
        <p:nvSpPr>
          <p:cNvPr id="69" name="Прямоугольник 68"/>
          <p:cNvSpPr/>
          <p:nvPr/>
        </p:nvSpPr>
        <p:spPr>
          <a:xfrm>
            <a:off x="5580127" y="3608688"/>
            <a:ext cx="826012" cy="680973"/>
          </a:xfrm>
          <a:prstGeom prst="rect">
            <a:avLst/>
          </a:prstGeom>
          <a:gradFill>
            <a:gsLst>
              <a:gs pos="47000">
                <a:srgbClr val="00B0F0"/>
              </a:gs>
              <a:gs pos="52000">
                <a:schemeClr val="accent5"/>
              </a:gs>
            </a:gsLst>
            <a:lin ang="5400000" scaled="1"/>
          </a:gra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BL</a:t>
            </a:r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21" name="Прямоугольник 20"/>
          <p:cNvSpPr/>
          <p:nvPr/>
        </p:nvSpPr>
        <p:spPr>
          <a:xfrm>
            <a:off x="2518990" y="5656711"/>
            <a:ext cx="4042850" cy="914400"/>
          </a:xfrm>
          <a:prstGeom prst="rect">
            <a:avLst/>
          </a:prstGeom>
          <a:noFill/>
          <a:ln>
            <a:solidFill>
              <a:schemeClr val="accent2"/>
            </a:solidFill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Прямоугольник 47"/>
          <p:cNvSpPr/>
          <p:nvPr/>
        </p:nvSpPr>
        <p:spPr>
          <a:xfrm>
            <a:off x="2573642" y="1401942"/>
            <a:ext cx="3999877" cy="905086"/>
          </a:xfrm>
          <a:prstGeom prst="rect">
            <a:avLst/>
          </a:prstGeom>
          <a:noFill/>
          <a:ln>
            <a:solidFill>
              <a:schemeClr val="accent2"/>
            </a:solidFill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0723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  <p:bldP spid="34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нтур">
  <a:themeElements>
    <a:clrScheme name="Контур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Контур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Контур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Контур</Template>
  <TotalTime>1254</TotalTime>
  <Words>583</Words>
  <Application>Microsoft Office PowerPoint</Application>
  <PresentationFormat>Широкоэкранный</PresentationFormat>
  <Paragraphs>202</Paragraphs>
  <Slides>22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27" baseType="lpstr">
      <vt:lpstr>Arial</vt:lpstr>
      <vt:lpstr>Calibri</vt:lpstr>
      <vt:lpstr>Trebuchet MS</vt:lpstr>
      <vt:lpstr>Tw Cen MT</vt:lpstr>
      <vt:lpstr>Контур</vt:lpstr>
      <vt:lpstr>архитектура больших проектов</vt:lpstr>
      <vt:lpstr>Презентация PowerPoint</vt:lpstr>
      <vt:lpstr>Презентация PowerPoint</vt:lpstr>
      <vt:lpstr>Критерии разбиения </vt:lpstr>
      <vt:lpstr>ДЕМОНСТРАЦИЯ</vt:lpstr>
      <vt:lpstr>Презентация PowerPoint</vt:lpstr>
      <vt:lpstr>Презентация PowerPoint</vt:lpstr>
      <vt:lpstr>Презентация PowerPoint</vt:lpstr>
      <vt:lpstr>Презентация PowerPoint</vt:lpstr>
      <vt:lpstr>ЧТО ЭТО ДАЕТ</vt:lpstr>
      <vt:lpstr>демонстрация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ДЕМОНСТРАЦИЯ</vt:lpstr>
      <vt:lpstr>ПЛЮСЫ И МИНУСЫ</vt:lpstr>
      <vt:lpstr>ИТОГ</vt:lpstr>
      <vt:lpstr>ТЕМЫ НА ПОДУМАТЬ</vt:lpstr>
      <vt:lpstr>СПАСИБО!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АРХИТЕКТУРА DDD</dc:title>
  <dc:creator>Пользователь Windows</dc:creator>
  <cp:lastModifiedBy>Пользователь Windows</cp:lastModifiedBy>
  <cp:revision>83</cp:revision>
  <dcterms:created xsi:type="dcterms:W3CDTF">2022-11-27T01:51:59Z</dcterms:created>
  <dcterms:modified xsi:type="dcterms:W3CDTF">2023-03-12T08:50:29Z</dcterms:modified>
</cp:coreProperties>
</file>